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2" r:id="rId10"/>
    <p:sldId id="262" r:id="rId11"/>
    <p:sldId id="267" r:id="rId12"/>
    <p:sldId id="271" r:id="rId13"/>
    <p:sldId id="273" r:id="rId14"/>
    <p:sldId id="274" r:id="rId15"/>
    <p:sldId id="275" r:id="rId16"/>
    <p:sldId id="277" r:id="rId17"/>
    <p:sldId id="280" r:id="rId18"/>
    <p:sldId id="278" r:id="rId19"/>
    <p:sldId id="276" r:id="rId20"/>
    <p:sldId id="279" r:id="rId21"/>
    <p:sldId id="283" r:id="rId22"/>
    <p:sldId id="284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448D-4D5A-46F7-8B02-E09F4C8A92C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8.png"/><Relationship Id="rId7" Type="http://schemas.openxmlformats.org/officeDocument/2006/relationships/image" Target="../media/image9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-qAwkgfF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Atomic Physics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4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1779" y="1568690"/>
                <a:ext cx="9229514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79" y="1568690"/>
                <a:ext cx="9229514" cy="8373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8856" y="2796731"/>
                <a:ext cx="6947286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56" y="2796731"/>
                <a:ext cx="6947286" cy="405304"/>
              </a:xfrm>
              <a:prstGeom prst="rect">
                <a:avLst/>
              </a:prstGeom>
              <a:blipFill rotWithShape="0">
                <a:blip r:embed="rId3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721" y="4123649"/>
                <a:ext cx="2055113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21" y="4123649"/>
                <a:ext cx="2055113" cy="447238"/>
              </a:xfrm>
              <a:prstGeom prst="rect">
                <a:avLst/>
              </a:prstGeom>
              <a:blipFill rotWithShape="0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1912" y="5714742"/>
                <a:ext cx="1208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2" y="5714742"/>
                <a:ext cx="12081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556" r="-555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247" y="3500614"/>
            <a:ext cx="4166046" cy="30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transitions and selection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180" y="1342768"/>
            <a:ext cx="4128140" cy="5515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9948" y="2513566"/>
                <a:ext cx="20718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±1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48" y="2513566"/>
                <a:ext cx="207184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35" r="-294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9947" y="3336444"/>
                <a:ext cx="1158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47" y="3336444"/>
                <a:ext cx="115852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316" r="-578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49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93" y="3315652"/>
                <a:ext cx="2902205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3" y="3315652"/>
                <a:ext cx="2902205" cy="4653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993" y="4087666"/>
                <a:ext cx="15364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3" y="4087666"/>
                <a:ext cx="1536446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4227" y="4306338"/>
            <a:ext cx="1240971" cy="394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0479" y="4200709"/>
                <a:ext cx="78797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479" y="4200709"/>
                <a:ext cx="787973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nitt.edu/home/academics/departments/physics/Faculty/lecturers/justin/students/magnetic/origin/orig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31" y="1520329"/>
            <a:ext cx="63055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4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Hydrogen Atom Wave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2842" y="1928421"/>
                <a:ext cx="4728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42" y="1928421"/>
                <a:ext cx="47285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7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4219" y="4142886"/>
                <a:ext cx="3669338" cy="402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+1/2</m:t>
                        </m:r>
                      </m:sub>
                    </m:sSub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19" y="4142886"/>
                <a:ext cx="3669338" cy="402482"/>
              </a:xfrm>
              <a:prstGeom prst="rect">
                <a:avLst/>
              </a:prstGeom>
              <a:blipFill rotWithShape="0">
                <a:blip r:embed="rId3"/>
                <a:stretch>
                  <a:fillRect l="-3821" t="-22727" r="-831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3666" y="2832466"/>
                <a:ext cx="3730445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66" y="2832466"/>
                <a:ext cx="3730445" cy="403893"/>
              </a:xfrm>
              <a:prstGeom prst="rect">
                <a:avLst/>
              </a:prstGeom>
              <a:blipFill rotWithShape="0">
                <a:blip r:embed="rId4"/>
                <a:stretch>
                  <a:fillRect l="-3758" t="-22727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9452" y="4695139"/>
            <a:ext cx="9600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Pauli Exclusion Principle: </a:t>
            </a:r>
            <a:r>
              <a:rPr lang="en-US" sz="2400" dirty="0" smtClean="0">
                <a:solidFill>
                  <a:srgbClr val="00B050"/>
                </a:solidFill>
              </a:rPr>
              <a:t>Valid for particles with half integer spin (Fermions)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306575"/>
            <a:ext cx="10713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more than one electron may occupy a given quantum state specified by a particular set of single-particle quantum numbers, </a:t>
            </a:r>
            <a:r>
              <a:rPr lang="en-US" sz="2400" i="1" dirty="0" smtClean="0"/>
              <a:t>n, l, m</a:t>
            </a:r>
            <a:r>
              <a:rPr lang="en-US" sz="2400" i="1" baseline="-25000" dirty="0" smtClean="0"/>
              <a:t>l</a:t>
            </a:r>
            <a:r>
              <a:rPr lang="en-US" sz="2400" i="1" dirty="0" smtClean="0"/>
              <a:t>, m</a:t>
            </a:r>
            <a:r>
              <a:rPr lang="en-US" sz="2400" i="1" baseline="-25000" dirty="0" smtClean="0"/>
              <a:t>s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91586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5492" y="2108830"/>
                <a:ext cx="971035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92" y="2108830"/>
                <a:ext cx="971035" cy="416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05659" y="1621833"/>
            <a:ext cx="431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Define: Magnetic dipole moment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684792"/>
            <a:ext cx="61856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loop of current is a magnetic dipole moment!!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91323" y="3750291"/>
            <a:ext cx="277008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Electrons in an atom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9253" y="5033836"/>
                <a:ext cx="1464952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53" y="5033836"/>
                <a:ext cx="1464952" cy="694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71841" y="4354125"/>
            <a:ext cx="209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Orbital motion: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9253" y="5920938"/>
                <a:ext cx="1716688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53" y="5920938"/>
                <a:ext cx="1716688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455" y="234497"/>
            <a:ext cx="3946800" cy="6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</a:t>
            </a:r>
            <a:r>
              <a:rPr lang="en-US" dirty="0" smtClean="0"/>
              <a:t>Moment of Electron Orbital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5963" y="2008508"/>
                <a:ext cx="6712479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963" y="2008508"/>
                <a:ext cx="6712479" cy="6949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5049" y="3292344"/>
                <a:ext cx="1377878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49" y="3292344"/>
                <a:ext cx="1377878" cy="763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5612" y="3443348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Bohr magneton: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8092" y="4577030"/>
                <a:ext cx="3293850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92" y="4577030"/>
                <a:ext cx="3293850" cy="7636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9993" y="3842131"/>
                <a:ext cx="1679499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3" y="3842131"/>
                <a:ext cx="1679499" cy="6324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94310" y="3079102"/>
            <a:ext cx="6397690" cy="3778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5036" y="3127045"/>
            <a:ext cx="150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general: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44612" y="5189699"/>
                <a:ext cx="2428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could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612" y="5189699"/>
                <a:ext cx="24287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511" t="-24590" r="-200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15036" y="4728034"/>
            <a:ext cx="389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Gyromagnetic ratio (g-factor):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81298" y="6020696"/>
                <a:ext cx="958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298" y="6020696"/>
                <a:ext cx="95827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643" r="-700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81298" y="4028775"/>
                <a:ext cx="17932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298" y="4028775"/>
                <a:ext cx="17932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41" r="-6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81298" y="3262793"/>
                <a:ext cx="241296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298" y="3262793"/>
                <a:ext cx="2412968" cy="447238"/>
              </a:xfrm>
              <a:prstGeom prst="rect">
                <a:avLst/>
              </a:prstGeom>
              <a:blipFill rotWithShape="0"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4195" y="5239757"/>
                <a:ext cx="235410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95" y="5239757"/>
                <a:ext cx="2354106" cy="447238"/>
              </a:xfrm>
              <a:prstGeom prst="rect">
                <a:avLst/>
              </a:prstGeom>
              <a:blipFill rotWithShape="0">
                <a:blip r:embed="rId10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4195" y="6018543"/>
                <a:ext cx="1729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95" y="6018543"/>
                <a:ext cx="172912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87" r="-176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05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</a:t>
            </a:r>
            <a:r>
              <a:rPr lang="en-US" dirty="0" smtClean="0"/>
              <a:t>Moment of Electron Spin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9489" y="2726890"/>
                <a:ext cx="372672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89" y="2726890"/>
                <a:ext cx="3726726" cy="6914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1440" y="1690688"/>
                <a:ext cx="1936556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40" y="1690688"/>
                <a:ext cx="1936556" cy="6324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65485" y="5064947"/>
                <a:ext cx="2038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=2.002319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85" y="5064947"/>
                <a:ext cx="20386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284" r="-328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89489" y="1461330"/>
                <a:ext cx="5544531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89" y="1461330"/>
                <a:ext cx="5544531" cy="10911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11391" y="4339087"/>
            <a:ext cx="4214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Stern-</a:t>
            </a:r>
            <a:r>
              <a:rPr lang="en-US" sz="2400" dirty="0" err="1" smtClean="0"/>
              <a:t>Gerlach</a:t>
            </a:r>
            <a:r>
              <a:rPr lang="en-US" sz="2400" dirty="0" smtClean="0"/>
              <a:t> experiment: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8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Angular Momentum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2705" y="1847207"/>
                <a:ext cx="1297278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705" y="1847207"/>
                <a:ext cx="1297278" cy="416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1425" y="2559780"/>
                <a:ext cx="2219838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25" y="2559780"/>
                <a:ext cx="2219838" cy="4653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51868" y="2655832"/>
                <a:ext cx="1207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68" y="2655832"/>
                <a:ext cx="12075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586" r="-252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10862" y="2655832"/>
                <a:ext cx="1402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62" y="2655832"/>
                <a:ext cx="14023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95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26591" y="265583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2705" y="3387116"/>
                <a:ext cx="124252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705" y="3387116"/>
                <a:ext cx="1242520" cy="399084"/>
              </a:xfrm>
              <a:prstGeom prst="rect">
                <a:avLst/>
              </a:prstGeom>
              <a:blipFill rotWithShape="0">
                <a:blip r:embed="rId6"/>
                <a:stretch>
                  <a:fillRect l="-7843" r="-5392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661" y="3220474"/>
            <a:ext cx="4866690" cy="3510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54563" y="3894256"/>
            <a:ext cx="6214188" cy="283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231" y="3894256"/>
            <a:ext cx="5979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angular momentum of two electrons with different 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6713" y="4833309"/>
                <a:ext cx="155619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3" y="4833309"/>
                <a:ext cx="1556195" cy="4140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712" y="5520916"/>
                <a:ext cx="4458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−1, …,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2" y="5520916"/>
                <a:ext cx="445846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9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 in Magnetic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44" y="2136710"/>
            <a:ext cx="2363142" cy="4341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23680" y="1619256"/>
                <a:ext cx="1382045" cy="4165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680" y="1619256"/>
                <a:ext cx="1382045" cy="416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3544" y="1922619"/>
                <a:ext cx="1727973" cy="414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544" y="1922619"/>
                <a:ext cx="1727973" cy="41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daviddarling.info/images2/Zeeman_effect_energy-level_dia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0" y="2568637"/>
            <a:ext cx="8593706" cy="31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Stern-</a:t>
            </a:r>
            <a:r>
              <a:rPr lang="en-US" dirty="0" err="1" smtClean="0"/>
              <a:t>Gerlach</a:t>
            </a:r>
            <a:r>
              <a:rPr lang="en-US" dirty="0" smtClean="0"/>
              <a:t>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2724" y="1593420"/>
                <a:ext cx="3428183" cy="4437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4" y="1593420"/>
                <a:ext cx="3428183" cy="4437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1619" y="2376780"/>
                <a:ext cx="471039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19" y="2376780"/>
                <a:ext cx="471039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6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240" y="2918983"/>
            <a:ext cx="5485675" cy="35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Schrödinger Equation in 3D infinite square well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5600" y="2018270"/>
                <a:ext cx="5158656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018270"/>
                <a:ext cx="5158656" cy="8373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6205" y="3966518"/>
                <a:ext cx="4017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05" y="3966518"/>
                <a:ext cx="401744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2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881" y="4926227"/>
                <a:ext cx="5339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1" y="4926227"/>
                <a:ext cx="53396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8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6507" y="5744680"/>
                <a:ext cx="1239698" cy="692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07" y="5744680"/>
                <a:ext cx="1239698" cy="692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9465" y="5446753"/>
                <a:ext cx="4230389" cy="84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65" y="5446753"/>
                <a:ext cx="4230389" cy="8427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Stern-</a:t>
            </a:r>
            <a:r>
              <a:rPr lang="en-US" dirty="0" err="1"/>
              <a:t>Gerlach</a:t>
            </a:r>
            <a:r>
              <a:rPr lang="en-US" dirty="0"/>
              <a:t>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52"/>
          <a:stretch/>
        </p:blipFill>
        <p:spPr>
          <a:xfrm>
            <a:off x="1147665" y="1556751"/>
            <a:ext cx="7258190" cy="4937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76" y="4786604"/>
            <a:ext cx="2253161" cy="1559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8858" y="63462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7356" y="633670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= 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296" y="2472611"/>
            <a:ext cx="3576704" cy="247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413380"/>
            <a:ext cx="5851849" cy="2302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4413380"/>
            <a:ext cx="141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Expected: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5296" y="2010946"/>
            <a:ext cx="306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Reality for Silver (</a:t>
            </a:r>
            <a:r>
              <a:rPr lang="en-US" sz="2400" i="1" dirty="0" smtClean="0"/>
              <a:t>l</a:t>
            </a:r>
            <a:r>
              <a:rPr lang="en-US" sz="2400" dirty="0" smtClean="0"/>
              <a:t> = 0):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689690" y="5075723"/>
            <a:ext cx="32943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Electron Spin made it so!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Configurations and Hund’s Rule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9143" y="1761524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Ag: [Kr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</a:t>
            </a:r>
            <a:r>
              <a:rPr lang="en-US" sz="2800" baseline="30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</a:t>
            </a:r>
            <a:r>
              <a:rPr lang="en-US" sz="2800" baseline="30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820" y="2500145"/>
            <a:ext cx="1097582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Hund’s Rule (finding the ground state electron configuration):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Maximize total electron spin quantum number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Maximize total orbital quantum number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For the outermost subshell, if it is half-filled or less, lowest J has the lowest energy; otherwise, the highest J has the lowest energy.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70890" y="4725374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2800" dirty="0"/>
              <a:t>[He] 2s</a:t>
            </a:r>
            <a:r>
              <a:rPr lang="en-US" sz="2800" baseline="30000" dirty="0"/>
              <a:t>2</a:t>
            </a:r>
            <a:r>
              <a:rPr lang="en-US" sz="2800" dirty="0"/>
              <a:t> 2p</a:t>
            </a:r>
            <a:r>
              <a:rPr lang="en-US" sz="2800" baseline="30000" dirty="0"/>
              <a:t>4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890" y="5280247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US" sz="2800" dirty="0"/>
              <a:t>[He] 2s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2p</a:t>
            </a:r>
            <a:r>
              <a:rPr lang="en-US" sz="2800" baseline="30000" dirty="0" smtClean="0"/>
              <a:t>3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890" y="5835120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800" dirty="0"/>
              <a:t>[He] 2s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2p</a:t>
            </a:r>
            <a:r>
              <a:rPr lang="en-US" sz="2800" baseline="30000" dirty="0" smtClean="0"/>
              <a:t>2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B-qAwkgfF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Spectroscopic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2193" y="1852402"/>
                <a:ext cx="996747" cy="406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193" y="1852402"/>
                <a:ext cx="996747" cy="406522"/>
              </a:xfrm>
              <a:prstGeom prst="rect">
                <a:avLst/>
              </a:prstGeom>
              <a:blipFill rotWithShape="0">
                <a:blip r:embed="rId2"/>
                <a:stretch>
                  <a:fillRect l="-4294" r="-429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5246" y="2599200"/>
                <a:ext cx="907364" cy="40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46" y="2599200"/>
                <a:ext cx="907364" cy="409920"/>
              </a:xfrm>
              <a:prstGeom prst="rect">
                <a:avLst/>
              </a:prstGeom>
              <a:blipFill rotWithShape="0">
                <a:blip r:embed="rId3"/>
                <a:stretch>
                  <a:fillRect l="-8108" r="-27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8597" y="2599200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(n=1; l=0; s=1/2; j=1/2)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05246" y="3386838"/>
                <a:ext cx="907364" cy="40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46" y="3386838"/>
                <a:ext cx="907364" cy="409920"/>
              </a:xfrm>
              <a:prstGeom prst="rect">
                <a:avLst/>
              </a:prstGeom>
              <a:blipFill rotWithShape="0">
                <a:blip r:embed="rId4"/>
                <a:stretch>
                  <a:fillRect l="-8108" r="-270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8597" y="338683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(n=2; l=0; s=1/2; j=1/2)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5246" y="4108428"/>
                <a:ext cx="907364" cy="40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46" y="4108428"/>
                <a:ext cx="907364" cy="409920"/>
              </a:xfrm>
              <a:prstGeom prst="rect">
                <a:avLst/>
              </a:prstGeom>
              <a:blipFill rotWithShape="0">
                <a:blip r:embed="rId5"/>
                <a:stretch>
                  <a:fillRect l="-8108" r="-4054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8597" y="410842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(n=2; l=1; s=1/2; j=1/2)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05246" y="4906971"/>
                <a:ext cx="922176" cy="40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46" y="4906971"/>
                <a:ext cx="922176" cy="409920"/>
              </a:xfrm>
              <a:prstGeom prst="rect">
                <a:avLst/>
              </a:prstGeom>
              <a:blipFill rotWithShape="0">
                <a:blip r:embed="rId6"/>
                <a:stretch>
                  <a:fillRect l="-7947" r="-264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78597" y="4906971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(n=2; l=1; s=1/2; j=3/2)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Spin-Orbit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3544" y="1922619"/>
                <a:ext cx="1727973" cy="414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544" y="1922619"/>
                <a:ext cx="1727973" cy="4140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455" y="1354786"/>
            <a:ext cx="3049800" cy="3292800"/>
          </a:xfrm>
          <a:prstGeom prst="rect">
            <a:avLst/>
          </a:prstGeom>
        </p:spPr>
      </p:pic>
      <p:pic>
        <p:nvPicPr>
          <p:cNvPr id="6" name="Picture 2" descr="http://www.daviddarling.info/images2/Zeeman_effect_energy-level_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" y="2829894"/>
            <a:ext cx="8593706" cy="31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4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Schrödinger Equation in 3D </a:t>
            </a:r>
            <a:r>
              <a:rPr lang="en-US" dirty="0" smtClean="0"/>
              <a:t>Spherical Coordinate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8466" y="3964280"/>
                <a:ext cx="2032864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𝑍𝑘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466" y="3964280"/>
                <a:ext cx="2032864" cy="7387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1244" y="2461600"/>
                <a:ext cx="968951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44" y="2461600"/>
                <a:ext cx="9689512" cy="837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9514" y="1779373"/>
            <a:ext cx="314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 in hydrogen-like atom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794" y="3527113"/>
            <a:ext cx="6484777" cy="31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3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Schrödinger Equation in 3D Spherical Coordinate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670" y="1955561"/>
                <a:ext cx="1050204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𝑍𝑘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0" y="1955561"/>
                <a:ext cx="10502042" cy="8373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1719" y="3339519"/>
                <a:ext cx="3754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19" y="3339519"/>
                <a:ext cx="375474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531" y="3978240"/>
                <a:ext cx="524637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1" y="3978240"/>
                <a:ext cx="5246372" cy="8373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255373" y="3789405"/>
            <a:ext cx="11664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531" y="5001642"/>
                <a:ext cx="1892954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1" y="5001642"/>
                <a:ext cx="1892954" cy="8059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531" y="5922412"/>
                <a:ext cx="541956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1" y="5922412"/>
                <a:ext cx="5419561" cy="8298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2012485" y="5250872"/>
            <a:ext cx="3987099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7762" y="5222373"/>
                <a:ext cx="1991186" cy="38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762" y="5222373"/>
                <a:ext cx="1991186" cy="383567"/>
              </a:xfrm>
              <a:prstGeom prst="rect">
                <a:avLst/>
              </a:prstGeom>
              <a:blipFill rotWithShape="0">
                <a:blip r:embed="rId7"/>
                <a:stretch>
                  <a:fillRect l="-3374" t="-4762" r="-27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5498478" y="6212787"/>
            <a:ext cx="501106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7691" y="5849419"/>
                <a:ext cx="6384376" cy="918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91" y="5849419"/>
                <a:ext cx="6384376" cy="9189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6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Schrödinger Equation in 3D Spherical Coordinate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4352" y="2098514"/>
                <a:ext cx="9235220" cy="918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52" y="2098514"/>
                <a:ext cx="9235220" cy="9189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8372" y="3563454"/>
                <a:ext cx="37763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372" y="3563454"/>
                <a:ext cx="37763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1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5250" y="5019869"/>
                <a:ext cx="6338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See Table 7-1 for some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400" dirty="0" smtClean="0"/>
                  <a:t> functions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50" y="5019869"/>
                <a:ext cx="63385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442" t="-10526" r="-3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79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Function of Schrödinger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7315" y="1762261"/>
                <a:ext cx="524637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15" y="1762261"/>
                <a:ext cx="5246372" cy="8373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6948" y="3232715"/>
                <a:ext cx="805092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𝑘𝑍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48" y="3232715"/>
                <a:ext cx="8050922" cy="837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2941" y="5156930"/>
                <a:ext cx="4130746" cy="910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𝑘𝑍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41" y="5156930"/>
                <a:ext cx="4130746" cy="9103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95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Function of Schrödinger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1675" y="1837081"/>
                <a:ext cx="2370970" cy="1153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675" y="1837081"/>
                <a:ext cx="2370970" cy="11532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2557" y="4252702"/>
                <a:ext cx="4102341" cy="11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7" y="4252702"/>
                <a:ext cx="4102341" cy="11929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2557" y="5599883"/>
                <a:ext cx="3213187" cy="1153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7" y="5599883"/>
                <a:ext cx="3213187" cy="11532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744" y="1211984"/>
            <a:ext cx="2586073" cy="233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720" y="4152104"/>
            <a:ext cx="5684528" cy="2587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76108" y="1690688"/>
                <a:ext cx="514352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See Table 7-2 for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 smtClean="0"/>
                  <a:t> functions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108" y="1690688"/>
                <a:ext cx="514352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75" t="-8974" r="-592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7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Quantum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1150" y="1990027"/>
                <a:ext cx="37763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50" y="1990027"/>
                <a:ext cx="377635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42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1375" y="3222020"/>
                <a:ext cx="163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5" y="3222020"/>
                <a:ext cx="16301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4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1375" y="3728647"/>
                <a:ext cx="29276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=0,1,2,3,…,(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5" y="3728647"/>
                <a:ext cx="29276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83" r="-3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1375" y="4235274"/>
                <a:ext cx="5560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+1,…,−2,−1,0,1,2,…,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5" y="4235274"/>
                <a:ext cx="55606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9" r="-65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2637" y="3222020"/>
            <a:ext cx="36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Principal quantum number: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2636" y="3690546"/>
            <a:ext cx="614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Angular momentum (orbital) quantum number: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2636" y="4159072"/>
            <a:ext cx="3708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quantum number: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99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and Quantum Numbers</a:t>
            </a:r>
            <a:endParaRPr lang="en-US" dirty="0"/>
          </a:p>
        </p:txBody>
      </p:sp>
      <p:pic>
        <p:nvPicPr>
          <p:cNvPr id="1026" name="Picture 2" descr="http://www.chemistryland.com/CHM130S/10-ModernAtom/Spectra/PeriodicTableWithQuantum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23" y="1690688"/>
            <a:ext cx="689271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9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445</Words>
  <Application>Microsoft Office PowerPoint</Application>
  <PresentationFormat>Widescreen</PresentationFormat>
  <Paragraphs>131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Chapter 7</vt:lpstr>
      <vt:lpstr>Schrödinger Equation in 3D infinite square well</vt:lpstr>
      <vt:lpstr>Schrödinger Equation in 3D Spherical Coordinate</vt:lpstr>
      <vt:lpstr>Schrödinger Equation in 3D Spherical Coordinate</vt:lpstr>
      <vt:lpstr>Schrödinger Equation in 3D Spherical Coordinate</vt:lpstr>
      <vt:lpstr>Radial Function of Schrödinger Equation</vt:lpstr>
      <vt:lpstr>Radial Function of Schrödinger Equation</vt:lpstr>
      <vt:lpstr>Summary of the Quantum Numbers</vt:lpstr>
      <vt:lpstr>Periodic Table and Quantum Numbers</vt:lpstr>
      <vt:lpstr>Angular Momentum</vt:lpstr>
      <vt:lpstr>Spectroscopy transitions and selection rules</vt:lpstr>
      <vt:lpstr>Electron Spin</vt:lpstr>
      <vt:lpstr>Complete Hydrogen Atom Wave Function</vt:lpstr>
      <vt:lpstr>Magnetic Moment</vt:lpstr>
      <vt:lpstr>Magnetic Moment of Electron Orbital</vt:lpstr>
      <vt:lpstr>Magnetic Moment of Electron Spin</vt:lpstr>
      <vt:lpstr>Total Angular Momentum</vt:lpstr>
      <vt:lpstr>Magnetic Moment in Magnetic Field</vt:lpstr>
      <vt:lpstr>Stern-Gerlach Experiment</vt:lpstr>
      <vt:lpstr>Stern-Gerlach Experiment</vt:lpstr>
      <vt:lpstr>Electron Configurations and Hund’s Rule</vt:lpstr>
      <vt:lpstr>PowerPoint Presentation</vt:lpstr>
      <vt:lpstr>Spectroscopic Notation</vt:lpstr>
      <vt:lpstr>Spin-Orbit Coupling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TeYu</dc:creator>
  <cp:lastModifiedBy>TEYU CHIEN</cp:lastModifiedBy>
  <cp:revision>261</cp:revision>
  <dcterms:created xsi:type="dcterms:W3CDTF">2016-01-25T17:55:46Z</dcterms:created>
  <dcterms:modified xsi:type="dcterms:W3CDTF">2017-05-01T16:51:11Z</dcterms:modified>
</cp:coreProperties>
</file>