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82" r:id="rId9"/>
    <p:sldId id="263" r:id="rId10"/>
    <p:sldId id="284" r:id="rId11"/>
    <p:sldId id="264" r:id="rId12"/>
    <p:sldId id="265" r:id="rId13"/>
    <p:sldId id="285" r:id="rId14"/>
    <p:sldId id="267" r:id="rId15"/>
    <p:sldId id="286" r:id="rId16"/>
    <p:sldId id="268" r:id="rId17"/>
    <p:sldId id="28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89" r:id="rId27"/>
    <p:sldId id="288" r:id="rId28"/>
    <p:sldId id="279" r:id="rId29"/>
    <p:sldId id="278" r:id="rId30"/>
    <p:sldId id="280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4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2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8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448D-4D5A-46F7-8B02-E09F4C8A92C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Nuclear Atom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148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fraction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901" y="1489298"/>
            <a:ext cx="5740800" cy="393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12763" y="6062952"/>
                <a:ext cx="14621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763" y="6062952"/>
                <a:ext cx="146213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667" t="-1667" r="-333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81232" y="5832119"/>
            <a:ext cx="5279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Scattered fraction larger than a certain scattering angle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42209" y="5809498"/>
                <a:ext cx="1176797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209" y="5809498"/>
                <a:ext cx="1176797" cy="6890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07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 the fraction of an incident beam of </a:t>
                </a:r>
                <a:r>
                  <a:rPr lang="en-US" dirty="0" smtClean="0">
                    <a:latin typeface="Symbol" panose="05050102010706020507" pitchFamily="18" charset="2"/>
                  </a:rPr>
                  <a:t>a</a:t>
                </a:r>
                <a:r>
                  <a:rPr lang="en-US" dirty="0" smtClean="0"/>
                  <a:t> particles of kinetic energy 5 MeV that Geiger and Marsden expected to see for </a:t>
                </a:r>
                <a:r>
                  <a:rPr lang="en-US" dirty="0" smtClean="0">
                    <a:latin typeface="Symbol" panose="05050102010706020507" pitchFamily="18" charset="2"/>
                  </a:rPr>
                  <a:t>q</a:t>
                </a:r>
                <a:r>
                  <a:rPr lang="en-US" dirty="0" smtClean="0"/>
                  <a:t> ≥ 90° from a gold foil (Z = 79)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dirty="0" smtClean="0"/>
                  <a:t> m thick. The density of gold is 19.3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; M = 197.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79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quantitative agreements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22" y="1517694"/>
            <a:ext cx="9929723" cy="3828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4157" y="5612871"/>
                <a:ext cx="4292072" cy="1112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𝑘𝑍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157" y="5612871"/>
                <a:ext cx="4292072" cy="11128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45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get this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infinitesimal area of the impact area would scattered to the detector for a single nuclear.</a:t>
            </a:r>
          </a:p>
          <a:p>
            <a:r>
              <a:rPr lang="en-US" dirty="0" smtClean="0"/>
              <a:t>Find the fraction of the particle scattered to the detector for a foil.</a:t>
            </a:r>
          </a:p>
          <a:p>
            <a:r>
              <a:rPr lang="en-US" dirty="0" smtClean="0"/>
              <a:t>Find the number of the particle scattered to the detector, considering a thickness of the metal foil.</a:t>
            </a:r>
          </a:p>
          <a:p>
            <a:r>
              <a:rPr lang="en-US" dirty="0" smtClean="0"/>
              <a:t>Need to use the relationship between the area of the detector and the solid angle.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beam of </a:t>
                </a:r>
                <a:r>
                  <a:rPr lang="en-US" dirty="0" smtClean="0">
                    <a:latin typeface="Symbol" panose="05050102010706020507" pitchFamily="18" charset="2"/>
                  </a:rPr>
                  <a:t>a</a:t>
                </a:r>
                <a:r>
                  <a:rPr lang="en-US" dirty="0" smtClean="0"/>
                  <a:t> particles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= 6.0 MeV impinges on a silver foil 1.0 </a:t>
                </a:r>
                <a:r>
                  <a:rPr lang="en-US" dirty="0" smtClean="0">
                    <a:latin typeface="Symbol" panose="05050102010706020507" pitchFamily="18" charset="2"/>
                  </a:rPr>
                  <a:t>m</a:t>
                </a:r>
                <a:r>
                  <a:rPr lang="en-US" dirty="0" smtClean="0"/>
                  <a:t>m thick. The beam current is 1.0 </a:t>
                </a:r>
                <a:r>
                  <a:rPr lang="en-US" dirty="0" err="1" smtClean="0"/>
                  <a:t>nA.</a:t>
                </a:r>
                <a:r>
                  <a:rPr lang="en-US" dirty="0" smtClean="0"/>
                  <a:t> How many </a:t>
                </a:r>
                <a:r>
                  <a:rPr lang="en-US" dirty="0" smtClean="0">
                    <a:latin typeface="Symbol" panose="05050102010706020507" pitchFamily="18" charset="2"/>
                  </a:rPr>
                  <a:t>a</a:t>
                </a:r>
                <a:r>
                  <a:rPr lang="en-US" dirty="0" smtClean="0"/>
                  <a:t> particles will be counted by a small scintillation detector of area equal to 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located 2.0 cm from the foil at an angle of 75°? (For Silver Z = 47, </a:t>
                </a:r>
                <a:r>
                  <a:rPr lang="en-US" dirty="0" smtClean="0">
                    <a:latin typeface="Symbol" panose="05050102010706020507" pitchFamily="18" charset="2"/>
                  </a:rPr>
                  <a:t>r</a:t>
                </a:r>
                <a:r>
                  <a:rPr lang="en-US" dirty="0" smtClean="0"/>
                  <a:t> = 10.5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, and M = 108).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57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Discoveries of proton and neutron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Proton: Rutherford (~1920)</a:t>
            </a:r>
          </a:p>
          <a:p>
            <a:pPr lvl="1"/>
            <a:r>
              <a:rPr lang="en-US" dirty="0" smtClean="0"/>
              <a:t>Change one element to another by emitting hydrogen nuclei.</a:t>
            </a:r>
          </a:p>
          <a:p>
            <a:pPr lvl="1"/>
            <a:r>
              <a:rPr lang="en-US" dirty="0" smtClean="0"/>
              <a:t>The emitted hydrogen nuclei were later (late 20s) referred as proton, which was first coined by Rutherford in 1920.</a:t>
            </a:r>
          </a:p>
          <a:p>
            <a:r>
              <a:rPr lang="en-US" dirty="0" smtClean="0"/>
              <a:t>Neutron: Chadwick (1932)</a:t>
            </a:r>
            <a:endParaRPr lang="en-US" dirty="0"/>
          </a:p>
        </p:txBody>
      </p:sp>
      <p:pic>
        <p:nvPicPr>
          <p:cNvPr id="1026" name="Picture 2" descr="http://dev.physicslab.org/img/c2df54c3-7f43-4f21-8c54-36f23218c5f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79" y="4272477"/>
            <a:ext cx="52387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74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Model of Hydrogen Atom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100" r="41103"/>
          <a:stretch/>
        </p:blipFill>
        <p:spPr>
          <a:xfrm>
            <a:off x="8621384" y="1952366"/>
            <a:ext cx="3381146" cy="34346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4886" y="1952366"/>
            <a:ext cx="265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Classical Mechanics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3336" y="3509439"/>
                <a:ext cx="2331151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𝑘𝑍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36" y="3509439"/>
                <a:ext cx="2331151" cy="7387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84886" y="4971510"/>
            <a:ext cx="3002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Electrons could orbit at any value of </a:t>
            </a:r>
            <a:r>
              <a:rPr lang="en-US" sz="2400" i="1" dirty="0" smtClean="0"/>
              <a:t>r</a:t>
            </a:r>
            <a:r>
              <a:rPr lang="en-US" sz="2400" dirty="0" smtClean="0"/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01977" y="3342974"/>
                <a:ext cx="365407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𝑘𝑍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977" y="3342974"/>
                <a:ext cx="3654077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501978" y="1952366"/>
            <a:ext cx="3654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Classical Electromagnetism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501977" y="4872679"/>
            <a:ext cx="3654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Electrons with acceleration would emit radiation as E&amp;M wave.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097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hydrogen atom (one electron orbiting around a proton) follows the classical theory, what kind of atomic spectrum you are expecting to measure?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Discrete spectrum as we discussed in the beginning of the chapter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Continuous spectrum, in which all wavelength has certain spectrum intensity.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Bands like spectrum, in which certain energy range, as bands of energy, show intensity while other energies with zero intensity.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65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 Model of Hydrogen Atom (1913)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Bohr’s postulates</a:t>
            </a:r>
          </a:p>
          <a:p>
            <a:r>
              <a:rPr lang="en-US" dirty="0" smtClean="0"/>
              <a:t>Electrons could move in certain orbits without radiating – stationary state.</a:t>
            </a:r>
          </a:p>
          <a:p>
            <a:r>
              <a:rPr lang="en-US" dirty="0" smtClean="0"/>
              <a:t>The atom radiates when the electron makes a transition from one stationary state to another and that the frequency f of the emitted radiation is related to the energy difference between them.</a:t>
            </a:r>
          </a:p>
          <a:p>
            <a:endParaRPr lang="en-US" dirty="0"/>
          </a:p>
          <a:p>
            <a:r>
              <a:rPr lang="en-US" dirty="0" smtClean="0"/>
              <a:t>In the limit of large orbits and large energies, quantum calculations must agree with classical calculations.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90407" y="4514455"/>
                <a:ext cx="1771061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407" y="4514455"/>
                <a:ext cx="1771061" cy="398955"/>
              </a:xfrm>
              <a:prstGeom prst="rect">
                <a:avLst/>
              </a:prstGeom>
              <a:blipFill rotWithShape="0">
                <a:blip r:embed="rId2"/>
                <a:stretch>
                  <a:fillRect l="-5862" r="-241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73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Stationary State/Orbital in Hydrogen Atom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8454" y="1789542"/>
                <a:ext cx="10346724" cy="993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Based on measurements and assumptions made by Bohr, angular momentum is quantized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𝑛h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54" y="1789542"/>
                <a:ext cx="10346724" cy="993605"/>
              </a:xfrm>
              <a:prstGeom prst="rect">
                <a:avLst/>
              </a:prstGeom>
              <a:blipFill rotWithShape="0">
                <a:blip r:embed="rId2"/>
                <a:stretch>
                  <a:fillRect l="-883" t="-4908" b="-5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0763" y="3023405"/>
                <a:ext cx="2733377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𝑚𝑣𝑟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𝑛h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63" y="3023405"/>
                <a:ext cx="2733377" cy="701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34849" y="4279675"/>
                <a:ext cx="1917448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49" y="4279675"/>
                <a:ext cx="1917448" cy="7411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3346" y="4279610"/>
                <a:ext cx="2866361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𝑚𝑘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=0.529Å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46" y="4279610"/>
                <a:ext cx="2866361" cy="741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599482" y="4419392"/>
            <a:ext cx="1015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653395" y="4419392"/>
            <a:ext cx="1871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(Bohr radius)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34849" y="5453567"/>
                <a:ext cx="2349040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49" y="5453567"/>
                <a:ext cx="2349040" cy="741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599481" y="5593316"/>
            <a:ext cx="1015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74140" y="5375308"/>
                <a:ext cx="3083985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=13.6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40" y="5375308"/>
                <a:ext cx="3083985" cy="7411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01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Spectra: </a:t>
            </a:r>
            <a:r>
              <a:rPr lang="en-US" dirty="0" err="1" smtClean="0"/>
              <a:t>Balmer</a:t>
            </a:r>
            <a:r>
              <a:rPr lang="en-US" dirty="0" smtClean="0"/>
              <a:t> series (1885)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6093" y="2688129"/>
                <a:ext cx="4423455" cy="576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=364.6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sz="2400" dirty="0" smtClean="0"/>
                  <a:t> , n = 3, 4, 5, …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93" y="2688129"/>
                <a:ext cx="4423455" cy="576055"/>
              </a:xfrm>
              <a:prstGeom prst="rect">
                <a:avLst/>
              </a:prstGeom>
              <a:blipFill rotWithShape="0">
                <a:blip r:embed="rId2"/>
                <a:stretch>
                  <a:fillRect r="-3168" b="-1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2234" y="2107580"/>
            <a:ext cx="194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Balmer</a:t>
            </a:r>
            <a:r>
              <a:rPr lang="en-US" sz="2400" dirty="0" smtClean="0"/>
              <a:t> series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9099" y="4142741"/>
            <a:ext cx="4965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Balmer</a:t>
            </a:r>
            <a:r>
              <a:rPr lang="en-US" sz="2400" dirty="0" smtClean="0"/>
              <a:t> suggested that his formula might be a </a:t>
            </a:r>
            <a:r>
              <a:rPr lang="en-US" sz="2400" dirty="0" smtClean="0">
                <a:solidFill>
                  <a:srgbClr val="FF0000"/>
                </a:solidFill>
              </a:rPr>
              <a:t>special case </a:t>
            </a:r>
            <a:r>
              <a:rPr lang="en-US" sz="2400" dirty="0" smtClean="0"/>
              <a:t>of a more general expression applicable to the spectra of other </a:t>
            </a:r>
            <a:r>
              <a:rPr lang="en-US" sz="2400" dirty="0" smtClean="0">
                <a:solidFill>
                  <a:srgbClr val="FF0000"/>
                </a:solidFill>
              </a:rPr>
              <a:t>elements when ionized to a single electron</a:t>
            </a:r>
            <a:r>
              <a:rPr lang="en-US" sz="2400" dirty="0" smtClean="0"/>
              <a:t> – </a:t>
            </a:r>
            <a:r>
              <a:rPr lang="en-US" sz="2400" dirty="0" err="1" smtClean="0">
                <a:solidFill>
                  <a:srgbClr val="00B050"/>
                </a:solidFill>
              </a:rPr>
              <a:t>hydrogenlike</a:t>
            </a:r>
            <a:r>
              <a:rPr lang="en-US" sz="2400" dirty="0" smtClean="0"/>
              <a:t> elements.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512" y="1682673"/>
            <a:ext cx="3056488" cy="2901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589" y="1588167"/>
            <a:ext cx="3748902" cy="45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059827" y="4807690"/>
            <a:ext cx="4293973" cy="15683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Bohr’s Radiation Energy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92050" y="1985439"/>
                <a:ext cx="1771061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050" y="1985439"/>
                <a:ext cx="1771061" cy="398955"/>
              </a:xfrm>
              <a:prstGeom prst="rect">
                <a:avLst/>
              </a:prstGeom>
              <a:blipFill rotWithShape="0">
                <a:blip r:embed="rId2"/>
                <a:stretch>
                  <a:fillRect l="-5862" r="-241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39801" y="1814333"/>
                <a:ext cx="1744452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01" y="1814333"/>
                <a:ext cx="1744452" cy="741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99427" y="3530033"/>
                <a:ext cx="2600647" cy="871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27" y="3530033"/>
                <a:ext cx="2600647" cy="8716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706574" y="3645035"/>
            <a:ext cx="1015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29010" y="3484517"/>
                <a:ext cx="4126707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=1.097×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010" y="3484517"/>
                <a:ext cx="4126707" cy="7412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73579" y="5454021"/>
                <a:ext cx="3506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=1.096776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579" y="5454021"/>
                <a:ext cx="350679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739" t="-1667" r="-52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65024" y="5823353"/>
                <a:ext cx="37239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=1.09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7373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024" y="5823353"/>
                <a:ext cx="372390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165610" y="4807690"/>
            <a:ext cx="3741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Recall, from measurements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4372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Bohr’s Radiation </a:t>
            </a:r>
            <a:r>
              <a:rPr lang="en-US" dirty="0" smtClean="0"/>
              <a:t>Energy in Hydrogen Atom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3844" y="1600148"/>
                <a:ext cx="3138103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13.6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44" y="1600148"/>
                <a:ext cx="3138103" cy="6939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74774"/>
            <a:ext cx="7006037" cy="55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37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Compute the wavelength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 smtClean="0"/>
                  <a:t> spectral line, that is, the second line of the </a:t>
                </a:r>
                <a:r>
                  <a:rPr lang="en-US" dirty="0" err="1" smtClean="0"/>
                  <a:t>Balmer</a:t>
                </a:r>
                <a:r>
                  <a:rPr lang="en-US" dirty="0" smtClean="0"/>
                  <a:t> series predicted by Bohr’s model.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 smtClean="0"/>
                  <a:t> line is emitted in the transition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53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Mass Correction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399" y="2059371"/>
                <a:ext cx="1576008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9" y="2059371"/>
                <a:ext cx="1576008" cy="7412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4399" y="3342342"/>
                <a:ext cx="1689822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9" y="3342342"/>
                <a:ext cx="1689822" cy="7411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chemwiki.ucdavis.edu/@api/deki/files/51411/=2particles2.gif?revision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72" y="1639426"/>
            <a:ext cx="53625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09924" y="5277827"/>
                <a:ext cx="1463799" cy="893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924" y="5277827"/>
                <a:ext cx="1463799" cy="8934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87351" y="2121155"/>
                <a:ext cx="1500924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351" y="2121155"/>
                <a:ext cx="1500924" cy="7412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87351" y="3404126"/>
                <a:ext cx="1603067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351" y="3404126"/>
                <a:ext cx="1603067" cy="7411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397211" y="2734962"/>
            <a:ext cx="1556951" cy="856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3826" y="5573298"/>
                <a:ext cx="6273449" cy="975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6" y="5573298"/>
                <a:ext cx="6273449" cy="975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866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Compute the Rydberg constants for H and He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 applying the reduced mass correction (m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9.1094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=1.6726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6.6447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323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spectra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3782" y="2209638"/>
                <a:ext cx="3307380" cy="879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82" y="2209638"/>
                <a:ext cx="3307380" cy="8791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37960" y="1587368"/>
            <a:ext cx="2076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Bohr’s model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972348" y="4230009"/>
                <a:ext cx="4793172" cy="682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𝑒𝑓𝑓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3, …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48" y="4230009"/>
                <a:ext cx="4793172" cy="682751"/>
              </a:xfrm>
              <a:prstGeom prst="rect">
                <a:avLst/>
              </a:prstGeom>
              <a:blipFill rotWithShape="0">
                <a:blip r:embed="rId5"/>
                <a:stretch>
                  <a:fillRect l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441936" y="3607739"/>
            <a:ext cx="2076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K series</a:t>
            </a:r>
            <a:endParaRPr lang="en-US" sz="2400" dirty="0"/>
          </a:p>
        </p:txBody>
      </p:sp>
      <p:pic>
        <p:nvPicPr>
          <p:cNvPr id="1026" name="Picture 2" descr="Image result for X ray k se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920449"/>
            <a:ext cx="38004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972348" y="5885046"/>
                <a:ext cx="5180136" cy="872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4, 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48" y="5885046"/>
                <a:ext cx="5180136" cy="8721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441936" y="5262776"/>
            <a:ext cx="2076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 </a:t>
            </a:r>
            <a:r>
              <a:rPr lang="en-US" sz="2400" dirty="0" smtClean="0"/>
              <a:t>series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1112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non-</a:t>
                </a:r>
                <a:r>
                  <a:rPr lang="en-US" dirty="0" err="1" smtClean="0"/>
                  <a:t>hydrogenlike</a:t>
                </a:r>
                <a:r>
                  <a:rPr lang="en-US" dirty="0" smtClean="0"/>
                  <a:t> atoms, the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 in Bohr’s model is replaced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. What could be the physical reason of this replacement?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Electronic Screening Effect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Reduced Mass Correction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Relativistic Effect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885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spectra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741" y="0"/>
            <a:ext cx="4959178" cy="68247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54214" y="2663536"/>
                <a:ext cx="3720377" cy="421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214" y="2663536"/>
                <a:ext cx="3720377" cy="4212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38392" y="2041266"/>
            <a:ext cx="2076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Moseley plot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84768" y="3311177"/>
            <a:ext cx="2076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K series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84768" y="4966214"/>
            <a:ext cx="2076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 </a:t>
            </a:r>
            <a:r>
              <a:rPr lang="en-US" sz="2400" dirty="0" smtClean="0"/>
              <a:t>series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38200" y="3927949"/>
                <a:ext cx="2378536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27949"/>
                <a:ext cx="2378536" cy="383118"/>
              </a:xfrm>
              <a:prstGeom prst="rect">
                <a:avLst/>
              </a:prstGeom>
              <a:blipFill rotWithShape="0">
                <a:blip r:embed="rId4"/>
                <a:stretch>
                  <a:fillRect l="-3590" t="-6349" r="-359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38200" y="5706794"/>
                <a:ext cx="2587568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−7.4)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06794"/>
                <a:ext cx="2587568" cy="383118"/>
              </a:xfrm>
              <a:prstGeom prst="rect">
                <a:avLst/>
              </a:prstGeom>
              <a:blipFill rotWithShape="0">
                <a:blip r:embed="rId5"/>
                <a:stretch>
                  <a:fillRect l="-3774" t="-6349" r="-377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638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 the wavelength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/>
                  <a:t> line of molybdenum (Z = 42), and compare the result with the value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=0.0721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 smtClean="0"/>
                  <a:t> measured by Moseley and with the spectrum in Figure 3-15b (page 141)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605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Auger Electrons</a:t>
            </a:r>
            <a:endParaRPr lang="en-US" dirty="0"/>
          </a:p>
        </p:txBody>
      </p:sp>
      <p:pic>
        <p:nvPicPr>
          <p:cNvPr id="2050" name="Picture 2" descr="https://wiki.utep.edu/download/attachments/51217142/AES-Combined.png?version=1&amp;modificationDate=1321071340490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71" y="2110817"/>
            <a:ext cx="9886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0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Spectra: </a:t>
            </a:r>
            <a:r>
              <a:rPr lang="en-US" dirty="0" smtClean="0"/>
              <a:t>Rydberg-Ritz formula (1908)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66891" y="2043780"/>
                <a:ext cx="7170874" cy="589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, for n &gt; 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=1.096776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91" y="2043780"/>
                <a:ext cx="7170874" cy="589264"/>
              </a:xfrm>
              <a:prstGeom prst="rect">
                <a:avLst/>
              </a:prstGeom>
              <a:blipFill rotWithShape="0">
                <a:blip r:embed="rId2"/>
                <a:stretch>
                  <a:fillRect l="-85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2234" y="2107580"/>
            <a:ext cx="286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Rydberg-Ritz formula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745166" y="3919875"/>
            <a:ext cx="7950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hydrogen </a:t>
            </a:r>
            <a:r>
              <a:rPr lang="en-US" sz="2400" dirty="0" err="1"/>
              <a:t>Balmer</a:t>
            </a:r>
            <a:r>
              <a:rPr lang="en-US" sz="2400" dirty="0"/>
              <a:t> series reciprocal wavelengths are those given by Eq. 4-2 with m = 2 and n = 3, 4, 5, ….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52328" y="2633044"/>
                <a:ext cx="37239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=1.09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7373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328" y="2633044"/>
                <a:ext cx="372390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871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Franck-Hertz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4756"/>
            <a:ext cx="5366005" cy="4646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331" y="2084610"/>
            <a:ext cx="3498300" cy="4435200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98384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Energy Loss Spectroscopy (EELS)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05" y="1420578"/>
            <a:ext cx="6387947" cy="2451580"/>
          </a:xfrm>
          <a:prstGeom prst="rect">
            <a:avLst/>
          </a:prstGeom>
        </p:spPr>
      </p:pic>
      <p:pic>
        <p:nvPicPr>
          <p:cNvPr id="5" name="Picture 2" descr="http://www.fz-juelich.de/SharedDocs/Bilder/PGI/PGI-6/DE/Leistungen/Instrumentierung/EELS/Spectrometer_jpg.jpg?__blob=nor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46" y="3966372"/>
            <a:ext cx="5101125" cy="268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lktech.com/images/els3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0" y="3956181"/>
            <a:ext cx="4564479" cy="27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6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hydrogen </a:t>
            </a:r>
            <a:r>
              <a:rPr lang="en-US" dirty="0" err="1" smtClean="0"/>
              <a:t>Balmer</a:t>
            </a:r>
            <a:r>
              <a:rPr lang="en-US" dirty="0" smtClean="0"/>
              <a:t> series reciprocal wavelengths are those given by Eq. 4-2 with m = 2 and n = 3, 4, 5, …. Other series of hydrogen spectral lines were found for m = 1 (by Lyman) and m = 3 (by </a:t>
            </a:r>
            <a:r>
              <a:rPr lang="en-US" dirty="0" err="1" smtClean="0"/>
              <a:t>Paschen</a:t>
            </a:r>
            <a:r>
              <a:rPr lang="en-US" dirty="0" smtClean="0"/>
              <a:t>). Compute the wavelengths of the first lines of the Lyman and </a:t>
            </a:r>
            <a:r>
              <a:rPr lang="en-US" dirty="0" err="1" smtClean="0"/>
              <a:t>Paschen</a:t>
            </a:r>
            <a:r>
              <a:rPr lang="en-US" dirty="0" smtClean="0"/>
              <a:t> series.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0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JJ Thomson’s Nuclear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99174" y="5004758"/>
            <a:ext cx="7950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Cannot explain the atomic spectra and cannot explain Rutherford’s experiment.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65671"/>
            <a:ext cx="9642751" cy="2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9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Rutherford’s Nuclear </a:t>
            </a:r>
            <a:r>
              <a:rPr lang="en-US" dirty="0"/>
              <a:t>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508" y="2481368"/>
            <a:ext cx="65007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Rutherford and his students Geiger and Marsden found the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 particle’s q/m value is half that of the proton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Spectral line of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dirty="0" smtClean="0"/>
              <a:t> particle confirmed that it is </a:t>
            </a:r>
            <a:r>
              <a:rPr lang="en-US" sz="2400" dirty="0" smtClean="0">
                <a:solidFill>
                  <a:srgbClr val="FF0000"/>
                </a:solidFill>
              </a:rPr>
              <a:t>helium nucleus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is found that some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dirty="0"/>
              <a:t> </a:t>
            </a:r>
            <a:r>
              <a:rPr lang="en-US" sz="2400" dirty="0" smtClean="0"/>
              <a:t>particles were deflected as large as 90° or more, even 180° was possible.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2150"/>
          <a:stretch/>
        </p:blipFill>
        <p:spPr>
          <a:xfrm>
            <a:off x="7101016" y="2838702"/>
            <a:ext cx="5000368" cy="3216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99931" y="2250535"/>
            <a:ext cx="1067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(1913)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187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Rutherford’s Scattering Theory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4" y="1756591"/>
            <a:ext cx="7016305" cy="3918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13547" y="3520461"/>
                <a:ext cx="2115323" cy="763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𝑐𝑜𝑡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547" y="3520461"/>
                <a:ext cx="2115323" cy="7636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2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find the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initial and final momentum relationship, plot the isosceles triangle.</a:t>
            </a:r>
          </a:p>
          <a:p>
            <a:r>
              <a:rPr lang="en-US" dirty="0" smtClean="0"/>
              <a:t>Use law of sine to find the relationship between the initial momentum and change of momentum</a:t>
            </a:r>
          </a:p>
          <a:p>
            <a:r>
              <a:rPr lang="en-US" dirty="0" smtClean="0"/>
              <a:t>Use force at all position, find the change of momentum as function of angle. </a:t>
            </a:r>
          </a:p>
          <a:p>
            <a:r>
              <a:rPr lang="en-US" dirty="0" smtClean="0"/>
              <a:t>Integrate it over time. </a:t>
            </a:r>
          </a:p>
          <a:p>
            <a:r>
              <a:rPr lang="en-US" dirty="0" smtClean="0"/>
              <a:t>Change variable from time to angle</a:t>
            </a:r>
          </a:p>
          <a:p>
            <a:r>
              <a:rPr lang="en-US" dirty="0" smtClean="0"/>
              <a:t>Use angular momentum conservation to replace angular velocity in integration.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and Solid angle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1" y="2092268"/>
            <a:ext cx="6119305" cy="3418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3238" y="5958860"/>
                <a:ext cx="1164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238" y="5958860"/>
                <a:ext cx="116455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665" t="-1667" r="-157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8612" y="5912694"/>
            <a:ext cx="2079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Cross section</a:t>
            </a:r>
            <a:endParaRPr lang="en-US" sz="2400" dirty="0"/>
          </a:p>
        </p:txBody>
      </p:sp>
      <p:pic>
        <p:nvPicPr>
          <p:cNvPr id="11" name="Picture 2" descr="Image result for rutherford experiment scattering an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51" y="3260726"/>
            <a:ext cx="5795049" cy="35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olid ang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939" y="242887"/>
            <a:ext cx="32004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0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866</Words>
  <Application>Microsoft Office PowerPoint</Application>
  <PresentationFormat>Widescreen</PresentationFormat>
  <Paragraphs>129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Office Theme</vt:lpstr>
      <vt:lpstr>Chapter 4</vt:lpstr>
      <vt:lpstr>Atomic Spectra: Balmer series (1885)</vt:lpstr>
      <vt:lpstr>Atomic Spectra: Rydberg-Ritz formula (1908)</vt:lpstr>
      <vt:lpstr>Example</vt:lpstr>
      <vt:lpstr>JJ Thomson’s Nuclear Model</vt:lpstr>
      <vt:lpstr>Rutherford’s Nuclear Model</vt:lpstr>
      <vt:lpstr>Rutherford’s Scattering Theory</vt:lpstr>
      <vt:lpstr>Steps to find the relationship</vt:lpstr>
      <vt:lpstr>Cross section and Solid angle</vt:lpstr>
      <vt:lpstr>Scattered fraction</vt:lpstr>
      <vt:lpstr>Example</vt:lpstr>
      <vt:lpstr>More quantitative agreements</vt:lpstr>
      <vt:lpstr>Steps to get this relationship</vt:lpstr>
      <vt:lpstr>Example</vt:lpstr>
      <vt:lpstr>Discoveries of proton and neutron</vt:lpstr>
      <vt:lpstr>Nuclear Model of Hydrogen Atom</vt:lpstr>
      <vt:lpstr>Quiz</vt:lpstr>
      <vt:lpstr>Bohr Model of Hydrogen Atom (1913)</vt:lpstr>
      <vt:lpstr>Stationary State/Orbital in Hydrogen Atom</vt:lpstr>
      <vt:lpstr>Bohr’s Radiation Energy </vt:lpstr>
      <vt:lpstr>Bohr’s Radiation Energy in Hydrogen Atom </vt:lpstr>
      <vt:lpstr>Example</vt:lpstr>
      <vt:lpstr>Reduced Mass Correction</vt:lpstr>
      <vt:lpstr>Example</vt:lpstr>
      <vt:lpstr>X-ray spectra</vt:lpstr>
      <vt:lpstr>Quiz</vt:lpstr>
      <vt:lpstr>X-ray spectra</vt:lpstr>
      <vt:lpstr>Example</vt:lpstr>
      <vt:lpstr>Auger Electrons</vt:lpstr>
      <vt:lpstr>Franck-Hertz Experiment</vt:lpstr>
      <vt:lpstr>Electron Energy Loss Spectroscopy (EELS)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TeYu</dc:creator>
  <cp:lastModifiedBy>TEYU CHIEN</cp:lastModifiedBy>
  <cp:revision>173</cp:revision>
  <dcterms:created xsi:type="dcterms:W3CDTF">2016-01-25T17:55:46Z</dcterms:created>
  <dcterms:modified xsi:type="dcterms:W3CDTF">2017-03-29T16:32:35Z</dcterms:modified>
</cp:coreProperties>
</file>