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448D-4D5A-46F7-8B02-E09F4C8A92C2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418E-6DB1-4E56-9232-D17069B32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42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448D-4D5A-46F7-8B02-E09F4C8A92C2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418E-6DB1-4E56-9232-D17069B32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84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448D-4D5A-46F7-8B02-E09F4C8A92C2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418E-6DB1-4E56-9232-D17069B32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501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448D-4D5A-46F7-8B02-E09F4C8A92C2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418E-6DB1-4E56-9232-D17069B32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21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448D-4D5A-46F7-8B02-E09F4C8A92C2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418E-6DB1-4E56-9232-D17069B32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178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448D-4D5A-46F7-8B02-E09F4C8A92C2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418E-6DB1-4E56-9232-D17069B32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78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448D-4D5A-46F7-8B02-E09F4C8A92C2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418E-6DB1-4E56-9232-D17069B32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1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448D-4D5A-46F7-8B02-E09F4C8A92C2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418E-6DB1-4E56-9232-D17069B32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5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448D-4D5A-46F7-8B02-E09F4C8A92C2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418E-6DB1-4E56-9232-D17069B32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9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448D-4D5A-46F7-8B02-E09F4C8A92C2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418E-6DB1-4E56-9232-D17069B32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65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448D-4D5A-46F7-8B02-E09F4C8A92C2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418E-6DB1-4E56-9232-D17069B32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282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7448D-4D5A-46F7-8B02-E09F4C8A92C2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3418E-6DB1-4E56-9232-D17069B32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99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9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WMAP" TargetMode="External"/><Relationship Id="rId4" Type="http://schemas.openxmlformats.org/officeDocument/2006/relationships/hyperlink" Target="https://en.wikipedia.org/wiki/CMB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1.emf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emf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48.emf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Quantization of Charge, Light, and Energy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51488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Classical Kinetic Theory – Rayleigh-Jeans Equation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399259" y="1690688"/>
                <a:ext cx="199279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9259" y="1690688"/>
                <a:ext cx="1992790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772930" y="2224216"/>
            <a:ext cx="3280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 density due to E&amp;M wave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417016" y="2911632"/>
                <a:ext cx="219669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016" y="2911632"/>
                <a:ext cx="2196692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048897" y="3408365"/>
            <a:ext cx="3436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modes per unit volume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07757" y="3383605"/>
            <a:ext cx="2601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Average energy per mode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399259" y="3941892"/>
                <a:ext cx="221034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9259" y="3941892"/>
                <a:ext cx="2210349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299876" y="3941892"/>
                <a:ext cx="120731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𝑘𝑇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9876" y="3941892"/>
                <a:ext cx="1207318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399259" y="5124792"/>
                <a:ext cx="262526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𝑘𝑇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9259" y="5124792"/>
                <a:ext cx="2625269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5024" y="3593031"/>
            <a:ext cx="4616976" cy="315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029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38200" y="1515763"/>
            <a:ext cx="10124302" cy="25207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Planck’s Law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00886" y="1962536"/>
                <a:ext cx="2734595" cy="9323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𝐸𝑓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𝑑𝐸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886" y="1962536"/>
                <a:ext cx="2734595" cy="93230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658762" y="2812465"/>
            <a:ext cx="4155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Probability function (distribution function)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224572" y="1962536"/>
                <a:ext cx="2470485" cy="9323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1=</m:t>
                      </m:r>
                      <m:nary>
                        <m:nary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𝑑𝐸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4572" y="1962536"/>
                <a:ext cx="2470485" cy="9323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00885" y="3457704"/>
                <a:ext cx="2560894" cy="4469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𝑘𝑇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885" y="3457704"/>
                <a:ext cx="2560894" cy="44698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923270" y="3457704"/>
            <a:ext cx="4031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Maxwell-Boltzmann distribution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462347" y="3426926"/>
                <a:ext cx="120731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𝑘𝑇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2347" y="3426926"/>
                <a:ext cx="1207317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Arrow 10"/>
          <p:cNvSpPr/>
          <p:nvPr/>
        </p:nvSpPr>
        <p:spPr>
          <a:xfrm>
            <a:off x="8334632" y="3525794"/>
            <a:ext cx="848497" cy="3320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38200" y="1538254"/>
            <a:ext cx="4143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Average Energy in Classical </a:t>
            </a:r>
            <a:r>
              <a:rPr lang="en-US" dirty="0">
                <a:solidFill>
                  <a:srgbClr val="FF0000"/>
                </a:solidFill>
              </a:rPr>
              <a:t>Kinetic Theory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54361" y="4591314"/>
                <a:ext cx="240880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𝑛h𝑓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361" y="4591314"/>
                <a:ext cx="2408801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838200" y="4180593"/>
            <a:ext cx="2130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Planck’s assumption: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695950" y="4670131"/>
                <a:ext cx="190859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=0,1,2,…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5950" y="4670131"/>
                <a:ext cx="1908599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399729" y="5187179"/>
                <a:ext cx="2659254" cy="11751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9729" y="5187179"/>
                <a:ext cx="2659254" cy="117519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651832" y="5337403"/>
                <a:ext cx="2225160" cy="11751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1=</m:t>
                      </m:r>
                      <m:nary>
                        <m:naryPr>
                          <m:chr m:val="∑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832" y="5337403"/>
                <a:ext cx="2225160" cy="117519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193410" y="5525692"/>
                <a:ext cx="2537874" cy="827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h𝑐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h𝑐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𝑘𝑇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3410" y="5525692"/>
                <a:ext cx="2537874" cy="82772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6153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Planck’s Law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15653" y="1690688"/>
                <a:ext cx="219669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653" y="1690688"/>
                <a:ext cx="2196692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249551" y="1690688"/>
                <a:ext cx="221034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551" y="1690688"/>
                <a:ext cx="2210349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697106" y="1492268"/>
                <a:ext cx="2537874" cy="827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h𝑐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h𝑐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𝑘𝑇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7106" y="1492268"/>
                <a:ext cx="2537874" cy="82772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60745" y="2900921"/>
                <a:ext cx="6241196" cy="91223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h𝑐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h𝑐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𝑘𝑇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h𝑐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h𝑐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𝑘𝑇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745" y="2900921"/>
                <a:ext cx="6241196" cy="91223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15654" y="4001443"/>
            <a:ext cx="1184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large </a:t>
            </a:r>
            <a:r>
              <a:rPr lang="en-US" i="1" dirty="0" smtClean="0">
                <a:latin typeface="Symbol" panose="05050102010706020507" pitchFamily="18" charset="2"/>
              </a:rPr>
              <a:t>l</a:t>
            </a:r>
            <a:endParaRPr lang="en-US" i="1" dirty="0">
              <a:latin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00402" y="4432330"/>
                <a:ext cx="262526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𝑘𝑇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402" y="4432330"/>
                <a:ext cx="2625269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4521022" y="4493885"/>
            <a:ext cx="2441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Rayleigh-Jeans Equation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5024" y="3593031"/>
            <a:ext cx="4616976" cy="31514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136815" y="6090600"/>
                <a:ext cx="352436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=6.626×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−34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6815" y="6090600"/>
                <a:ext cx="3524363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2397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Cosmic microwave background radiation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13" y="2161673"/>
            <a:ext cx="5316731" cy="31796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6128" y="5869360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2.725 K</a:t>
            </a:r>
            <a:endParaRPr lang="en-US" dirty="0"/>
          </a:p>
        </p:txBody>
      </p:sp>
      <p:pic>
        <p:nvPicPr>
          <p:cNvPr id="1026" name="Picture 2" descr="https://upload.wikimedia.org/wikipedia/commons/3/3c/Ilc_9yr_moll409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785" y="2054966"/>
            <a:ext cx="6572660" cy="328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400800" y="5592361"/>
            <a:ext cx="48191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All-sky map of the </a:t>
            </a:r>
            <a:r>
              <a:rPr lang="en-US" dirty="0">
                <a:solidFill>
                  <a:srgbClr val="0B0080"/>
                </a:solidFill>
                <a:latin typeface="Arial" panose="020B0604020202020204" pitchFamily="34" charset="0"/>
                <a:hlinkClick r:id="rId4" tooltip="CMB"/>
              </a:rPr>
              <a:t>CMB</a:t>
            </a:r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, created from 9 years </a:t>
            </a:r>
            <a:r>
              <a:rPr lang="en-US" dirty="0" smtClean="0">
                <a:solidFill>
                  <a:srgbClr val="252525"/>
                </a:solidFill>
                <a:latin typeface="Arial" panose="020B0604020202020204" pitchFamily="34" charset="0"/>
              </a:rPr>
              <a:t>of </a:t>
            </a:r>
            <a:r>
              <a:rPr lang="en-US" dirty="0" smtClean="0">
                <a:solidFill>
                  <a:srgbClr val="0B0080"/>
                </a:solidFill>
                <a:latin typeface="Arial" panose="020B0604020202020204" pitchFamily="34" charset="0"/>
                <a:hlinkClick r:id="rId5" tooltip="WMAP"/>
              </a:rPr>
              <a:t>WMAP</a:t>
            </a:r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 data.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885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the energy density per volume, u(</a:t>
            </a:r>
            <a:r>
              <a:rPr lang="en-US" dirty="0" smtClean="0">
                <a:latin typeface="Symbol" panose="05050102010706020507" pitchFamily="18" charset="2"/>
              </a:rPr>
              <a:t>l</a:t>
            </a:r>
            <a:r>
              <a:rPr lang="en-US" dirty="0" smtClean="0"/>
              <a:t>), calculated by Planck, find the temperature dependence of the total energy density, 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818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Photoelectric effect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4699686" cy="3473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47568"/>
          <a:stretch/>
        </p:blipFill>
        <p:spPr>
          <a:xfrm>
            <a:off x="6178379" y="173622"/>
            <a:ext cx="5815914" cy="65453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830" y="5389880"/>
            <a:ext cx="5628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Stopping voltage infers to the maximum kinetic energy of electrons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Higher current infers to more electrons reached the electrode.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691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Einstein’s Photoelectric effect theory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97815" y="1838969"/>
                <a:ext cx="3644780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h𝑓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815" y="1838969"/>
                <a:ext cx="3644780" cy="44980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0088"/>
          <a:stretch/>
        </p:blipFill>
        <p:spPr>
          <a:xfrm>
            <a:off x="7125006" y="1363991"/>
            <a:ext cx="3715988" cy="54940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5528" y="2419728"/>
                <a:ext cx="6429700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800" dirty="0" smtClean="0"/>
                  <a:t> is the “</a:t>
                </a:r>
                <a:r>
                  <a:rPr lang="en-US" sz="2800" dirty="0" err="1" smtClean="0"/>
                  <a:t>workfunction</a:t>
                </a:r>
                <a:r>
                  <a:rPr lang="en-US" sz="2800" dirty="0" smtClean="0"/>
                  <a:t>” of the material. See table 3-1 on page 134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28" y="2419728"/>
                <a:ext cx="6429700" cy="861774"/>
              </a:xfrm>
              <a:prstGeom prst="rect">
                <a:avLst/>
              </a:prstGeom>
              <a:blipFill rotWithShape="0">
                <a:blip r:embed="rId4"/>
                <a:stretch>
                  <a:fillRect l="-3412" t="-12057" r="-3033" b="-24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528" y="3412459"/>
            <a:ext cx="5529354" cy="34455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54734" y="4246716"/>
                <a:ext cx="2193806" cy="8885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h𝑐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4734" y="4246716"/>
                <a:ext cx="2193806" cy="88851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4159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Use the table 3-1, fine the threshold wavelength of sodium (Na). What is the stopping voltage when light of 400 nm is incident on sodium (Na)?</a:t>
                </a:r>
              </a:p>
              <a:p>
                <a:endParaRPr lang="en-US" dirty="0"/>
              </a:p>
              <a:p>
                <a:r>
                  <a:rPr lang="en-US" dirty="0" smtClean="0"/>
                  <a:t>For a light with wavelength of 400 nm, and intensity of 0.01 W/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, how many photons are incident per second per square meter on to a surface.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 r="-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8173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343" y="1418946"/>
            <a:ext cx="4137454" cy="3008876"/>
          </a:xfrm>
          <a:prstGeom prst="rect">
            <a:avLst/>
          </a:prstGeom>
        </p:spPr>
      </p:pic>
      <p:pic>
        <p:nvPicPr>
          <p:cNvPr id="1026" name="Picture 2" descr="https://www.sciencenews.org/sites/default/files/132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402" y="1090913"/>
            <a:ext cx="423862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resources3.news.com.au/images/2008/10/23/va1237337042278/thumb-scotch-tape-x-ray-63138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540" y="4300426"/>
            <a:ext cx="4670854" cy="210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8519" y="4427822"/>
            <a:ext cx="3927278" cy="22301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34714" y="644949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2008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78147" y="655558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892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3849" y="1027906"/>
            <a:ext cx="2060750" cy="4691668"/>
          </a:xfrm>
          <a:prstGeom prst="rect">
            <a:avLst/>
          </a:prstGeom>
        </p:spPr>
      </p:pic>
      <p:pic>
        <p:nvPicPr>
          <p:cNvPr id="2050" name="Picture 2" descr="http://www.rodenburg.org/theory/Figs2/f730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23" y="1855549"/>
            <a:ext cx="50196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23795" y="5548291"/>
                <a:ext cx="205325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𝑑𝑠𝑖𝑛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3795" y="5548291"/>
                <a:ext cx="2053254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7920" y="2376479"/>
            <a:ext cx="3899658" cy="18316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50139" y="4524541"/>
            <a:ext cx="3757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NaCl</a:t>
            </a:r>
            <a:r>
              <a:rPr lang="en-US" dirty="0" smtClean="0"/>
              <a:t> crystal. Lattice constant: 0.56 nm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9359" y="6107185"/>
            <a:ext cx="5235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Wavelength of the light has to be comparable to the slit distance (scattering source distance).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438096" y="5951468"/>
                <a:ext cx="348454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−10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=0.1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𝑛𝑚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8096" y="5951468"/>
                <a:ext cx="3484544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5202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Discovery of the Electrons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012259" cy="201039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J. J. Thomson in 1897. Before that, people already know “charge” and “current”. Also, scientists know “cathode” could emit “cathode rays” and they are negative electric charge.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723" y="165615"/>
            <a:ext cx="4038315" cy="28563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2236" y="3740124"/>
            <a:ext cx="394832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Cathode rays in magnetic field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83165" y="4477214"/>
                <a:ext cx="1854867" cy="4831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𝑞</m:t>
                      </m:r>
                      <m:acc>
                        <m:accPr>
                          <m:chr m:val="⃑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⃑"/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165" y="4477214"/>
                <a:ext cx="1854867" cy="48314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8200" y="5454569"/>
                <a:ext cx="3613553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𝑞𝑣𝐵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454569"/>
                <a:ext cx="3613553" cy="86177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378219" y="5478494"/>
                <a:ext cx="1331005" cy="738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219" y="5478494"/>
                <a:ext cx="1331005" cy="73853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04824" y="5223736"/>
            <a:ext cx="2385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 circular motion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069486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 spectrum produced by vacuum tube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12" y="2475867"/>
            <a:ext cx="7600268" cy="3366294"/>
          </a:xfrm>
          <a:prstGeom prst="rect">
            <a:avLst/>
          </a:prstGeom>
        </p:spPr>
      </p:pic>
      <p:pic>
        <p:nvPicPr>
          <p:cNvPr id="5" name="Picture 2" descr="https://upload.wikimedia.org/wikipedia/commons/thumb/d/d8/Copper_K_Rontgen.png/220px-Copper_K_Rontg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610" y="1591527"/>
            <a:ext cx="4088113" cy="503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822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X-ray spectrum produced by vacuum tube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66784" y="1838969"/>
                <a:ext cx="2918748" cy="8908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𝑀𝑎𝑥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h𝑐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𝑒𝑉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6784" y="1838969"/>
                <a:ext cx="2918748" cy="89082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45848"/>
          <a:stretch/>
        </p:blipFill>
        <p:spPr>
          <a:xfrm>
            <a:off x="8076339" y="1544991"/>
            <a:ext cx="4115661" cy="33662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498124" y="3737791"/>
                <a:ext cx="3004092" cy="818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h𝑐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𝑒𝑉</m:t>
                          </m:r>
                          <m:r>
                            <m:rPr>
                              <m:nor/>
                            </m:rPr>
                            <a:rPr lang="en-US" sz="2800" dirty="0"/>
                            <m:t> 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1240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  <m:r>
                            <m:rPr>
                              <m:nor/>
                            </m:rPr>
                            <a:rPr lang="en-US" sz="28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8124" y="3737791"/>
                <a:ext cx="3004092" cy="81804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5548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Compton Effect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522" y="1921348"/>
            <a:ext cx="6996600" cy="332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7212" y="83357"/>
            <a:ext cx="2504663" cy="677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1468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Compton Effect – inelastic collision between photon and electron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88956" y="1900753"/>
                <a:ext cx="3939733" cy="8181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𝑚𝑐</m:t>
                          </m:r>
                          <m:r>
                            <m:rPr>
                              <m:nor/>
                            </m:rPr>
                            <a:rPr lang="en-US" sz="2800" dirty="0"/>
                            <m:t> </m:t>
                          </m:r>
                        </m:den>
                      </m:f>
                      <m:d>
                        <m:d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8956" y="1900753"/>
                <a:ext cx="3939733" cy="81817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://staff.orecity.k12.or.us/les.sitton/Nuclear/The%20Momentum%20of%20a%20Photon%20and%20the%20Compton%20Effect_files/nfg01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522" y="3141342"/>
            <a:ext cx="3876675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186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Discovery of the Electrons (1897)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385" y="2225946"/>
            <a:ext cx="6734581" cy="31115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92541" y="2437042"/>
                <a:ext cx="2983253" cy="4831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541" y="2437042"/>
                <a:ext cx="2983253" cy="48314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78420" y="1594625"/>
            <a:ext cx="685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Make the particles move straight by adjusting E and B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64112" y="3781737"/>
                <a:ext cx="16162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𝑞𝐸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𝑞𝑣𝐵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4112" y="3781737"/>
                <a:ext cx="1616212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172049" y="4935624"/>
                <a:ext cx="1000338" cy="803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2049" y="4935624"/>
                <a:ext cx="1000338" cy="8038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855504" y="5641945"/>
                <a:ext cx="3284554" cy="73789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=0.7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𝑘𝑔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5504" y="5641945"/>
                <a:ext cx="3284554" cy="73789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9821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Millikan’s Experiment (1909): Measuring the Electric Charge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7676" y="1846805"/>
            <a:ext cx="5462191" cy="31274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0722" y="1846805"/>
            <a:ext cx="60969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Use oil spray. The oil droplets are charged due to the friction before coming out of the nozzle.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droplets are in the electric field produced by capacitor.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motion of the droplets were measured and the charge were found to be always in integer multiples of a fundamental unit, e.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74216" y="5206027"/>
                <a:ext cx="3149965" cy="4308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=1.601×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−19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216" y="5206027"/>
                <a:ext cx="3149965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77284" y="5949148"/>
                <a:ext cx="4143827" cy="4308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=1.60217653×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−19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284" y="5949148"/>
                <a:ext cx="4143827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8011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Radiation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38" y="2114189"/>
            <a:ext cx="6841421" cy="34463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6259" y="2114189"/>
            <a:ext cx="5166114" cy="338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138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Blackbody Radiation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0426" y="1690688"/>
            <a:ext cx="10061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 body that absorbs all radiation incident on it is called an “ideal blackbody”.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62384" y="2584047"/>
                <a:ext cx="140718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384" y="2584047"/>
                <a:ext cx="1407180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34313" y="2553269"/>
            <a:ext cx="3849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Stefan-Boltzmann Law (1879)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248248" y="2584047"/>
                <a:ext cx="444935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=5.6703×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−8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8248" y="2584047"/>
                <a:ext cx="4449359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327027" y="3415850"/>
            <a:ext cx="2242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Radiation power</a:t>
            </a:r>
            <a:endParaRPr lang="en-US" sz="24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5321643" y="2999545"/>
            <a:ext cx="8238" cy="4470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34313" y="4047598"/>
            <a:ext cx="4150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Object not ideal blackbodies: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067648" y="4509263"/>
                <a:ext cx="157389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𝜖𝜎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648" y="4509263"/>
                <a:ext cx="1573892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5145906" y="5341065"/>
            <a:ext cx="3848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Emissivity, always less than 1.</a:t>
            </a:r>
            <a:endParaRPr lang="en-US" sz="24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5865974" y="4940150"/>
            <a:ext cx="8238" cy="4470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7306" y="0"/>
            <a:ext cx="2090301" cy="16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779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Blackbody Radiation Spectrum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609" y="1540476"/>
            <a:ext cx="3528034" cy="22128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0855" y="1540476"/>
            <a:ext cx="7106784" cy="50628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62189" y="4393512"/>
                <a:ext cx="1204625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189" y="4393512"/>
                <a:ext cx="1204625" cy="8066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94026" y="6103984"/>
                <a:ext cx="408996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=2.898×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026" y="6103984"/>
                <a:ext cx="4089966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656777" y="5467397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917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Measurement of </a:t>
                </a:r>
                <a:r>
                  <a:rPr lang="en-US" i="1" dirty="0"/>
                  <a:t>R</a:t>
                </a:r>
                <a:r>
                  <a:rPr lang="en-US" dirty="0"/>
                  <a:t>(</a:t>
                </a:r>
                <a:r>
                  <a:rPr lang="en-US" i="1" dirty="0">
                    <a:latin typeface="Symbol" panose="05050102010706020507" pitchFamily="18" charset="2"/>
                  </a:rPr>
                  <a:t>l</a:t>
                </a:r>
                <a:r>
                  <a:rPr lang="en-US" dirty="0"/>
                  <a:t>) </a:t>
                </a:r>
                <a:r>
                  <a:rPr lang="en-US" dirty="0" smtClean="0"/>
                  <a:t>from a certain star shows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=950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𝑛𝑚</m:t>
                    </m:r>
                  </m:oMath>
                </a14:m>
                <a:r>
                  <a:rPr lang="en-US" dirty="0" smtClean="0"/>
                  <a:t>. If the star is also found to radiate 100 times the power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⨀</m:t>
                        </m:r>
                      </m:sub>
                    </m:sSub>
                  </m:oMath>
                </a14:m>
                <a:r>
                  <a:rPr lang="en-US" dirty="0" smtClean="0"/>
                  <a:t> radiated by the Sun, how big is the star? (The symbol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⨀</m:t>
                    </m:r>
                  </m:oMath>
                </a14:m>
                <a:r>
                  <a:rPr lang="en-US" dirty="0" smtClean="0"/>
                  <a:t> = Sun) The Sun’s surface temperature is 5800 K. Express the answer as how many times of Sun’s radius,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⨀</m:t>
                        </m:r>
                      </m:sub>
                    </m:sSub>
                  </m:oMath>
                </a14:m>
                <a:r>
                  <a:rPr lang="en-US" dirty="0" smtClean="0"/>
                  <a:t>. Hint: you may need to find the surface temperature of the star. Hint #2: power, P, is the total energy radiated per unit time; while R (in Stefan-Boltzmann Law) is the power radiated per unit area.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661" r="-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7081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understand this?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076" y="1408670"/>
            <a:ext cx="7106784" cy="506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575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1088</TotalTime>
  <Words>508</Words>
  <Application>Microsoft Office PowerPoint</Application>
  <PresentationFormat>Widescreen</PresentationFormat>
  <Paragraphs>101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Symbol</vt:lpstr>
      <vt:lpstr>Office Theme</vt:lpstr>
      <vt:lpstr>Chapter 3</vt:lpstr>
      <vt:lpstr>Discovery of the Electrons</vt:lpstr>
      <vt:lpstr>Discovery of the Electrons (1897)</vt:lpstr>
      <vt:lpstr>Millikan’s Experiment (1909): Measuring the Electric Charge</vt:lpstr>
      <vt:lpstr>Thermal Radiation</vt:lpstr>
      <vt:lpstr>Blackbody Radiation</vt:lpstr>
      <vt:lpstr>Blackbody Radiation Spectrum</vt:lpstr>
      <vt:lpstr>Example</vt:lpstr>
      <vt:lpstr>How to understand this?</vt:lpstr>
      <vt:lpstr>Classical Kinetic Theory – Rayleigh-Jeans Equation</vt:lpstr>
      <vt:lpstr>Planck’s Law</vt:lpstr>
      <vt:lpstr>Planck’s Law</vt:lpstr>
      <vt:lpstr>Cosmic microwave background radiation</vt:lpstr>
      <vt:lpstr>Example</vt:lpstr>
      <vt:lpstr>Photoelectric effect</vt:lpstr>
      <vt:lpstr>Einstein’s Photoelectric effect theory</vt:lpstr>
      <vt:lpstr>Example</vt:lpstr>
      <vt:lpstr>X-ray</vt:lpstr>
      <vt:lpstr>X-ray</vt:lpstr>
      <vt:lpstr>X-ray spectrum produced by vacuum tube</vt:lpstr>
      <vt:lpstr>X-ray spectrum produced by vacuum tube</vt:lpstr>
      <vt:lpstr>Compton Effect</vt:lpstr>
      <vt:lpstr>Compton Effect – inelastic collision between photon and electron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TeYu</dc:creator>
  <cp:lastModifiedBy>TeYu</cp:lastModifiedBy>
  <cp:revision>123</cp:revision>
  <dcterms:created xsi:type="dcterms:W3CDTF">2016-01-25T17:55:46Z</dcterms:created>
  <dcterms:modified xsi:type="dcterms:W3CDTF">2016-02-22T17:48:10Z</dcterms:modified>
</cp:coreProperties>
</file>