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59" r:id="rId6"/>
    <p:sldId id="260" r:id="rId7"/>
    <p:sldId id="261" r:id="rId8"/>
    <p:sldId id="262" r:id="rId9"/>
    <p:sldId id="263" r:id="rId10"/>
    <p:sldId id="266" r:id="rId11"/>
    <p:sldId id="275" r:id="rId12"/>
    <p:sldId id="264" r:id="rId13"/>
    <p:sldId id="265" r:id="rId14"/>
    <p:sldId id="267" r:id="rId15"/>
    <p:sldId id="268" r:id="rId16"/>
    <p:sldId id="269" r:id="rId17"/>
    <p:sldId id="270" r:id="rId18"/>
    <p:sldId id="283" r:id="rId19"/>
    <p:sldId id="271" r:id="rId20"/>
    <p:sldId id="284" r:id="rId21"/>
    <p:sldId id="272" r:id="rId22"/>
    <p:sldId id="273" r:id="rId23"/>
    <p:sldId id="274"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10054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4268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270250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207552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7448D-4D5A-46F7-8B02-E09F4C8A92C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300317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7448D-4D5A-46F7-8B02-E09F4C8A92C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309637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7448D-4D5A-46F7-8B02-E09F4C8A92C2}"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0388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7448D-4D5A-46F7-8B02-E09F4C8A92C2}"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52825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7448D-4D5A-46F7-8B02-E09F4C8A92C2}"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442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7448D-4D5A-46F7-8B02-E09F4C8A92C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06306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7448D-4D5A-46F7-8B02-E09F4C8A92C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20928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7448D-4D5A-46F7-8B02-E09F4C8A92C2}"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3418E-6DB1-4E56-9232-D17069B320C9}" type="slidenum">
              <a:rPr lang="en-US" smtClean="0"/>
              <a:t>‹#›</a:t>
            </a:fld>
            <a:endParaRPr lang="en-US"/>
          </a:p>
        </p:txBody>
      </p:sp>
    </p:spTree>
    <p:extLst>
      <p:ext uri="{BB962C8B-B14F-4D97-AF65-F5344CB8AC3E}">
        <p14:creationId xmlns:p14="http://schemas.microsoft.com/office/powerpoint/2010/main" val="19789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16.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https://www.youtube.com/embed/4GbWfNHtH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a:t>
            </a:r>
            <a:endParaRPr lang="en-US" dirty="0"/>
          </a:p>
        </p:txBody>
      </p:sp>
      <p:sp>
        <p:nvSpPr>
          <p:cNvPr id="3" name="Subtitle 2"/>
          <p:cNvSpPr>
            <a:spLocks noGrp="1"/>
          </p:cNvSpPr>
          <p:nvPr>
            <p:ph type="subTitle" idx="1"/>
          </p:nvPr>
        </p:nvSpPr>
        <p:spPr/>
        <p:txBody>
          <a:bodyPr>
            <a:normAutofit/>
          </a:bodyPr>
          <a:lstStyle/>
          <a:p>
            <a:r>
              <a:rPr lang="en-US" sz="4000" dirty="0" smtClean="0"/>
              <a:t>Relativity 2</a:t>
            </a:r>
            <a:endParaRPr lang="en-US" sz="4000" dirty="0"/>
          </a:p>
        </p:txBody>
      </p:sp>
    </p:spTree>
    <p:extLst>
      <p:ext uri="{BB962C8B-B14F-4D97-AF65-F5344CB8AC3E}">
        <p14:creationId xmlns:p14="http://schemas.microsoft.com/office/powerpoint/2010/main" val="305148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In Chapter 1, muons produced as secondary particles by cosmic rays were used to illustrate both the relativistic length contraction and time dilation resulting from their high speed relative to observers on Earth. That speed is about 0.998 c. If the rest energy of a muon is 105.7 MeV, what will observers on Earth measure for the total energy of a cosmic-ray-produced muon? What will they measure for its mass as it moves relative to them?</a:t>
            </a:r>
            <a:endParaRPr lang="en-US" dirty="0"/>
          </a:p>
        </p:txBody>
      </p:sp>
    </p:spTree>
    <p:extLst>
      <p:ext uri="{BB962C8B-B14F-4D97-AF65-F5344CB8AC3E}">
        <p14:creationId xmlns:p14="http://schemas.microsoft.com/office/powerpoint/2010/main" val="194859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rest masses of some particles</a:t>
            </a:r>
            <a:endParaRPr lang="en-US" dirty="0"/>
          </a:p>
        </p:txBody>
      </p:sp>
      <p:sp>
        <p:nvSpPr>
          <p:cNvPr id="3" name="Content Placeholder 2"/>
          <p:cNvSpPr>
            <a:spLocks noGrp="1"/>
          </p:cNvSpPr>
          <p:nvPr>
            <p:ph idx="1"/>
          </p:nvPr>
        </p:nvSpPr>
        <p:spPr>
          <a:xfrm>
            <a:off x="838200" y="1825625"/>
            <a:ext cx="10515600" cy="2614570"/>
          </a:xfrm>
        </p:spPr>
        <p:txBody>
          <a:bodyPr/>
          <a:lstStyle/>
          <a:p>
            <a:r>
              <a:rPr lang="en-US" dirty="0" smtClean="0"/>
              <a:t>Electron (positron): 0.5110 MeV</a:t>
            </a:r>
          </a:p>
          <a:p>
            <a:r>
              <a:rPr lang="en-US" dirty="0" smtClean="0"/>
              <a:t>Proton: 938.272 MeV</a:t>
            </a:r>
          </a:p>
          <a:p>
            <a:r>
              <a:rPr lang="en-US" dirty="0" smtClean="0"/>
              <a:t>Neutron: 939.565 MeV</a:t>
            </a:r>
          </a:p>
          <a:p>
            <a:r>
              <a:rPr lang="en-US" dirty="0" smtClean="0"/>
              <a:t>Muon: 105.7 MeV</a:t>
            </a:r>
          </a:p>
          <a:p>
            <a:r>
              <a:rPr lang="en-US" dirty="0" smtClean="0"/>
              <a:t>See table 2-1 on page 83 for more.</a:t>
            </a:r>
            <a:endParaRPr lang="en-US" dirty="0"/>
          </a:p>
        </p:txBody>
      </p:sp>
      <p:sp>
        <p:nvSpPr>
          <p:cNvPr id="4" name="TextBox 3"/>
          <p:cNvSpPr txBox="1"/>
          <p:nvPr/>
        </p:nvSpPr>
        <p:spPr>
          <a:xfrm>
            <a:off x="321276" y="4575132"/>
            <a:ext cx="4209614" cy="369332"/>
          </a:xfrm>
          <a:prstGeom prst="rect">
            <a:avLst/>
          </a:prstGeom>
          <a:solidFill>
            <a:schemeClr val="accent2">
              <a:lumMod val="20000"/>
              <a:lumOff val="80000"/>
            </a:schemeClr>
          </a:solidFill>
        </p:spPr>
        <p:txBody>
          <a:bodyPr wrap="none" rtlCol="0">
            <a:spAutoFit/>
          </a:bodyPr>
          <a:lstStyle/>
          <a:p>
            <a:r>
              <a:rPr lang="en-US" dirty="0" smtClean="0"/>
              <a:t>Unified atomic mass unit (u) or Dalton (Da)</a:t>
            </a:r>
            <a:endParaRPr lang="en-US" dirty="0"/>
          </a:p>
        </p:txBody>
      </p:sp>
      <p:sp>
        <p:nvSpPr>
          <p:cNvPr id="5" name="TextBox 4"/>
          <p:cNvSpPr txBox="1"/>
          <p:nvPr/>
        </p:nvSpPr>
        <p:spPr>
          <a:xfrm>
            <a:off x="1383957" y="5079401"/>
            <a:ext cx="7452618" cy="369332"/>
          </a:xfrm>
          <a:prstGeom prst="rect">
            <a:avLst/>
          </a:prstGeom>
          <a:noFill/>
        </p:spPr>
        <p:txBody>
          <a:bodyPr wrap="none" rtlCol="0">
            <a:spAutoFit/>
          </a:bodyPr>
          <a:lstStyle/>
          <a:p>
            <a:r>
              <a:rPr lang="en-US" dirty="0" smtClean="0"/>
              <a:t>It is defined as 1g/</a:t>
            </a:r>
            <a:r>
              <a:rPr lang="en-US" dirty="0" err="1" smtClean="0"/>
              <a:t>mol</a:t>
            </a:r>
            <a:r>
              <a:rPr lang="en-US" dirty="0" smtClean="0"/>
              <a:t>; or 1/12 of an unbounded neutral atom of carbon-12</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615779" y="5690762"/>
                <a:ext cx="9655144" cy="61087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𝟔𝟔𝟎𝟓𝟑𝟗𝟎𝟒𝟎</m:t>
                      </m:r>
                      <m:d>
                        <m:dPr>
                          <m:ctrlPr>
                            <a:rPr lang="en-US" b="1" i="1" smtClean="0">
                              <a:latin typeface="Cambria Math" panose="02040503050406030204" pitchFamily="18" charset="0"/>
                            </a:rPr>
                          </m:ctrlPr>
                        </m:dPr>
                        <m:e>
                          <m:r>
                            <a:rPr lang="en-US" b="1" i="1" smtClean="0">
                              <a:latin typeface="Cambria Math" panose="02040503050406030204" pitchFamily="18" charset="0"/>
                            </a:rPr>
                            <m:t>𝟐𝟎</m:t>
                          </m:r>
                        </m:e>
                      </m:d>
                      <m:r>
                        <a:rPr lang="en-US" b="1" i="1"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𝟏𝟎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𝟐𝟕</m:t>
                          </m:r>
                        </m:sup>
                      </m:sSup>
                      <m:r>
                        <a:rPr lang="en-US" b="1" i="1" smtClean="0">
                          <a:latin typeface="Cambria Math" panose="02040503050406030204" pitchFamily="18" charset="0"/>
                          <a:ea typeface="Cambria Math" panose="02040503050406030204" pitchFamily="18" charset="0"/>
                        </a:rPr>
                        <m:t>𝒌𝒈</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𝟗𝟑𝟏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𝟒𝟗𝟒𝟎𝟗𝟓𝟒</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𝟓𝟕</m:t>
                          </m:r>
                        </m:e>
                      </m:d>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𝑴𝒆𝑽</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𝒄</m:t>
                              </m:r>
                            </m:e>
                            <m:sup>
                              <m:r>
                                <a:rPr lang="en-US" b="1" i="1" smtClean="0">
                                  <a:latin typeface="Cambria Math" panose="02040503050406030204" pitchFamily="18" charset="0"/>
                                  <a:ea typeface="Cambria Math" panose="02040503050406030204" pitchFamily="18" charset="0"/>
                                </a:rPr>
                                <m:t>𝟐</m:t>
                              </m:r>
                            </m:sup>
                          </m:sSup>
                        </m:den>
                      </m:f>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𝟏𝟖𝟐𝟐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𝟖𝟖𝟖𝟒𝟖𝟔𝟏𝟗𝟐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𝟓𝟑</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𝒎</m:t>
                          </m:r>
                        </m:e>
                        <m:sub>
                          <m:r>
                            <a:rPr lang="en-US" b="1" i="1" smtClean="0">
                              <a:latin typeface="Cambria Math" panose="02040503050406030204" pitchFamily="18" charset="0"/>
                              <a:ea typeface="Cambria Math" panose="02040503050406030204" pitchFamily="18" charset="0"/>
                            </a:rPr>
                            <m:t>𝒆</m:t>
                          </m:r>
                        </m:sub>
                      </m:sSub>
                    </m:oMath>
                  </m:oMathPara>
                </a14:m>
                <a:endParaRPr lang="en-US" b="1" dirty="0"/>
              </a:p>
            </p:txBody>
          </p:sp>
        </mc:Choice>
        <mc:Fallback>
          <p:sp>
            <p:nvSpPr>
              <p:cNvPr id="6" name="TextBox 5"/>
              <p:cNvSpPr txBox="1">
                <a:spLocks noRot="1" noChangeAspect="1" noMove="1" noResize="1" noEditPoints="1" noAdjustHandles="1" noChangeArrowheads="1" noChangeShapeType="1" noTextEdit="1"/>
              </p:cNvSpPr>
              <p:nvPr/>
            </p:nvSpPr>
            <p:spPr>
              <a:xfrm>
                <a:off x="615779" y="5690762"/>
                <a:ext cx="9655144" cy="610873"/>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215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9470" y="3507250"/>
            <a:ext cx="7026876" cy="31489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Lorentz Transformation of E and p</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661343" y="1954155"/>
                <a:ext cx="2021259" cy="61677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𝑣𝐸</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61343" y="1954155"/>
                <a:ext cx="2021259" cy="616772"/>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57218" y="2066910"/>
                <a:ext cx="1087798" cy="39126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57218" y="2066910"/>
                <a:ext cx="1087798" cy="391261"/>
              </a:xfrm>
              <a:prstGeom prst="rect">
                <a:avLst/>
              </a:prstGeom>
              <a:blipFill rotWithShape="0">
                <a:blip r:embed="rId3"/>
                <a:stretch>
                  <a:fillRect b="-109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57218" y="2785688"/>
                <a:ext cx="1051763"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𝑧</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357218" y="2785688"/>
                <a:ext cx="1051763" cy="369332"/>
              </a:xfrm>
              <a:prstGeom prst="rect">
                <a:avLst/>
              </a:prstGeom>
              <a:blipFill rotWithShape="0">
                <a:blip r:embed="rId4"/>
                <a:stretch>
                  <a:fillRect b="-131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66372" y="2834394"/>
                <a:ext cx="1916230"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766372" y="2834394"/>
                <a:ext cx="1916230" cy="369332"/>
              </a:xfrm>
              <a:prstGeom prst="rect">
                <a:avLst/>
              </a:prstGeom>
              <a:blipFill rotWithShape="0">
                <a:blip r:embed="rId5"/>
                <a:stretch>
                  <a:fillRect b="-49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77112" y="2197707"/>
                <a:ext cx="1490408"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877112" y="2197707"/>
                <a:ext cx="1490408" cy="957313"/>
              </a:xfrm>
              <a:prstGeom prst="rect">
                <a:avLst/>
              </a:prstGeom>
              <a:blipFill rotWithShape="0">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a:off x="7326950" y="3507250"/>
            <a:ext cx="4590732" cy="323077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532689" y="4598367"/>
                <a:ext cx="112864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𝑢</m:t>
                          </m:r>
                        </m:e>
                      </m:acc>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32689" y="4598367"/>
                <a:ext cx="1128642" cy="369332"/>
              </a:xfrm>
              <a:prstGeom prst="rect">
                <a:avLst/>
              </a:prstGeom>
              <a:blipFill rotWithShape="0">
                <a:blip r:embed="rId8"/>
                <a:stretch>
                  <a:fillRect t="-4762"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22051" y="4643980"/>
                <a:ext cx="1490408"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322051" y="4643980"/>
                <a:ext cx="1490408" cy="957313"/>
              </a:xfrm>
              <a:prstGeom prst="rect">
                <a:avLst/>
              </a:prstGeom>
              <a:blipFill rotWithShape="0">
                <a:blip r:embed="rId9"/>
                <a:stretch>
                  <a:fillRect/>
                </a:stretch>
              </a:blipFill>
            </p:spPr>
            <p:txBody>
              <a:bodyPr/>
              <a:lstStyle/>
              <a:p>
                <a:r>
                  <a:rPr lang="en-US">
                    <a:noFill/>
                  </a:rPr>
                  <a:t> </a:t>
                </a:r>
              </a:p>
            </p:txBody>
          </p:sp>
        </mc:Fallback>
      </mc:AlternateContent>
      <p:sp>
        <p:nvSpPr>
          <p:cNvPr id="13" name="TextBox 12"/>
          <p:cNvSpPr txBox="1"/>
          <p:nvPr/>
        </p:nvSpPr>
        <p:spPr>
          <a:xfrm>
            <a:off x="395416" y="3575973"/>
            <a:ext cx="1463093" cy="461665"/>
          </a:xfrm>
          <a:prstGeom prst="rect">
            <a:avLst/>
          </a:prstGeom>
          <a:noFill/>
        </p:spPr>
        <p:txBody>
          <a:bodyPr wrap="none" rtlCol="0">
            <a:spAutoFit/>
          </a:bodyPr>
          <a:lstStyle/>
          <a:p>
            <a:r>
              <a:rPr lang="en-US" sz="2400" dirty="0" smtClean="0">
                <a:solidFill>
                  <a:srgbClr val="FF0000"/>
                </a:solidFill>
              </a:rPr>
              <a:t>Attention!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75856" y="5537982"/>
                <a:ext cx="1642309"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275856" y="5537982"/>
                <a:ext cx="1642309" cy="369332"/>
              </a:xfrm>
              <a:prstGeom prst="rect">
                <a:avLst/>
              </a:prstGeom>
              <a:blipFill rotWithShape="0">
                <a:blip r:embed="rId10"/>
                <a:stretch>
                  <a:fillRect b="-158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0003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Suppose a micrometeorite of rest mass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oMath>
                </a14:m>
                <a:r>
                  <a:rPr lang="en-US" dirty="0" smtClean="0"/>
                  <a:t> kg moves past Earth at a speed of 0.01 c. What values will be measured for the energy and momentum of the particle by an observer in a system S’ moving relative to Earth at 0.5 c in the same direction as the micrometeorite?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391"/>
                </a:stretch>
              </a:blipFill>
            </p:spPr>
            <p:txBody>
              <a:bodyPr/>
              <a:lstStyle/>
              <a:p>
                <a:r>
                  <a:rPr lang="en-US">
                    <a:noFill/>
                  </a:rPr>
                  <a:t> </a:t>
                </a:r>
              </a:p>
            </p:txBody>
          </p:sp>
        </mc:Fallback>
      </mc:AlternateContent>
    </p:spTree>
    <p:extLst>
      <p:ext uri="{BB962C8B-B14F-4D97-AF65-F5344CB8AC3E}">
        <p14:creationId xmlns:p14="http://schemas.microsoft.com/office/powerpoint/2010/main" val="131033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66222" y="4684028"/>
            <a:ext cx="1178012" cy="64585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Mass and Binding Energy</a:t>
            </a:r>
            <a:endParaRPr lang="en-US" dirty="0"/>
          </a:p>
        </p:txBody>
      </p:sp>
      <p:sp>
        <p:nvSpPr>
          <p:cNvPr id="4" name="TextBox 3"/>
          <p:cNvSpPr txBox="1"/>
          <p:nvPr/>
        </p:nvSpPr>
        <p:spPr>
          <a:xfrm>
            <a:off x="1441622" y="1845276"/>
            <a:ext cx="9135706" cy="369332"/>
          </a:xfrm>
          <a:prstGeom prst="rect">
            <a:avLst/>
          </a:prstGeom>
          <a:noFill/>
        </p:spPr>
        <p:txBody>
          <a:bodyPr wrap="none" rtlCol="0">
            <a:spAutoFit/>
          </a:bodyPr>
          <a:lstStyle/>
          <a:p>
            <a:r>
              <a:rPr lang="en-US" dirty="0" smtClean="0"/>
              <a:t>A system with two particles bounded together with certain binding energy. Everything is at rest.</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4843849" y="2369196"/>
                <a:ext cx="2366032"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843849" y="2369196"/>
                <a:ext cx="2366032" cy="369332"/>
              </a:xfrm>
              <a:prstGeom prst="rect">
                <a:avLst/>
              </a:prstGeom>
              <a:blipFill rotWithShape="0">
                <a:blip r:embed="rId2"/>
                <a:stretch>
                  <a:fillRect b="-5000"/>
                </a:stretch>
              </a:blipFill>
              <a:ln>
                <a:noFill/>
              </a:ln>
            </p:spPr>
            <p:txBody>
              <a:bodyPr/>
              <a:lstStyle/>
              <a:p>
                <a:r>
                  <a:rPr lang="en-US">
                    <a:noFill/>
                  </a:rPr>
                  <a:t> </a:t>
                </a:r>
              </a:p>
            </p:txBody>
          </p:sp>
        </mc:Fallback>
      </mc:AlternateContent>
      <p:sp>
        <p:nvSpPr>
          <p:cNvPr id="6" name="Oval 5"/>
          <p:cNvSpPr/>
          <p:nvPr/>
        </p:nvSpPr>
        <p:spPr>
          <a:xfrm>
            <a:off x="2906266" y="4860324"/>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19985" y="4860324"/>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61803" y="4787554"/>
            <a:ext cx="369012" cy="369332"/>
          </a:xfrm>
          <a:prstGeom prst="rect">
            <a:avLst/>
          </a:prstGeom>
          <a:noFill/>
        </p:spPr>
        <p:txBody>
          <a:bodyPr wrap="none" rtlCol="0">
            <a:spAutoFit/>
          </a:bodyPr>
          <a:lstStyle/>
          <a:p>
            <a:r>
              <a:rPr lang="en-US" dirty="0" smtClean="0"/>
              <a:t>m</a:t>
            </a:r>
            <a:endParaRPr lang="en-US" dirty="0"/>
          </a:p>
        </p:txBody>
      </p:sp>
      <p:sp>
        <p:nvSpPr>
          <p:cNvPr id="10" name="TextBox 9"/>
          <p:cNvSpPr txBox="1"/>
          <p:nvPr/>
        </p:nvSpPr>
        <p:spPr>
          <a:xfrm>
            <a:off x="3475522" y="4812267"/>
            <a:ext cx="369012" cy="369332"/>
          </a:xfrm>
          <a:prstGeom prst="rect">
            <a:avLst/>
          </a:prstGeom>
          <a:noFill/>
        </p:spPr>
        <p:txBody>
          <a:bodyPr wrap="none" rtlCol="0">
            <a:spAutoFit/>
          </a:bodyPr>
          <a:lstStyle/>
          <a:p>
            <a:r>
              <a:rPr lang="en-US" dirty="0" smtClean="0"/>
              <a:t>m</a:t>
            </a:r>
            <a:endParaRPr lang="en-US" dirty="0"/>
          </a:p>
        </p:txBody>
      </p:sp>
      <p:sp>
        <p:nvSpPr>
          <p:cNvPr id="11" name="Oval 10"/>
          <p:cNvSpPr/>
          <p:nvPr/>
        </p:nvSpPr>
        <p:spPr>
          <a:xfrm>
            <a:off x="3379942" y="2392540"/>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35479" y="2344483"/>
            <a:ext cx="369012" cy="369332"/>
          </a:xfrm>
          <a:prstGeom prst="rect">
            <a:avLst/>
          </a:prstGeom>
          <a:noFill/>
        </p:spPr>
        <p:txBody>
          <a:bodyPr wrap="none" rtlCol="0">
            <a:spAutoFit/>
          </a:bodyPr>
          <a:lstStyle/>
          <a:p>
            <a:r>
              <a:rPr lang="en-US" dirty="0" smtClean="0"/>
              <a:t>m</a:t>
            </a:r>
            <a:endParaRPr lang="en-US" dirty="0"/>
          </a:p>
        </p:txBody>
      </p:sp>
      <p:sp>
        <p:nvSpPr>
          <p:cNvPr id="13" name="Oval 12"/>
          <p:cNvSpPr/>
          <p:nvPr/>
        </p:nvSpPr>
        <p:spPr>
          <a:xfrm>
            <a:off x="2810685" y="3173203"/>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66222" y="3125146"/>
            <a:ext cx="369012" cy="369332"/>
          </a:xfrm>
          <a:prstGeom prst="rect">
            <a:avLst/>
          </a:prstGeom>
          <a:noFill/>
        </p:spPr>
        <p:txBody>
          <a:bodyPr wrap="none" rtlCol="0">
            <a:spAutoFit/>
          </a:bodyPr>
          <a:lstStyle/>
          <a:p>
            <a:r>
              <a:rPr lang="en-US" dirty="0" smtClean="0"/>
              <a:t>m</a:t>
            </a:r>
            <a:endParaRPr lang="en-US" dirty="0"/>
          </a:p>
        </p:txBody>
      </p:sp>
      <p:sp>
        <p:nvSpPr>
          <p:cNvPr id="15" name="Oval 14"/>
          <p:cNvSpPr/>
          <p:nvPr/>
        </p:nvSpPr>
        <p:spPr>
          <a:xfrm>
            <a:off x="3977921" y="3173203"/>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33458" y="3125146"/>
            <a:ext cx="369012" cy="369332"/>
          </a:xfrm>
          <a:prstGeom prst="rect">
            <a:avLst/>
          </a:prstGeom>
          <a:noFill/>
        </p:spPr>
        <p:txBody>
          <a:bodyPr wrap="none" rtlCol="0">
            <a:spAutoFit/>
          </a:bodyPr>
          <a:lstStyle/>
          <a:p>
            <a:r>
              <a:rPr lang="en-US" dirty="0" smtClean="0"/>
              <a:t>m</a:t>
            </a:r>
            <a:endParaRPr lang="en-US" dirty="0"/>
          </a:p>
        </p:txBody>
      </p:sp>
      <p:sp>
        <p:nvSpPr>
          <p:cNvPr id="17" name="TextBox 16"/>
          <p:cNvSpPr txBox="1"/>
          <p:nvPr/>
        </p:nvSpPr>
        <p:spPr>
          <a:xfrm>
            <a:off x="503106" y="2344483"/>
            <a:ext cx="1335622" cy="369332"/>
          </a:xfrm>
          <a:prstGeom prst="rect">
            <a:avLst/>
          </a:prstGeom>
          <a:noFill/>
        </p:spPr>
        <p:txBody>
          <a:bodyPr wrap="none" rtlCol="0">
            <a:spAutoFit/>
          </a:bodyPr>
          <a:lstStyle/>
          <a:p>
            <a:r>
              <a:rPr lang="en-US" dirty="0" smtClean="0"/>
              <a:t>One particle</a:t>
            </a:r>
            <a:endParaRPr lang="en-US" dirty="0"/>
          </a:p>
        </p:txBody>
      </p:sp>
      <p:sp>
        <p:nvSpPr>
          <p:cNvPr id="18" name="TextBox 17"/>
          <p:cNvSpPr txBox="1"/>
          <p:nvPr/>
        </p:nvSpPr>
        <p:spPr>
          <a:xfrm>
            <a:off x="251852" y="3107853"/>
            <a:ext cx="2287486" cy="369332"/>
          </a:xfrm>
          <a:prstGeom prst="rect">
            <a:avLst/>
          </a:prstGeom>
          <a:noFill/>
        </p:spPr>
        <p:txBody>
          <a:bodyPr wrap="none" rtlCol="0">
            <a:spAutoFit/>
          </a:bodyPr>
          <a:lstStyle/>
          <a:p>
            <a:r>
              <a:rPr lang="en-US" dirty="0" smtClean="0"/>
              <a:t>Two separate particles</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912984" y="3107853"/>
                <a:ext cx="1648720"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912984" y="3107853"/>
                <a:ext cx="1648720" cy="369332"/>
              </a:xfrm>
              <a:prstGeom prst="rect">
                <a:avLst/>
              </a:prstGeom>
              <a:blipFill rotWithShape="0">
                <a:blip r:embed="rId3"/>
                <a:stretch>
                  <a:fillRect/>
                </a:stretch>
              </a:blipFill>
              <a:ln>
                <a:noFill/>
              </a:ln>
            </p:spPr>
            <p:txBody>
              <a:bodyPr/>
              <a:lstStyle/>
              <a:p>
                <a:r>
                  <a:rPr lang="en-US">
                    <a:noFill/>
                  </a:rPr>
                  <a:t> </a:t>
                </a:r>
              </a:p>
            </p:txBody>
          </p:sp>
        </mc:Fallback>
      </mc:AlternateContent>
      <p:sp>
        <p:nvSpPr>
          <p:cNvPr id="20" name="TextBox 19"/>
          <p:cNvSpPr txBox="1"/>
          <p:nvPr/>
        </p:nvSpPr>
        <p:spPr>
          <a:xfrm>
            <a:off x="251852" y="4754603"/>
            <a:ext cx="2085251" cy="369332"/>
          </a:xfrm>
          <a:prstGeom prst="rect">
            <a:avLst/>
          </a:prstGeom>
          <a:noFill/>
        </p:spPr>
        <p:txBody>
          <a:bodyPr wrap="none" rtlCol="0">
            <a:spAutoFit/>
          </a:bodyPr>
          <a:lstStyle/>
          <a:p>
            <a:r>
              <a:rPr lang="en-US" dirty="0" smtClean="0"/>
              <a:t>Two bound particles</a:t>
            </a:r>
            <a:endParaRPr lang="en-US" dirty="0"/>
          </a:p>
        </p:txBody>
      </p:sp>
      <mc:AlternateContent xmlns:mc="http://schemas.openxmlformats.org/markup-compatibility/2006" xmlns:a14="http://schemas.microsoft.com/office/drawing/2010/main">
        <mc:Choice Requires="a14">
          <p:sp>
            <p:nvSpPr>
              <p:cNvPr id="21" name="Rectangle 20"/>
              <p:cNvSpPr/>
              <p:nvPr/>
            </p:nvSpPr>
            <p:spPr>
              <a:xfrm>
                <a:off x="4912984" y="4684028"/>
                <a:ext cx="3073085"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912984" y="4684028"/>
                <a:ext cx="3073085" cy="369332"/>
              </a:xfrm>
              <a:prstGeom prst="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43849" y="5424205"/>
                <a:ext cx="7026875" cy="785536"/>
              </a:xfrm>
              <a:prstGeom prst="rect">
                <a:avLst/>
              </a:prstGeom>
              <a:noFill/>
            </p:spPr>
            <p:txBody>
              <a:bodyPr wrap="square" rtlCol="0">
                <a:spAutoFit/>
              </a:bodyPr>
              <a:lstStyle/>
              <a:p>
                <a:r>
                  <a:rPr lang="en-US" dirty="0" smtClean="0"/>
                  <a:t>The mass of a bound system is less than that of the separated particles by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𝑏</m:t>
                            </m:r>
                          </m:sub>
                        </m:sSub>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m:t>
                        </m:r>
                      </m:sub>
                    </m:sSub>
                  </m:oMath>
                </a14:m>
                <a:r>
                  <a:rPr lang="en-US" dirty="0" smtClean="0"/>
                  <a:t> is the binding energy.</a:t>
                </a:r>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843849" y="5424205"/>
                <a:ext cx="7026875" cy="785536"/>
              </a:xfrm>
              <a:prstGeom prst="rect">
                <a:avLst/>
              </a:prstGeom>
              <a:blipFill rotWithShape="0">
                <a:blip r:embed="rId5"/>
                <a:stretch>
                  <a:fillRect l="-781" t="-4651" r="-1302" b="-1550"/>
                </a:stretch>
              </a:blipFill>
            </p:spPr>
            <p:txBody>
              <a:bodyPr/>
              <a:lstStyle/>
              <a:p>
                <a:r>
                  <a:rPr lang="en-US">
                    <a:noFill/>
                  </a:rPr>
                  <a:t> </a:t>
                </a:r>
              </a:p>
            </p:txBody>
          </p:sp>
        </mc:Fallback>
      </mc:AlternateContent>
    </p:spTree>
    <p:extLst>
      <p:ext uri="{BB962C8B-B14F-4D97-AF65-F5344CB8AC3E}">
        <p14:creationId xmlns:p14="http://schemas.microsoft.com/office/powerpoint/2010/main" val="47518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The binding energy of the hydrogen atom (the energy needed to remove the electron from the atom) is 13.6 eV. How much mass is lost when an electron and a proton form a hydrogen atom?</a:t>
            </a:r>
            <a:endParaRPr lang="en-US" dirty="0"/>
          </a:p>
        </p:txBody>
      </p:sp>
    </p:spTree>
    <p:extLst>
      <p:ext uri="{BB962C8B-B14F-4D97-AF65-F5344CB8AC3E}">
        <p14:creationId xmlns:p14="http://schemas.microsoft.com/office/powerpoint/2010/main" val="242167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872151" y="1216795"/>
            <a:ext cx="2001796" cy="197948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1979" y="1631092"/>
            <a:ext cx="6820930" cy="76611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Invariant Mass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716671" y="1952367"/>
                <a:ext cx="37126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i="1">
                                  <a:latin typeface="Cambria Math" panose="02040503050406030204" pitchFamily="18" charset="0"/>
                                  <a:ea typeface="Cambria Math" panose="02040503050406030204" pitchFamily="18" charset="0"/>
                                </a:rPr>
                                <m:t>2</m:t>
                              </m:r>
                            </m:sup>
                          </m:sSup>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716671" y="1952367"/>
                <a:ext cx="3712619" cy="276999"/>
              </a:xfrm>
              <a:prstGeom prst="rect">
                <a:avLst/>
              </a:prstGeom>
              <a:blipFill rotWithShape="0">
                <a:blip r:embed="rId2"/>
                <a:stretch>
                  <a:fillRect t="-4348" b="-23913"/>
                </a:stretch>
              </a:blipFill>
            </p:spPr>
            <p:txBody>
              <a:bodyPr/>
              <a:lstStyle/>
              <a:p>
                <a:r>
                  <a:rPr lang="en-US">
                    <a:noFill/>
                  </a:rPr>
                  <a:t> </a:t>
                </a:r>
              </a:p>
            </p:txBody>
          </p:sp>
        </mc:Fallback>
      </mc:AlternateContent>
      <p:sp>
        <p:nvSpPr>
          <p:cNvPr id="5" name="TextBox 4"/>
          <p:cNvSpPr txBox="1"/>
          <p:nvPr/>
        </p:nvSpPr>
        <p:spPr>
          <a:xfrm>
            <a:off x="848498" y="1906200"/>
            <a:ext cx="2806730" cy="369332"/>
          </a:xfrm>
          <a:prstGeom prst="rect">
            <a:avLst/>
          </a:prstGeom>
          <a:noFill/>
        </p:spPr>
        <p:txBody>
          <a:bodyPr wrap="none" rtlCol="0">
            <a:spAutoFit/>
          </a:bodyPr>
          <a:lstStyle/>
          <a:p>
            <a:r>
              <a:rPr lang="en-US" dirty="0" smtClean="0"/>
              <a:t>Invariant </a:t>
            </a:r>
            <a:r>
              <a:rPr lang="en-US" dirty="0" err="1" smtClean="0"/>
              <a:t>spacetime</a:t>
            </a:r>
            <a:r>
              <a:rPr lang="en-US" dirty="0" smtClean="0"/>
              <a:t> interval</a:t>
            </a:r>
            <a:endParaRPr lang="en-US" dirty="0"/>
          </a:p>
        </p:txBody>
      </p:sp>
      <p:sp>
        <p:nvSpPr>
          <p:cNvPr id="7" name="TextBox 6"/>
          <p:cNvSpPr txBox="1"/>
          <p:nvPr/>
        </p:nvSpPr>
        <p:spPr>
          <a:xfrm>
            <a:off x="787055" y="1599855"/>
            <a:ext cx="747384" cy="369332"/>
          </a:xfrm>
          <a:prstGeom prst="rect">
            <a:avLst/>
          </a:prstGeom>
          <a:noFill/>
        </p:spPr>
        <p:txBody>
          <a:bodyPr wrap="none" rtlCol="0">
            <a:spAutoFit/>
          </a:bodyPr>
          <a:lstStyle/>
          <a:p>
            <a:r>
              <a:rPr lang="en-US" b="1" dirty="0" smtClean="0">
                <a:solidFill>
                  <a:srgbClr val="FF0000"/>
                </a:solidFill>
              </a:rPr>
              <a:t>Recall</a:t>
            </a:r>
            <a:endParaRPr lang="en-US"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962439" y="5846574"/>
                <a:ext cx="21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𝐸</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𝑝𝑐</m:t>
                              </m:r>
                            </m:e>
                          </m:d>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62439" y="5846574"/>
                <a:ext cx="2152192" cy="276999"/>
              </a:xfrm>
              <a:prstGeom prst="rect">
                <a:avLst/>
              </a:prstGeom>
              <a:blipFill rotWithShape="0">
                <a:blip r:embed="rId3"/>
                <a:stretch>
                  <a:fillRect t="-4348" r="-850"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977085" y="1230523"/>
                <a:ext cx="1691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𝑣𝑡</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8977085" y="1230523"/>
                <a:ext cx="1691682" cy="369332"/>
              </a:xfrm>
              <a:prstGeom prst="rect">
                <a:avLst/>
              </a:prstGeom>
              <a:blipFill rotWithShape="0">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977085" y="2558579"/>
                <a:ext cx="1792157" cy="567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𝑥</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977085" y="2558579"/>
                <a:ext cx="1792157" cy="56727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979433" y="1709885"/>
                <a:ext cx="8827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979433" y="1709885"/>
                <a:ext cx="882742" cy="369332"/>
              </a:xfrm>
              <a:prstGeom prst="rect">
                <a:avLst/>
              </a:prstGeom>
              <a:blipFill rotWithShape="0">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977085" y="2134232"/>
                <a:ext cx="8474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8977085" y="2134232"/>
                <a:ext cx="84747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45127" y="3346803"/>
                <a:ext cx="2021259" cy="61677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𝑣𝐸</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545127" y="3346803"/>
                <a:ext cx="2021259" cy="616772"/>
              </a:xfrm>
              <a:prstGeom prst="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545127" y="4022133"/>
                <a:ext cx="1087798" cy="39126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545127" y="4022133"/>
                <a:ext cx="1087798" cy="391261"/>
              </a:xfrm>
              <a:prstGeom prst="rect">
                <a:avLst/>
              </a:prstGeom>
              <a:blipFill rotWithShape="0">
                <a:blip r:embed="rId9"/>
                <a:stretch>
                  <a:fillRect b="-93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45127" y="4514260"/>
                <a:ext cx="1051763"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𝑧</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545127" y="4514260"/>
                <a:ext cx="1051763" cy="369332"/>
              </a:xfrm>
              <a:prstGeom prst="rect">
                <a:avLst/>
              </a:prstGeom>
              <a:blipFill rotWithShape="0">
                <a:blip r:embed="rId10"/>
                <a:stretch>
                  <a:fillRect b="-1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545127" y="5077123"/>
                <a:ext cx="1916230"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545127" y="5077123"/>
                <a:ext cx="1916230" cy="369332"/>
              </a:xfrm>
              <a:prstGeom prst="rect">
                <a:avLst/>
              </a:prstGeom>
              <a:blipFill rotWithShape="0">
                <a:blip r:embed="rId11"/>
                <a:stretch>
                  <a:fillRect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429290" y="5342621"/>
                <a:ext cx="112864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𝑢</m:t>
                          </m:r>
                        </m:e>
                      </m:acc>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7429290" y="5342621"/>
                <a:ext cx="1128642" cy="369332"/>
              </a:xfrm>
              <a:prstGeom prst="rect">
                <a:avLst/>
              </a:prstGeom>
              <a:blipFill rotWithShape="0">
                <a:blip r:embed="rId12"/>
                <a:stretch>
                  <a:fillRect t="-4762"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429290" y="5796203"/>
                <a:ext cx="1642309"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429290" y="5796203"/>
                <a:ext cx="1642309" cy="369332"/>
              </a:xfrm>
              <a:prstGeom prst="rect">
                <a:avLst/>
              </a:prstGeom>
              <a:blipFill rotWithShape="0">
                <a:blip r:embed="rId13"/>
                <a:stretch>
                  <a:fillRect b="-322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8742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particular object is observed to move through the laboratory at high speed. Its total energy and the components of its momentum are measured by lab workers to be (in SI unit)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=4.5×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17</m:t>
                        </m:r>
                      </m:sup>
                    </m:sSup>
                    <m:r>
                      <a:rPr lang="en-US" b="0" i="1" smtClean="0">
                        <a:latin typeface="Cambria Math" panose="02040503050406030204" pitchFamily="18" charset="0"/>
                        <a:ea typeface="Cambria Math" panose="02040503050406030204" pitchFamily="18" charset="0"/>
                      </a:rPr>
                      <m:t>𝐽</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r>
                      <a:rPr lang="en-US" b="0" i="1" smtClean="0">
                        <a:latin typeface="Cambria Math" panose="02040503050406030204" pitchFamily="18" charset="0"/>
                      </a:rPr>
                      <m:t>=3.8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𝑦</m:t>
                        </m:r>
                      </m:sub>
                    </m:sSub>
                    <m:r>
                      <a:rPr lang="en-US" i="1">
                        <a:latin typeface="Cambria Math" panose="02040503050406030204" pitchFamily="18" charset="0"/>
                      </a:rPr>
                      <m:t>=3.</m:t>
                    </m:r>
                    <m:r>
                      <a:rPr lang="en-US" b="0" i="1"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𝑧</m:t>
                        </m:r>
                      </m:sub>
                    </m:sSub>
                    <m:r>
                      <a:rPr lang="en-US" i="1">
                        <a:latin typeface="Cambria Math" panose="02040503050406030204" pitchFamily="18" charset="0"/>
                      </a:rPr>
                      <m:t>=3.</m:t>
                    </m:r>
                    <m:r>
                      <a:rPr lang="en-US" b="0" i="1"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oMath>
                </a14:m>
                <a:r>
                  <a:rPr lang="en-US" dirty="0" smtClean="0"/>
                  <a:t>. What is the object’s rest mass?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913"/>
                </a:stretch>
              </a:blipFill>
            </p:spPr>
            <p:txBody>
              <a:bodyPr/>
              <a:lstStyle/>
              <a:p>
                <a:r>
                  <a:rPr lang="en-US">
                    <a:noFill/>
                  </a:rPr>
                  <a:t> </a:t>
                </a:r>
              </a:p>
            </p:txBody>
          </p:sp>
        </mc:Fallback>
      </mc:AlternateContent>
    </p:spTree>
    <p:extLst>
      <p:ext uri="{BB962C8B-B14F-4D97-AF65-F5344CB8AC3E}">
        <p14:creationId xmlns:p14="http://schemas.microsoft.com/office/powerpoint/2010/main" val="344001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mass</a:t>
            </a:r>
          </a:p>
        </p:txBody>
      </p:sp>
      <p:sp>
        <p:nvSpPr>
          <p:cNvPr id="4" name="Cube 3"/>
          <p:cNvSpPr/>
          <p:nvPr/>
        </p:nvSpPr>
        <p:spPr>
          <a:xfrm>
            <a:off x="675503" y="1690688"/>
            <a:ext cx="5684108" cy="4893276"/>
          </a:xfrm>
          <a:prstGeom prst="cub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8060725" y="1690688"/>
                <a:ext cx="191334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𝑚</m:t>
                      </m:r>
                      <m:r>
                        <a:rPr lang="en-US" sz="4000" b="0" i="1" smtClean="0">
                          <a:latin typeface="Cambria Math" panose="02040503050406030204" pitchFamily="18" charset="0"/>
                        </a:rPr>
                        <m:t>=</m:t>
                      </m:r>
                      <m:r>
                        <a:rPr lang="en-US" sz="4000" b="0" i="1" smtClean="0">
                          <a:latin typeface="Cambria Math" panose="02040503050406030204" pitchFamily="18" charset="0"/>
                        </a:rPr>
                        <m:t>𝑉𝐷</m:t>
                      </m:r>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8060725" y="1690688"/>
                <a:ext cx="1913344" cy="615553"/>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7241059" y="939113"/>
            <a:ext cx="659155" cy="369332"/>
          </a:xfrm>
          <a:prstGeom prst="rect">
            <a:avLst/>
          </a:prstGeom>
          <a:noFill/>
        </p:spPr>
        <p:txBody>
          <a:bodyPr wrap="none" rtlCol="0">
            <a:spAutoFit/>
          </a:bodyPr>
          <a:lstStyle/>
          <a:p>
            <a:r>
              <a:rPr lang="en-US" dirty="0" smtClean="0"/>
              <a:t>mass</a:t>
            </a:r>
            <a:endParaRPr lang="en-US" dirty="0"/>
          </a:p>
        </p:txBody>
      </p:sp>
      <p:sp>
        <p:nvSpPr>
          <p:cNvPr id="7" name="TextBox 6"/>
          <p:cNvSpPr txBox="1"/>
          <p:nvPr/>
        </p:nvSpPr>
        <p:spPr>
          <a:xfrm>
            <a:off x="8575866" y="939113"/>
            <a:ext cx="883062" cy="369332"/>
          </a:xfrm>
          <a:prstGeom prst="rect">
            <a:avLst/>
          </a:prstGeom>
          <a:noFill/>
        </p:spPr>
        <p:txBody>
          <a:bodyPr wrap="none" rtlCol="0">
            <a:spAutoFit/>
          </a:bodyPr>
          <a:lstStyle/>
          <a:p>
            <a:r>
              <a:rPr lang="en-US" dirty="0" smtClean="0"/>
              <a:t>volume</a:t>
            </a:r>
            <a:endParaRPr lang="en-US" dirty="0"/>
          </a:p>
        </p:txBody>
      </p:sp>
      <p:sp>
        <p:nvSpPr>
          <p:cNvPr id="8" name="TextBox 7"/>
          <p:cNvSpPr txBox="1"/>
          <p:nvPr/>
        </p:nvSpPr>
        <p:spPr>
          <a:xfrm>
            <a:off x="9974069" y="945569"/>
            <a:ext cx="867545" cy="369332"/>
          </a:xfrm>
          <a:prstGeom prst="rect">
            <a:avLst/>
          </a:prstGeom>
          <a:noFill/>
        </p:spPr>
        <p:txBody>
          <a:bodyPr wrap="none" rtlCol="0">
            <a:spAutoFit/>
          </a:bodyPr>
          <a:lstStyle/>
          <a:p>
            <a:r>
              <a:rPr lang="en-US" dirty="0" smtClean="0"/>
              <a:t>density</a:t>
            </a:r>
            <a:endParaRPr lang="en-US" dirty="0"/>
          </a:p>
        </p:txBody>
      </p:sp>
      <p:cxnSp>
        <p:nvCxnSpPr>
          <p:cNvPr id="10" name="Straight Arrow Connector 9"/>
          <p:cNvCxnSpPr>
            <a:stCxn id="6" idx="2"/>
          </p:cNvCxnSpPr>
          <p:nvPr/>
        </p:nvCxnSpPr>
        <p:spPr>
          <a:xfrm>
            <a:off x="7570637" y="1308445"/>
            <a:ext cx="757817" cy="569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a:off x="9017397" y="1308445"/>
            <a:ext cx="233695" cy="38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p:cNvCxnSpPr>
          <p:nvPr/>
        </p:nvCxnSpPr>
        <p:spPr>
          <a:xfrm flipH="1">
            <a:off x="9766233" y="1314901"/>
            <a:ext cx="641609" cy="459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202724" y="3410465"/>
            <a:ext cx="288325" cy="263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7"/>
          </p:cNvCxnSpPr>
          <p:nvPr/>
        </p:nvCxnSpPr>
        <p:spPr>
          <a:xfrm flipV="1">
            <a:off x="1448825" y="3051963"/>
            <a:ext cx="470591" cy="397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106561" y="4633783"/>
            <a:ext cx="288325" cy="263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1"/>
          </p:cNvCxnSpPr>
          <p:nvPr/>
        </p:nvCxnSpPr>
        <p:spPr>
          <a:xfrm flipH="1" flipV="1">
            <a:off x="3476368" y="3838832"/>
            <a:ext cx="672417" cy="833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145956" y="5408140"/>
            <a:ext cx="288325" cy="263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7" idx="5"/>
          </p:cNvCxnSpPr>
          <p:nvPr/>
        </p:nvCxnSpPr>
        <p:spPr>
          <a:xfrm>
            <a:off x="2392057" y="5633146"/>
            <a:ext cx="657485" cy="569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47909" y="3907337"/>
            <a:ext cx="5206365" cy="1323439"/>
          </a:xfrm>
          <a:prstGeom prst="rect">
            <a:avLst/>
          </a:prstGeom>
          <a:noFill/>
          <a:ln>
            <a:solidFill>
              <a:schemeClr val="tx1"/>
            </a:solidFill>
          </a:ln>
        </p:spPr>
        <p:txBody>
          <a:bodyPr wrap="square" rtlCol="0">
            <a:spAutoFit/>
          </a:bodyPr>
          <a:lstStyle/>
          <a:p>
            <a:r>
              <a:rPr lang="en-US" sz="2000" dirty="0" smtClean="0"/>
              <a:t>Imagine, if all of the particles move in very fast speed, such as close to speed of light. But the total momentum of the system is zero due to the random directions of the particles.</a:t>
            </a:r>
            <a:endParaRPr lang="en-US" sz="2000" dirty="0"/>
          </a:p>
        </p:txBody>
      </p:sp>
    </p:spTree>
    <p:extLst>
      <p:ext uri="{BB962C8B-B14F-4D97-AF65-F5344CB8AC3E}">
        <p14:creationId xmlns:p14="http://schemas.microsoft.com/office/powerpoint/2010/main" val="47968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mass: Quiz</a:t>
            </a:r>
            <a:endParaRPr lang="en-US" dirty="0"/>
          </a:p>
        </p:txBody>
      </p:sp>
      <p:pic>
        <p:nvPicPr>
          <p:cNvPr id="4" name="Picture 3"/>
          <p:cNvPicPr>
            <a:picLocks noChangeAspect="1"/>
          </p:cNvPicPr>
          <p:nvPr/>
        </p:nvPicPr>
        <p:blipFill rotWithShape="1">
          <a:blip r:embed="rId2"/>
          <a:srcRect l="5348" r="51693"/>
          <a:stretch/>
        </p:blipFill>
        <p:spPr>
          <a:xfrm>
            <a:off x="3039763" y="1402361"/>
            <a:ext cx="4291452" cy="2716558"/>
          </a:xfrm>
          <a:prstGeom prst="rect">
            <a:avLst/>
          </a:prstGeom>
          <a:scene3d>
            <a:camera prst="orthographicFront">
              <a:rot lat="0" lon="0" rev="21540000"/>
            </a:camera>
            <a:lightRig rig="threePt" dir="t"/>
          </a:scene3d>
        </p:spPr>
      </p:pic>
      <p:sp>
        <p:nvSpPr>
          <p:cNvPr id="5" name="TextBox 4"/>
          <p:cNvSpPr txBox="1"/>
          <p:nvPr/>
        </p:nvSpPr>
        <p:spPr>
          <a:xfrm>
            <a:off x="669546" y="4727786"/>
            <a:ext cx="9104031" cy="954107"/>
          </a:xfrm>
          <a:prstGeom prst="rect">
            <a:avLst/>
          </a:prstGeom>
          <a:noFill/>
        </p:spPr>
        <p:txBody>
          <a:bodyPr wrap="none" rtlCol="0">
            <a:spAutoFit/>
          </a:bodyPr>
          <a:lstStyle/>
          <a:p>
            <a:r>
              <a:rPr lang="en-US" sz="2800" dirty="0" smtClean="0"/>
              <a:t>What is the system rest mass observed in reference frame S? </a:t>
            </a:r>
          </a:p>
          <a:p>
            <a:r>
              <a:rPr lang="en-US" sz="2800" dirty="0" smtClean="0"/>
              <a:t>Express your answer in unit of kg.</a:t>
            </a:r>
            <a:endParaRPr lang="en-US" sz="2800" dirty="0"/>
          </a:p>
        </p:txBody>
      </p:sp>
    </p:spTree>
    <p:extLst>
      <p:ext uri="{BB962C8B-B14F-4D97-AF65-F5344CB8AC3E}">
        <p14:creationId xmlns:p14="http://schemas.microsoft.com/office/powerpoint/2010/main" val="201527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transformation</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333324" y="2812231"/>
                <a:ext cx="1691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𝑣𝑡</m:t>
                          </m:r>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33324" y="2812231"/>
                <a:ext cx="1691682" cy="369332"/>
              </a:xfrm>
              <a:prstGeom prst="rect">
                <a:avLst/>
              </a:prstGeom>
              <a:blipFill rotWithShape="0">
                <a:blip r:embed="rId2"/>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33324" y="3563639"/>
                <a:ext cx="1792157" cy="567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𝑥</m:t>
                          </m:r>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333324" y="3563639"/>
                <a:ext cx="1792157" cy="56727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17279" y="1827426"/>
                <a:ext cx="2242473" cy="10436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𝑢</m:t>
                          </m:r>
                          <m:r>
                            <a:rPr lang="en-US" sz="2800" b="0" i="1" smtClean="0">
                              <a:latin typeface="Cambria Math" panose="02040503050406030204" pitchFamily="18" charset="0"/>
                            </a:rPr>
                            <m:t>′</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r>
                            <a:rPr lang="en-US" sz="2800" b="0" i="1" smtClean="0">
                              <a:latin typeface="Cambria Math" panose="02040503050406030204" pitchFamily="18" charset="0"/>
                            </a:rPr>
                            <m:t>𝑣</m:t>
                          </m:r>
                        </m:num>
                        <m:den>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𝑣</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den>
                      </m:f>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4117279" y="1827426"/>
                <a:ext cx="2242473" cy="104368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73222" y="2605328"/>
                <a:ext cx="3280578" cy="1180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r>
                            <a:rPr lang="en-US" sz="2800" b="0" i="1" smtClean="0">
                              <a:latin typeface="Cambria Math" panose="02040503050406030204" pitchFamily="18" charset="0"/>
                            </a:rPr>
                            <m:t>′</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𝛾</m:t>
                              </m:r>
                            </m:e>
                            <m:sup>
                              <m:r>
                                <a:rPr lang="en-US" sz="2800" b="0" i="1" smtClean="0">
                                  <a:latin typeface="Cambria Math" panose="02040503050406030204" pitchFamily="18" charset="0"/>
                                </a:rPr>
                                <m:t>3</m:t>
                              </m:r>
                            </m:sup>
                          </m:sSup>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𝑣</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𝑥</m:t>
                                          </m:r>
                                        </m:sub>
                                      </m:sSub>
                                    </m:num>
                                    <m:den>
                                      <m:sSup>
                                        <m:sSupPr>
                                          <m:ctrlPr>
                                            <a:rPr lang="en-US" sz="2800" i="1">
                                              <a:latin typeface="Cambria Math" panose="02040503050406030204" pitchFamily="18" charset="0"/>
                                            </a:rPr>
                                          </m:ctrlPr>
                                        </m:sSupPr>
                                        <m:e>
                                          <m:r>
                                            <a:rPr lang="en-US" sz="2800" i="1">
                                              <a:latin typeface="Cambria Math" panose="02040503050406030204" pitchFamily="18" charset="0"/>
                                            </a:rPr>
                                            <m:t>𝑐</m:t>
                                          </m:r>
                                        </m:e>
                                        <m:sup>
                                          <m:r>
                                            <a:rPr lang="en-US" sz="2800" i="1">
                                              <a:latin typeface="Cambria Math" panose="02040503050406030204" pitchFamily="18" charset="0"/>
                                            </a:rPr>
                                            <m:t>2</m:t>
                                          </m:r>
                                        </m:sup>
                                      </m:sSup>
                                    </m:den>
                                  </m:f>
                                </m:e>
                              </m:d>
                            </m:e>
                            <m:sup>
                              <m:r>
                                <a:rPr lang="en-US" sz="2800" b="0" i="1" smtClean="0">
                                  <a:latin typeface="Cambria Math" panose="02040503050406030204" pitchFamily="18" charset="0"/>
                                </a:rPr>
                                <m:t>3</m:t>
                              </m:r>
                            </m:sup>
                          </m:s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073222" y="2605328"/>
                <a:ext cx="3280578" cy="11805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529539" y="5566177"/>
                <a:ext cx="1551002" cy="483146"/>
              </a:xfrm>
              <a:prstGeom prst="rect">
                <a:avLst/>
              </a:prstGeom>
              <a:noFill/>
            </p:spPr>
            <p:txBody>
              <a:bodyPr wrap="none" lIns="0" tIns="0" rIns="0" bIns="0" rtlCol="0">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r>
                      <a:rPr lang="en-US" sz="2800" b="0" i="1" smtClean="0">
                        <a:latin typeface="Cambria Math" panose="02040503050406030204" pitchFamily="18" charset="0"/>
                      </a:rPr>
                      <m:t>=</m:t>
                    </m:r>
                    <m:r>
                      <a:rPr lang="en-US" sz="2800" b="0" i="1" smtClean="0">
                        <a:latin typeface="Cambria Math" panose="02040503050406030204" pitchFamily="18" charset="0"/>
                      </a:rPr>
                      <m:t>𝑚</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oMath>
                </a14:m>
                <a:r>
                  <a:rPr lang="en-US" sz="2800" dirty="0" smtClean="0"/>
                  <a:t>??</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9529539" y="5566177"/>
                <a:ext cx="1551002" cy="483146"/>
              </a:xfrm>
              <a:prstGeom prst="rect">
                <a:avLst/>
              </a:prstGeom>
              <a:blipFill rotWithShape="0">
                <a:blip r:embed="rId6"/>
                <a:stretch>
                  <a:fillRect t="-10127" r="-12941" b="-46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17280" y="3041017"/>
                <a:ext cx="2863669" cy="1069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𝑢</m:t>
                          </m:r>
                          <m:r>
                            <a:rPr lang="en-US" sz="2800" b="0" i="1" smtClean="0">
                              <a:latin typeface="Cambria Math" panose="02040503050406030204" pitchFamily="18" charset="0"/>
                            </a:rPr>
                            <m:t>′</m:t>
                          </m:r>
                        </m:e>
                        <m:sub>
                          <m:r>
                            <a:rPr lang="en-US" sz="2800" b="0" i="1" smtClean="0">
                              <a:latin typeface="Cambria Math" panose="02040503050406030204" pitchFamily="18" charset="0"/>
                            </a:rPr>
                            <m:t>𝑦</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𝑦</m:t>
                              </m:r>
                            </m:sub>
                          </m:sSub>
                        </m:num>
                        <m:den>
                          <m:r>
                            <a:rPr lang="en-US" sz="2800" b="0" i="1" smtClean="0">
                              <a:latin typeface="Cambria Math" panose="02040503050406030204" pitchFamily="18" charset="0"/>
                              <a:ea typeface="Cambria Math" panose="02040503050406030204" pitchFamily="18" charset="0"/>
                            </a:rPr>
                            <m:t>𝛾</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𝑣</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e>
                          </m:d>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117280" y="3041017"/>
                <a:ext cx="2863669" cy="106907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17279" y="4497102"/>
                <a:ext cx="2863669" cy="1069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𝑢</m:t>
                          </m:r>
                          <m:r>
                            <a:rPr lang="en-US" sz="2800" b="0" i="1" smtClean="0">
                              <a:latin typeface="Cambria Math" panose="02040503050406030204" pitchFamily="18" charset="0"/>
                            </a:rPr>
                            <m:t>′</m:t>
                          </m:r>
                        </m:e>
                        <m:sub>
                          <m:r>
                            <a:rPr lang="en-US" sz="2800" b="0" i="1" smtClean="0">
                              <a:latin typeface="Cambria Math" panose="02040503050406030204" pitchFamily="18" charset="0"/>
                            </a:rPr>
                            <m:t>𝑧</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𝑧</m:t>
                              </m:r>
                            </m:sub>
                          </m:sSub>
                        </m:num>
                        <m:den>
                          <m:r>
                            <a:rPr lang="en-US" sz="2800" b="0" i="1" smtClean="0">
                              <a:latin typeface="Cambria Math" panose="02040503050406030204" pitchFamily="18" charset="0"/>
                              <a:ea typeface="Cambria Math" panose="02040503050406030204" pitchFamily="18" charset="0"/>
                            </a:rPr>
                            <m:t>𝛾</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𝑣</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e>
                          </m:d>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17279" y="4497102"/>
                <a:ext cx="2863669" cy="106907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699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mass</a:t>
            </a:r>
          </a:p>
        </p:txBody>
      </p:sp>
      <mc:AlternateContent xmlns:mc="http://schemas.openxmlformats.org/markup-compatibility/2006" xmlns:a14="http://schemas.microsoft.com/office/drawing/2010/main">
        <mc:Choice Requires="a14">
          <p:sp>
            <p:nvSpPr>
              <p:cNvPr id="4" name="TextBox 3"/>
              <p:cNvSpPr txBox="1"/>
              <p:nvPr/>
            </p:nvSpPr>
            <p:spPr>
              <a:xfrm>
                <a:off x="838200" y="5362100"/>
                <a:ext cx="1021555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For the same system, what rest mass of an observer in S’, which moves relative to S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smtClean="0"/>
                  <a:t>=0.6, measures?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38200" y="5362100"/>
                <a:ext cx="10215553" cy="369332"/>
              </a:xfrm>
              <a:prstGeom prst="rect">
                <a:avLst/>
              </a:prstGeom>
              <a:blipFill rotWithShape="0">
                <a:blip r:embed="rId2"/>
                <a:stretch>
                  <a:fillRect l="-418" t="-10000" b="-2666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1617452" y="2695337"/>
            <a:ext cx="8111436" cy="2205811"/>
          </a:xfrm>
          <a:prstGeom prst="rect">
            <a:avLst/>
          </a:prstGeom>
          <a:scene3d>
            <a:camera prst="orthographicFront">
              <a:rot lat="0" lon="0" rev="21540000"/>
            </a:camera>
            <a:lightRig rig="threePt" dir="t"/>
          </a:scene3d>
        </p:spPr>
      </p:pic>
      <p:sp>
        <p:nvSpPr>
          <p:cNvPr id="6" name="TextBox 5"/>
          <p:cNvSpPr txBox="1"/>
          <p:nvPr/>
        </p:nvSpPr>
        <p:spPr>
          <a:xfrm>
            <a:off x="642551" y="1911178"/>
            <a:ext cx="3729611" cy="646331"/>
          </a:xfrm>
          <a:prstGeom prst="rect">
            <a:avLst/>
          </a:prstGeom>
          <a:noFill/>
        </p:spPr>
        <p:txBody>
          <a:bodyPr wrap="none" rtlCol="0">
            <a:spAutoFit/>
          </a:bodyPr>
          <a:lstStyle/>
          <a:p>
            <a:r>
              <a:rPr lang="en-US" dirty="0" smtClean="0"/>
              <a:t>The rest mass of the system: 10 kg</a:t>
            </a:r>
          </a:p>
          <a:p>
            <a:r>
              <a:rPr lang="en-US" dirty="0" smtClean="0"/>
              <a:t>The total momentum of the system: 0</a:t>
            </a:r>
            <a:endParaRPr lang="en-US" dirty="0"/>
          </a:p>
        </p:txBody>
      </p:sp>
    </p:spTree>
    <p:extLst>
      <p:ext uri="{BB962C8B-B14F-4D97-AF65-F5344CB8AC3E}">
        <p14:creationId xmlns:p14="http://schemas.microsoft.com/office/powerpoint/2010/main" val="2084421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Massless particle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389012" y="1810033"/>
                <a:ext cx="21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𝐸</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𝑝𝑐</m:t>
                              </m:r>
                            </m:e>
                          </m:d>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389012" y="1810033"/>
                <a:ext cx="2152192" cy="276999"/>
              </a:xfrm>
              <a:prstGeom prst="rect">
                <a:avLst/>
              </a:prstGeom>
              <a:blipFill rotWithShape="0">
                <a:blip r:embed="rId2"/>
                <a:stretch>
                  <a:fillRect t="-4444" r="-5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668568" y="1862319"/>
                <a:ext cx="74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𝑝𝑐</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668568" y="1862319"/>
                <a:ext cx="748923" cy="276999"/>
              </a:xfrm>
              <a:prstGeom prst="rect">
                <a:avLst/>
              </a:prstGeom>
              <a:blipFill rotWithShape="0">
                <a:blip r:embed="rId3"/>
                <a:stretch>
                  <a:fillRect l="-7317" r="-6504" b="-23913"/>
                </a:stretch>
              </a:blipFill>
            </p:spPr>
            <p:txBody>
              <a:bodyPr/>
              <a:lstStyle/>
              <a:p>
                <a:r>
                  <a:rPr lang="en-US">
                    <a:noFill/>
                  </a:rPr>
                  <a:t> </a:t>
                </a:r>
              </a:p>
            </p:txBody>
          </p:sp>
        </mc:Fallback>
      </mc:AlternateContent>
      <p:sp>
        <p:nvSpPr>
          <p:cNvPr id="6" name="Right Arrow 5"/>
          <p:cNvSpPr/>
          <p:nvPr/>
        </p:nvSpPr>
        <p:spPr>
          <a:xfrm>
            <a:off x="5132173" y="1862319"/>
            <a:ext cx="1095632"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59113" y="1862319"/>
            <a:ext cx="1064779" cy="369332"/>
          </a:xfrm>
          <a:prstGeom prst="rect">
            <a:avLst/>
          </a:prstGeom>
          <a:noFill/>
        </p:spPr>
        <p:txBody>
          <a:bodyPr wrap="none" rtlCol="0">
            <a:spAutoFit/>
          </a:bodyPr>
          <a:lstStyle/>
          <a:p>
            <a:r>
              <a:rPr lang="en-US" dirty="0" smtClean="0"/>
              <a:t>For m = 0</a:t>
            </a:r>
            <a:endParaRPr lang="en-US" dirty="0"/>
          </a:p>
        </p:txBody>
      </p:sp>
      <p:sp>
        <p:nvSpPr>
          <p:cNvPr id="8" name="TextBox 7"/>
          <p:cNvSpPr txBox="1"/>
          <p:nvPr/>
        </p:nvSpPr>
        <p:spPr>
          <a:xfrm>
            <a:off x="480577" y="3511232"/>
            <a:ext cx="11096232"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Remember that the rest energy of a system of particles is not the sum of the rest energies of the individual particles if they move relative to one another. This applied to photons too! Suppose two photons, one with energy 5 MeV and second with energy 2 MeV, approach each other along the x axis. What is the rest energy of this system?</a:t>
            </a:r>
            <a:endParaRPr lang="en-US" dirty="0"/>
          </a:p>
        </p:txBody>
      </p:sp>
    </p:spTree>
    <p:extLst>
      <p:ext uri="{BB962C8B-B14F-4D97-AF65-F5344CB8AC3E}">
        <p14:creationId xmlns:p14="http://schemas.microsoft.com/office/powerpoint/2010/main" val="200229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and Annihilation of Particles</a:t>
            </a:r>
            <a:endParaRPr lang="en-US" dirty="0"/>
          </a:p>
        </p:txBody>
      </p:sp>
      <p:pic>
        <p:nvPicPr>
          <p:cNvPr id="5" name="Picture 4"/>
          <p:cNvPicPr>
            <a:picLocks noChangeAspect="1"/>
          </p:cNvPicPr>
          <p:nvPr/>
        </p:nvPicPr>
        <p:blipFill>
          <a:blip r:embed="rId2"/>
          <a:stretch>
            <a:fillRect/>
          </a:stretch>
        </p:blipFill>
        <p:spPr>
          <a:xfrm>
            <a:off x="2175738" y="2099271"/>
            <a:ext cx="6637800" cy="1209600"/>
          </a:xfrm>
          <a:prstGeom prst="rect">
            <a:avLst/>
          </a:prstGeom>
        </p:spPr>
      </p:pic>
      <p:sp>
        <p:nvSpPr>
          <p:cNvPr id="6" name="TextBox 5"/>
          <p:cNvSpPr txBox="1"/>
          <p:nvPr/>
        </p:nvSpPr>
        <p:spPr>
          <a:xfrm>
            <a:off x="3855308" y="1528049"/>
            <a:ext cx="2552878" cy="461665"/>
          </a:xfrm>
          <a:prstGeom prst="rect">
            <a:avLst/>
          </a:prstGeom>
          <a:noFill/>
          <a:ln>
            <a:solidFill>
              <a:schemeClr val="tx1"/>
            </a:solidFill>
          </a:ln>
        </p:spPr>
        <p:txBody>
          <a:bodyPr wrap="none" rtlCol="0">
            <a:spAutoFit/>
          </a:bodyPr>
          <a:lstStyle/>
          <a:p>
            <a:r>
              <a:rPr lang="en-US" sz="2400" dirty="0" smtClean="0"/>
              <a:t>Energy </a:t>
            </a:r>
            <a:r>
              <a:rPr lang="en-US" sz="2400" dirty="0" smtClean="0">
                <a:sym typeface="Wingdings" panose="05000000000000000000" pitchFamily="2" charset="2"/>
              </a:rPr>
              <a:t>  Mass</a:t>
            </a:r>
            <a:endParaRPr lang="en-US" sz="2400" dirty="0"/>
          </a:p>
        </p:txBody>
      </p:sp>
      <p:sp>
        <p:nvSpPr>
          <p:cNvPr id="7" name="TextBox 6"/>
          <p:cNvSpPr txBox="1"/>
          <p:nvPr/>
        </p:nvSpPr>
        <p:spPr>
          <a:xfrm>
            <a:off x="2936379" y="3233762"/>
            <a:ext cx="984832" cy="369332"/>
          </a:xfrm>
          <a:prstGeom prst="rect">
            <a:avLst/>
          </a:prstGeom>
          <a:noFill/>
        </p:spPr>
        <p:txBody>
          <a:bodyPr wrap="square" rtlCol="0">
            <a:spAutoFit/>
          </a:bodyPr>
          <a:lstStyle/>
          <a:p>
            <a:r>
              <a:rPr lang="en-US" dirty="0" smtClean="0"/>
              <a:t>positron</a:t>
            </a:r>
            <a:endParaRPr lang="en-US" dirty="0"/>
          </a:p>
        </p:txBody>
      </p:sp>
      <p:pic>
        <p:nvPicPr>
          <p:cNvPr id="8" name="Picture 7"/>
          <p:cNvPicPr>
            <a:picLocks noChangeAspect="1"/>
          </p:cNvPicPr>
          <p:nvPr/>
        </p:nvPicPr>
        <p:blipFill>
          <a:blip r:embed="rId3"/>
          <a:stretch>
            <a:fillRect/>
          </a:stretch>
        </p:blipFill>
        <p:spPr>
          <a:xfrm>
            <a:off x="1592687" y="4443362"/>
            <a:ext cx="7803901" cy="1758400"/>
          </a:xfrm>
          <a:prstGeom prst="rect">
            <a:avLst/>
          </a:prstGeom>
        </p:spPr>
      </p:pic>
      <p:cxnSp>
        <p:nvCxnSpPr>
          <p:cNvPr id="10" name="Straight Connector 9"/>
          <p:cNvCxnSpPr/>
          <p:nvPr/>
        </p:nvCxnSpPr>
        <p:spPr>
          <a:xfrm>
            <a:off x="123568" y="3603094"/>
            <a:ext cx="11755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2466" y="3838561"/>
            <a:ext cx="7751289" cy="369332"/>
          </a:xfrm>
          <a:prstGeom prst="rect">
            <a:avLst/>
          </a:prstGeom>
          <a:noFill/>
        </p:spPr>
        <p:txBody>
          <a:bodyPr wrap="none" rtlCol="0">
            <a:spAutoFit/>
          </a:bodyPr>
          <a:lstStyle/>
          <a:p>
            <a:r>
              <a:rPr lang="en-US" dirty="0" smtClean="0"/>
              <a:t>What is the minimum energy of the photon needed for the following to happen?</a:t>
            </a:r>
            <a:endParaRPr lang="en-US" dirty="0"/>
          </a:p>
        </p:txBody>
      </p:sp>
    </p:spTree>
    <p:extLst>
      <p:ext uri="{BB962C8B-B14F-4D97-AF65-F5344CB8AC3E}">
        <p14:creationId xmlns:p14="http://schemas.microsoft.com/office/powerpoint/2010/main" val="356241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What is the minimum or threshold energy that a photon must have in order to produce an electron-positron pair? Hint: the photon must hit something. Hint #2, in the minimum case, the created electron and positron carries no kinetic energy (at rest).</a:t>
            </a:r>
            <a:endParaRPr lang="en-US" dirty="0"/>
          </a:p>
        </p:txBody>
      </p:sp>
    </p:spTree>
    <p:extLst>
      <p:ext uri="{BB962C8B-B14F-4D97-AF65-F5344CB8AC3E}">
        <p14:creationId xmlns:p14="http://schemas.microsoft.com/office/powerpoint/2010/main" val="229773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Relativity</a:t>
            </a:r>
            <a:endParaRPr lang="en-US" dirty="0"/>
          </a:p>
        </p:txBody>
      </p:sp>
      <p:sp>
        <p:nvSpPr>
          <p:cNvPr id="3" name="Content Placeholder 2"/>
          <p:cNvSpPr>
            <a:spLocks noGrp="1"/>
          </p:cNvSpPr>
          <p:nvPr>
            <p:ph idx="1"/>
          </p:nvPr>
        </p:nvSpPr>
        <p:spPr/>
        <p:txBody>
          <a:bodyPr/>
          <a:lstStyle/>
          <a:p>
            <a:r>
              <a:rPr lang="en-US" dirty="0" smtClean="0"/>
              <a:t>Einstein’s third postulate: </a:t>
            </a:r>
            <a:r>
              <a:rPr lang="en-US" i="1" dirty="0" smtClean="0">
                <a:solidFill>
                  <a:srgbClr val="FF0000"/>
                </a:solidFill>
              </a:rPr>
              <a:t>A homogeneous gravitational field is completely equivalent to a uniformly accelerated reference frame.</a:t>
            </a:r>
          </a:p>
        </p:txBody>
      </p:sp>
      <p:pic>
        <p:nvPicPr>
          <p:cNvPr id="4" name="Picture 3"/>
          <p:cNvPicPr>
            <a:picLocks noChangeAspect="1"/>
          </p:cNvPicPr>
          <p:nvPr/>
        </p:nvPicPr>
        <p:blipFill>
          <a:blip r:embed="rId2"/>
          <a:stretch>
            <a:fillRect/>
          </a:stretch>
        </p:blipFill>
        <p:spPr>
          <a:xfrm>
            <a:off x="2891885" y="2937583"/>
            <a:ext cx="5426925" cy="3671715"/>
          </a:xfrm>
          <a:prstGeom prst="rect">
            <a:avLst/>
          </a:prstGeom>
        </p:spPr>
      </p:pic>
    </p:spTree>
    <p:extLst>
      <p:ext uri="{BB962C8B-B14F-4D97-AF65-F5344CB8AC3E}">
        <p14:creationId xmlns:p14="http://schemas.microsoft.com/office/powerpoint/2010/main" val="3585862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Deflection of starlight – Gravitational lens</a:t>
            </a:r>
            <a:endParaRPr lang="en-US" dirty="0"/>
          </a:p>
        </p:txBody>
      </p:sp>
      <p:pic>
        <p:nvPicPr>
          <p:cNvPr id="1026" name="Picture 2" descr="http://www.physicsoftheuniverse.com/images/relativity_light_be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352" y="1690688"/>
            <a:ext cx="3896073" cy="3896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3/Black_hole_lensing_web.gif/220px-Black_hole_lensing_web.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7697" y="1786983"/>
            <a:ext cx="4749723" cy="3799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90352" y="5910146"/>
            <a:ext cx="3896073" cy="646331"/>
          </a:xfrm>
          <a:prstGeom prst="rect">
            <a:avLst/>
          </a:prstGeom>
          <a:noFill/>
        </p:spPr>
        <p:txBody>
          <a:bodyPr wrap="square" rtlCol="0">
            <a:spAutoFit/>
          </a:bodyPr>
          <a:lstStyle/>
          <a:p>
            <a:pPr algn="ctr"/>
            <a:r>
              <a:rPr lang="en-US" dirty="0" smtClean="0"/>
              <a:t>Confirmed by Arthur Eddington in 1919 during total solar eclipse</a:t>
            </a:r>
            <a:endParaRPr lang="en-US" dirty="0"/>
          </a:p>
        </p:txBody>
      </p:sp>
      <p:sp>
        <p:nvSpPr>
          <p:cNvPr id="7" name="TextBox 6"/>
          <p:cNvSpPr txBox="1"/>
          <p:nvPr/>
        </p:nvSpPr>
        <p:spPr>
          <a:xfrm>
            <a:off x="6526987" y="5910146"/>
            <a:ext cx="3896073" cy="646331"/>
          </a:xfrm>
          <a:prstGeom prst="rect">
            <a:avLst/>
          </a:prstGeom>
          <a:noFill/>
        </p:spPr>
        <p:txBody>
          <a:bodyPr wrap="square" rtlCol="0">
            <a:spAutoFit/>
          </a:bodyPr>
          <a:lstStyle/>
          <a:p>
            <a:pPr algn="ctr"/>
            <a:r>
              <a:rPr lang="en-US" dirty="0"/>
              <a:t>Simulated gravitational lensing (black hole going past a background galaxy).</a:t>
            </a:r>
          </a:p>
        </p:txBody>
      </p:sp>
    </p:spTree>
    <p:extLst>
      <p:ext uri="{BB962C8B-B14F-4D97-AF65-F5344CB8AC3E}">
        <p14:creationId xmlns:p14="http://schemas.microsoft.com/office/powerpoint/2010/main" val="471374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lens</a:t>
            </a:r>
          </a:p>
        </p:txBody>
      </p:sp>
      <p:pic>
        <p:nvPicPr>
          <p:cNvPr id="2050" name="Picture 2" descr="http://i.dailymail.co.uk/i/pix/2014/10/23/1414078159494_wps_10_interstellar_black__hol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945" y="1883627"/>
            <a:ext cx="6865471" cy="3714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3945" y="5675971"/>
            <a:ext cx="6646670" cy="369332"/>
          </a:xfrm>
          <a:prstGeom prst="rect">
            <a:avLst/>
          </a:prstGeom>
          <a:noFill/>
        </p:spPr>
        <p:txBody>
          <a:bodyPr wrap="square" rtlCol="0">
            <a:spAutoFit/>
          </a:bodyPr>
          <a:lstStyle/>
          <a:p>
            <a:pPr algn="ctr"/>
            <a:r>
              <a:rPr lang="en-US" dirty="0"/>
              <a:t>Simulated gravitational lensing </a:t>
            </a:r>
            <a:r>
              <a:rPr lang="en-US" dirty="0" smtClean="0"/>
              <a:t>(Interstellar (movie)).</a:t>
            </a:r>
            <a:endParaRPr lang="en-US" dirty="0"/>
          </a:p>
        </p:txBody>
      </p:sp>
    </p:spTree>
    <p:extLst>
      <p:ext uri="{BB962C8B-B14F-4D97-AF65-F5344CB8AC3E}">
        <p14:creationId xmlns:p14="http://schemas.microsoft.com/office/powerpoint/2010/main" val="2474245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29" y="86344"/>
            <a:ext cx="10515600" cy="1325563"/>
          </a:xfrm>
        </p:spPr>
        <p:txBody>
          <a:bodyPr/>
          <a:lstStyle/>
          <a:p>
            <a:r>
              <a:rPr lang="en-US" dirty="0" smtClean="0"/>
              <a:t>Gravitational wave Explained by PHD Comics</a:t>
            </a:r>
            <a:endParaRPr lang="en-US" dirty="0"/>
          </a:p>
        </p:txBody>
      </p:sp>
      <p:pic>
        <p:nvPicPr>
          <p:cNvPr id="5" name="4GbWfNHtHRg"/>
          <p:cNvPicPr>
            <a:picLocks noRot="1" noChangeAspect="1"/>
          </p:cNvPicPr>
          <p:nvPr>
            <a:videoFile r:link="rId1"/>
          </p:nvPr>
        </p:nvPicPr>
        <p:blipFill>
          <a:blip r:embed="rId3"/>
          <a:stretch>
            <a:fillRect/>
          </a:stretch>
        </p:blipFill>
        <p:spPr>
          <a:xfrm>
            <a:off x="1003610" y="1262527"/>
            <a:ext cx="9729439" cy="5472810"/>
          </a:xfrm>
          <a:prstGeom prst="rect">
            <a:avLst/>
          </a:prstGeom>
        </p:spPr>
      </p:pic>
    </p:spTree>
    <p:extLst>
      <p:ext uri="{BB962C8B-B14F-4D97-AF65-F5344CB8AC3E}">
        <p14:creationId xmlns:p14="http://schemas.microsoft.com/office/powerpoint/2010/main" val="4226644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 (Laser Interferometer Gravitational-Wave Observatory)</a:t>
            </a:r>
            <a:endParaRPr lang="en-US" dirty="0"/>
          </a:p>
        </p:txBody>
      </p:sp>
      <p:pic>
        <p:nvPicPr>
          <p:cNvPr id="3074" name="Picture 2" descr="https://www.i2u2.org/elab/ligo/graphics/lho_aerial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65" y="2036375"/>
            <a:ext cx="546735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2975" y="6156544"/>
            <a:ext cx="2029145" cy="369332"/>
          </a:xfrm>
          <a:prstGeom prst="rect">
            <a:avLst/>
          </a:prstGeom>
          <a:noFill/>
        </p:spPr>
        <p:txBody>
          <a:bodyPr wrap="none" rtlCol="0">
            <a:spAutoFit/>
          </a:bodyPr>
          <a:lstStyle/>
          <a:p>
            <a:r>
              <a:rPr lang="en-US" dirty="0" smtClean="0"/>
              <a:t>LIGO, Livingston, LA</a:t>
            </a:r>
            <a:endParaRPr lang="en-US" dirty="0"/>
          </a:p>
        </p:txBody>
      </p:sp>
      <p:pic>
        <p:nvPicPr>
          <p:cNvPr id="5" name="Picture 4"/>
          <p:cNvPicPr>
            <a:picLocks noChangeAspect="1"/>
          </p:cNvPicPr>
          <p:nvPr/>
        </p:nvPicPr>
        <p:blipFill>
          <a:blip r:embed="rId3"/>
          <a:stretch>
            <a:fillRect/>
          </a:stretch>
        </p:blipFill>
        <p:spPr>
          <a:xfrm>
            <a:off x="6096000" y="1432520"/>
            <a:ext cx="5860891" cy="5189160"/>
          </a:xfrm>
          <a:prstGeom prst="rect">
            <a:avLst/>
          </a:prstGeom>
        </p:spPr>
      </p:pic>
    </p:spTree>
    <p:extLst>
      <p:ext uri="{BB962C8B-B14F-4D97-AF65-F5344CB8AC3E}">
        <p14:creationId xmlns:p14="http://schemas.microsoft.com/office/powerpoint/2010/main" val="66921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Wave Detected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Based on the details of the signal detected, the LIGO team estimates that the event that generated the gravitational waves </a:t>
            </a:r>
            <a:r>
              <a:rPr lang="en-US" dirty="0">
                <a:solidFill>
                  <a:srgbClr val="FF0000"/>
                </a:solidFill>
              </a:rPr>
              <a:t>occurred 1.3 billion years ago</a:t>
            </a:r>
            <a:r>
              <a:rPr lang="en-US" dirty="0"/>
              <a:t>. That's when two black holes, one </a:t>
            </a:r>
            <a:r>
              <a:rPr lang="en-US" dirty="0">
                <a:solidFill>
                  <a:srgbClr val="FF0000"/>
                </a:solidFill>
              </a:rPr>
              <a:t>29 times the mass of the Sun</a:t>
            </a:r>
            <a:r>
              <a:rPr lang="en-US" dirty="0"/>
              <a:t>, the second </a:t>
            </a:r>
            <a:r>
              <a:rPr lang="en-US" dirty="0">
                <a:solidFill>
                  <a:srgbClr val="FF0000"/>
                </a:solidFill>
              </a:rPr>
              <a:t>36 times</a:t>
            </a:r>
            <a:r>
              <a:rPr lang="en-US" dirty="0"/>
              <a:t>, </a:t>
            </a:r>
            <a:r>
              <a:rPr lang="en-US" dirty="0">
                <a:solidFill>
                  <a:srgbClr val="0070C0"/>
                </a:solidFill>
              </a:rPr>
              <a:t>spiraled into each other</a:t>
            </a:r>
            <a:r>
              <a:rPr lang="en-US" dirty="0"/>
              <a:t>. When the collision took place, </a:t>
            </a:r>
            <a:r>
              <a:rPr lang="en-US" dirty="0">
                <a:solidFill>
                  <a:srgbClr val="0070C0"/>
                </a:solidFill>
              </a:rPr>
              <a:t>the equivalent of three times the mass of the Sun was converted directly to energy and released in the form of gravitational waves</a:t>
            </a:r>
            <a:r>
              <a:rPr lang="en-US" dirty="0"/>
              <a:t>. For a brief fraction of a second, this single event produced more power than the entire rest of the visible Universe combined.</a:t>
            </a:r>
          </a:p>
          <a:p>
            <a:r>
              <a:rPr lang="en-US" dirty="0" smtClean="0"/>
              <a:t>"</a:t>
            </a:r>
            <a:r>
              <a:rPr lang="en-US" dirty="0"/>
              <a:t>This detection is the beginning of a new era:  the </a:t>
            </a:r>
            <a:r>
              <a:rPr lang="en-US" dirty="0">
                <a:solidFill>
                  <a:srgbClr val="FF0000"/>
                </a:solidFill>
              </a:rPr>
              <a:t>field of gravitational wave astronomy is now a reality</a:t>
            </a:r>
            <a:r>
              <a:rPr lang="en-US" dirty="0"/>
              <a:t>," said Gabriela González of Louisiana State University. Black hole expert Kip Thorne stated, "With this new discovery, we humans are embarking on a marvelous new quest: </a:t>
            </a:r>
            <a:r>
              <a:rPr lang="en-US" dirty="0">
                <a:solidFill>
                  <a:srgbClr val="FF0000"/>
                </a:solidFill>
              </a:rPr>
              <a:t>the quest to explore the warped side of the Universe</a:t>
            </a:r>
            <a:r>
              <a:rPr lang="en-US" dirty="0"/>
              <a:t>—</a:t>
            </a:r>
            <a:r>
              <a:rPr lang="en-US" dirty="0">
                <a:solidFill>
                  <a:srgbClr val="0070C0"/>
                </a:solidFill>
              </a:rPr>
              <a:t>objects and phenomena that are made from warped </a:t>
            </a:r>
            <a:r>
              <a:rPr lang="en-US" dirty="0" err="1">
                <a:solidFill>
                  <a:srgbClr val="0070C0"/>
                </a:solidFill>
              </a:rPr>
              <a:t>spacetime</a:t>
            </a:r>
            <a:r>
              <a:rPr lang="en-US" dirty="0"/>
              <a:t>."</a:t>
            </a:r>
          </a:p>
          <a:p>
            <a:r>
              <a:rPr lang="en-US" dirty="0"/>
              <a:t>To provide more precision to that astronomy, the LIGO collaboration will be integrating with the European Virgo detector, which is based on a similar approach. And negotiations are under way </a:t>
            </a:r>
            <a:r>
              <a:rPr lang="en-US" dirty="0">
                <a:solidFill>
                  <a:srgbClr val="FF0000"/>
                </a:solidFill>
              </a:rPr>
              <a:t>to build a LIGO-like detector in India</a:t>
            </a:r>
            <a:r>
              <a:rPr lang="en-US" dirty="0"/>
              <a:t>. With four in operation, we'll someday </a:t>
            </a:r>
            <a:r>
              <a:rPr lang="en-US" dirty="0">
                <a:solidFill>
                  <a:srgbClr val="0070C0"/>
                </a:solidFill>
              </a:rPr>
              <a:t>be able to say something more than "somewhere in the Southern Hemisphere</a:t>
            </a:r>
            <a:r>
              <a:rPr lang="en-US" dirty="0"/>
              <a:t>."</a:t>
            </a:r>
          </a:p>
          <a:p>
            <a:endParaRPr lang="en-US" dirty="0"/>
          </a:p>
        </p:txBody>
      </p:sp>
    </p:spTree>
    <p:extLst>
      <p:ext uri="{BB962C8B-B14F-4D97-AF65-F5344CB8AC3E}">
        <p14:creationId xmlns:p14="http://schemas.microsoft.com/office/powerpoint/2010/main" val="32761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momentum</a:t>
            </a:r>
            <a:endParaRPr lang="en-US" dirty="0"/>
          </a:p>
        </p:txBody>
      </p:sp>
      <p:pic>
        <p:nvPicPr>
          <p:cNvPr id="4" name="Picture 3"/>
          <p:cNvPicPr>
            <a:picLocks noChangeAspect="1"/>
          </p:cNvPicPr>
          <p:nvPr/>
        </p:nvPicPr>
        <p:blipFill>
          <a:blip r:embed="rId2"/>
          <a:stretch>
            <a:fillRect/>
          </a:stretch>
        </p:blipFill>
        <p:spPr>
          <a:xfrm>
            <a:off x="8896437" y="1351005"/>
            <a:ext cx="2850945" cy="531012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54601" y="4030947"/>
                <a:ext cx="4797532"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e>
                      </m:d>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𝑦𝐵</m:t>
                          </m:r>
                        </m:sub>
                      </m:sSub>
                      <m:r>
                        <a:rPr lang="en-US" b="0" i="1" smtClean="0">
                          <a:latin typeface="Cambria Math" panose="02040503050406030204" pitchFamily="18" charset="0"/>
                        </a:rPr>
                        <m:t>=−</m:t>
                      </m:r>
                      <m:r>
                        <a:rPr lang="en-US" i="1">
                          <a:latin typeface="Cambria Math" panose="02040503050406030204" pitchFamily="18" charset="0"/>
                        </a:rPr>
                        <m:t>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e>
                      </m:d>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𝑢</m:t>
                          </m:r>
                        </m:e>
                      </m:d>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𝑦𝐵</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654601" y="4030947"/>
                <a:ext cx="4797532" cy="391261"/>
              </a:xfrm>
              <a:prstGeom prst="rect">
                <a:avLst/>
              </a:prstGeom>
              <a:blipFill rotWithShape="0">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9009" y="2680897"/>
                <a:ext cx="2691378"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𝑦𝐵</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r>
                                <a:rPr lang="en-US" b="0" i="1" smtClean="0">
                                  <a:latin typeface="Cambria Math" panose="02040503050406030204" pitchFamily="18" charset="0"/>
                                </a:rPr>
                                <m:t>′</m:t>
                              </m:r>
                            </m:e>
                            <m:sub>
                              <m:r>
                                <a:rPr lang="en-US" b="0" i="1" smtClean="0">
                                  <a:latin typeface="Cambria Math" panose="02040503050406030204" pitchFamily="18" charset="0"/>
                                </a:rPr>
                                <m:t>𝑦𝐵</m:t>
                              </m:r>
                            </m:sub>
                          </m:sSub>
                        </m:num>
                        <m:den>
                          <m:r>
                            <a:rPr lang="en-US" b="0" i="1" smtClean="0">
                              <a:latin typeface="Cambria Math" panose="02040503050406030204" pitchFamily="18" charset="0"/>
                              <a:ea typeface="Cambria Math" panose="02040503050406030204" pitchFamily="18" charset="0"/>
                            </a:rPr>
                            <m:t>𝛾</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409009" y="2680897"/>
                <a:ext cx="2691378" cy="818366"/>
              </a:xfrm>
              <a:prstGeom prst="rect">
                <a:avLst/>
              </a:prstGeom>
              <a:blipFill rotWithShape="0">
                <a:blip r:embed="rId4"/>
                <a:stretch>
                  <a:fillRect b="-746"/>
                </a:stretch>
              </a:blipFill>
            </p:spPr>
            <p:txBody>
              <a:bodyPr/>
              <a:lstStyle/>
              <a:p>
                <a:r>
                  <a:rPr lang="en-US">
                    <a:noFill/>
                  </a:rPr>
                  <a:t> </a:t>
                </a:r>
              </a:p>
            </p:txBody>
          </p:sp>
        </mc:Fallback>
      </mc:AlternateContent>
      <p:sp>
        <p:nvSpPr>
          <p:cNvPr id="3" name="TextBox 2"/>
          <p:cNvSpPr txBox="1"/>
          <p:nvPr/>
        </p:nvSpPr>
        <p:spPr>
          <a:xfrm>
            <a:off x="1046205" y="3614060"/>
            <a:ext cx="2658998" cy="369332"/>
          </a:xfrm>
          <a:prstGeom prst="rect">
            <a:avLst/>
          </a:prstGeom>
          <a:noFill/>
        </p:spPr>
        <p:txBody>
          <a:bodyPr wrap="none" rtlCol="0">
            <a:spAutoFit/>
          </a:bodyPr>
          <a:lstStyle/>
          <a:p>
            <a:r>
              <a:rPr lang="en-US" dirty="0" smtClean="0"/>
              <a:t>Momentum Conservation:</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2409009" y="4651802"/>
                <a:ext cx="2873158" cy="974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num>
                        <m:den>
                          <m:r>
                            <a:rPr lang="en-US" b="0" i="1" smtClean="0">
                              <a:latin typeface="Cambria Math" panose="02040503050406030204" pitchFamily="18" charset="0"/>
                            </a:rPr>
                            <m:t>𝑚</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𝑦𝐵</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409009" y="4651802"/>
                <a:ext cx="2873158" cy="97443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63892" y="5686693"/>
                <a:ext cx="1890389" cy="974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𝑢</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563892" y="5686693"/>
                <a:ext cx="1890389" cy="97443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36545" y="5581951"/>
                <a:ext cx="1890389" cy="97443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𝑚</m:t>
                      </m:r>
                      <m:d>
                        <m:dPr>
                          <m:ctrlPr>
                            <a:rPr lang="en-US" i="1">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m:t>
                          </m:r>
                          <m:d>
                            <m:dPr>
                              <m:ctrlPr>
                                <a:rPr lang="en-US" i="1">
                                  <a:latin typeface="Cambria Math" panose="02040503050406030204" pitchFamily="18" charset="0"/>
                                </a:rPr>
                              </m:ctrlPr>
                            </m:dPr>
                            <m:e>
                              <m:r>
                                <a:rPr lang="en-US" b="0" i="1" smtClean="0">
                                  <a:latin typeface="Cambria Math" panose="02040503050406030204" pitchFamily="18" charset="0"/>
                                </a:rPr>
                                <m:t>0</m:t>
                              </m:r>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936545" y="5581951"/>
                <a:ext cx="1890389" cy="974434"/>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p:sp>
        <p:nvSpPr>
          <p:cNvPr id="11" name="TextBox 10"/>
          <p:cNvSpPr txBox="1"/>
          <p:nvPr/>
        </p:nvSpPr>
        <p:spPr>
          <a:xfrm>
            <a:off x="1046205" y="1620819"/>
            <a:ext cx="4354397"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p</a:t>
            </a:r>
            <a:r>
              <a:rPr lang="en-US" dirty="0" smtClean="0"/>
              <a:t> is conserved in collisions</a:t>
            </a:r>
          </a:p>
          <a:p>
            <a:pPr marL="285750" indent="-285750">
              <a:buFont typeface="Arial" panose="020B0604020202020204" pitchFamily="34" charset="0"/>
              <a:buChar char="•"/>
            </a:pPr>
            <a:r>
              <a:rPr lang="en-US" b="1" dirty="0" smtClean="0"/>
              <a:t>p</a:t>
            </a:r>
            <a:r>
              <a:rPr lang="en-US" dirty="0" smtClean="0"/>
              <a:t> approaches mu as u/c approaches zero.</a:t>
            </a:r>
            <a:endParaRPr lang="en-US" dirty="0"/>
          </a:p>
        </p:txBody>
      </p:sp>
    </p:spTree>
    <p:extLst>
      <p:ext uri="{BB962C8B-B14F-4D97-AF65-F5344CB8AC3E}">
        <p14:creationId xmlns:p14="http://schemas.microsoft.com/office/powerpoint/2010/main" val="314727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would think if a constant force, F, is acting on an object with mass m, the object should keep accelerating and even break the speed of light, c. With what we just learned about the mass, which statement is true?</a:t>
            </a:r>
          </a:p>
          <a:p>
            <a:pPr marL="0" indent="0">
              <a:buNone/>
            </a:pPr>
            <a:r>
              <a:rPr lang="en-US" dirty="0" smtClean="0"/>
              <a:t>(A) the Newton’s second law, F = ma, does not work for object with high speed.</a:t>
            </a:r>
          </a:p>
          <a:p>
            <a:pPr marL="0" indent="0">
              <a:buNone/>
            </a:pPr>
            <a:r>
              <a:rPr lang="en-US" dirty="0" smtClean="0"/>
              <a:t>(B) The force acting on the object depends on the speed of the object and it is approaching to zero when the speed of the object is approaching to c. Hence the acceleration of the object </a:t>
            </a:r>
            <a:r>
              <a:rPr lang="en-US" dirty="0"/>
              <a:t>the acceleration will approach to zero when the speed of the object approach to c.</a:t>
            </a:r>
          </a:p>
          <a:p>
            <a:pPr marL="0" indent="0">
              <a:buNone/>
            </a:pPr>
            <a:r>
              <a:rPr lang="en-US" dirty="0" smtClean="0"/>
              <a:t>(C) The mass of the object increases as the speed of the object increase and approach infinity when the speed is approaching to c. Hence with the constant force, the acceleration will approach to zero when the speed of the object approach to c.</a:t>
            </a:r>
          </a:p>
        </p:txBody>
      </p:sp>
    </p:spTree>
    <p:extLst>
      <p:ext uri="{BB962C8B-B14F-4D97-AF65-F5344CB8AC3E}">
        <p14:creationId xmlns:p14="http://schemas.microsoft.com/office/powerpoint/2010/main" val="250714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440325" y="1973779"/>
                <a:ext cx="3399457" cy="911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i="1" smtClean="0">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𝑢</m:t>
                          </m:r>
                        </m:e>
                      </m:d>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𝑢</m:t>
                          </m:r>
                        </m:e>
                      </m:acc>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440325" y="1973779"/>
                <a:ext cx="3399457" cy="91127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611707" y="1973779"/>
                <a:ext cx="1490408"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611707" y="1973779"/>
                <a:ext cx="1490408" cy="957313"/>
              </a:xfrm>
              <a:prstGeom prst="rect">
                <a:avLst/>
              </a:prstGeom>
              <a:blipFill rotWithShape="0">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3140052" y="3019863"/>
            <a:ext cx="4488185" cy="3733605"/>
          </a:xfrm>
          <a:prstGeom prst="rect">
            <a:avLst/>
          </a:prstGeom>
        </p:spPr>
      </p:pic>
    </p:spTree>
    <p:extLst>
      <p:ext uri="{BB962C8B-B14F-4D97-AF65-F5344CB8AC3E}">
        <p14:creationId xmlns:p14="http://schemas.microsoft.com/office/powerpoint/2010/main" val="259275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high-speed interplanetary probe with a rest mass </a:t>
            </a:r>
            <a:r>
              <a:rPr lang="en-US" i="1" dirty="0" smtClean="0"/>
              <a:t>m </a:t>
            </a:r>
            <a:r>
              <a:rPr lang="en-US" dirty="0" smtClean="0"/>
              <a:t>= 50,000 kg has been sent toward Pluto at a speed </a:t>
            </a:r>
            <a:r>
              <a:rPr lang="en-US" i="1" dirty="0" smtClean="0"/>
              <a:t>u</a:t>
            </a:r>
            <a:r>
              <a:rPr lang="en-US" dirty="0" smtClean="0"/>
              <a:t> = 0.8 </a:t>
            </a:r>
            <a:r>
              <a:rPr lang="en-US" i="1" dirty="0" smtClean="0"/>
              <a:t>c</a:t>
            </a:r>
            <a:r>
              <a:rPr lang="en-US" dirty="0" smtClean="0"/>
              <a:t>. What is its momentum as measured by Mission Control on Earth? If, preparatory to landing on Pluto, the probe’s speed is reduced to 0.4 </a:t>
            </a:r>
            <a:r>
              <a:rPr lang="en-US" i="1" dirty="0" smtClean="0"/>
              <a:t>c</a:t>
            </a:r>
            <a:r>
              <a:rPr lang="en-US" dirty="0" smtClean="0"/>
              <a:t>, by how much does its momentum change?</a:t>
            </a:r>
            <a:endParaRPr lang="en-US" dirty="0"/>
          </a:p>
        </p:txBody>
      </p:sp>
    </p:spTree>
    <p:extLst>
      <p:ext uri="{BB962C8B-B14F-4D97-AF65-F5344CB8AC3E}">
        <p14:creationId xmlns:p14="http://schemas.microsoft.com/office/powerpoint/2010/main" val="209605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Kinetic Energy</a:t>
            </a:r>
            <a:endParaRPr lang="en-US" dirty="0"/>
          </a:p>
        </p:txBody>
      </p:sp>
      <p:sp>
        <p:nvSpPr>
          <p:cNvPr id="3" name="Content Placeholder 2"/>
          <p:cNvSpPr>
            <a:spLocks noGrp="1"/>
          </p:cNvSpPr>
          <p:nvPr>
            <p:ph idx="1"/>
          </p:nvPr>
        </p:nvSpPr>
        <p:spPr/>
        <p:txBody>
          <a:bodyPr/>
          <a:lstStyle/>
          <a:p>
            <a:r>
              <a:rPr lang="en-US" dirty="0" smtClean="0"/>
              <a:t>Total energy E of any isolated system is conserved</a:t>
            </a:r>
          </a:p>
          <a:p>
            <a:r>
              <a:rPr lang="en-US" dirty="0" smtClean="0"/>
              <a:t>E will approach the classical value when u/c approaches zero</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219698" y="3109238"/>
                <a:ext cx="2052421"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𝑢</m:t>
                                  </m:r>
                                </m:e>
                              </m:acc>
                            </m:e>
                          </m:d>
                        </m:num>
                        <m:den>
                          <m:r>
                            <a:rPr lang="en-US" b="0" i="1" smtClean="0">
                              <a:latin typeface="Cambria Math" panose="02040503050406030204" pitchFamily="18" charset="0"/>
                            </a:rPr>
                            <m:t>𝑑𝑡</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219698" y="3109238"/>
                <a:ext cx="2052421" cy="638765"/>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2323071" y="3243954"/>
            <a:ext cx="761619" cy="369332"/>
          </a:xfrm>
          <a:prstGeom prst="rect">
            <a:avLst/>
          </a:prstGeom>
          <a:noFill/>
        </p:spPr>
        <p:txBody>
          <a:bodyPr wrap="none" rtlCol="0">
            <a:spAutoFit/>
          </a:bodyPr>
          <a:lstStyle/>
          <a:p>
            <a:r>
              <a:rPr lang="en-US" dirty="0" smtClean="0"/>
              <a:t>Force:</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902239" y="4493976"/>
                <a:ext cx="3278718" cy="692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𝑢</m:t>
                          </m:r>
                          <m:r>
                            <a:rPr lang="en-US" b="0" i="1" smtClean="0">
                              <a:latin typeface="Cambria Math" panose="02040503050406030204" pitchFamily="18" charset="0"/>
                            </a:rPr>
                            <m:t>=0</m:t>
                          </m:r>
                        </m:sub>
                        <m:sup>
                          <m:r>
                            <a:rPr lang="en-US" b="0" i="1" smtClean="0">
                              <a:latin typeface="Cambria Math" panose="02040503050406030204" pitchFamily="18" charset="0"/>
                            </a:rPr>
                            <m:t>𝑢</m:t>
                          </m:r>
                        </m:sup>
                        <m:e>
                          <m:r>
                            <a:rPr lang="en-US" b="0" i="1" smtClean="0">
                              <a:latin typeface="Cambria Math" panose="02040503050406030204" pitchFamily="18" charset="0"/>
                            </a:rPr>
                            <m:t>𝐹𝑑𝑥</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𝑢</m:t>
                          </m:r>
                          <m:r>
                            <a:rPr lang="en-US" b="0" i="1" smtClean="0">
                              <a:latin typeface="Cambria Math" panose="02040503050406030204" pitchFamily="18" charset="0"/>
                            </a:rPr>
                            <m:t>=0</m:t>
                          </m:r>
                        </m:sub>
                        <m:sup>
                          <m:r>
                            <a:rPr lang="en-US" b="0" i="1" smtClean="0">
                              <a:latin typeface="Cambria Math" panose="02040503050406030204" pitchFamily="18" charset="0"/>
                            </a:rPr>
                            <m:t>𝑢</m:t>
                          </m:r>
                        </m:sup>
                        <m:e>
                          <m:r>
                            <a:rPr lang="en-US" b="0" i="1" smtClean="0">
                              <a:latin typeface="Cambria Math" panose="02040503050406030204" pitchFamily="18" charset="0"/>
                            </a:rPr>
                            <m:t>𝑢𝑑</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𝑚𝑢</m:t>
                              </m:r>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02239" y="4493976"/>
                <a:ext cx="3278718" cy="692562"/>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205947" y="3989707"/>
            <a:ext cx="5859938" cy="369332"/>
          </a:xfrm>
          <a:prstGeom prst="rect">
            <a:avLst/>
          </a:prstGeom>
          <a:noFill/>
        </p:spPr>
        <p:txBody>
          <a:bodyPr wrap="none" rtlCol="0">
            <a:spAutoFit/>
          </a:bodyPr>
          <a:lstStyle/>
          <a:p>
            <a:r>
              <a:rPr lang="en-US" dirty="0" smtClean="0"/>
              <a:t>Kinetic Energy = Work done by the total force from rest. (1D)</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688794" y="5928483"/>
                <a:ext cx="2030171"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688794" y="5928483"/>
                <a:ext cx="2030171" cy="369332"/>
              </a:xfrm>
              <a:prstGeom prst="rect">
                <a:avLst/>
              </a:prstGeom>
              <a:blipFill rotWithShape="0">
                <a:blip r:embed="rId4"/>
                <a:stretch>
                  <a:fillRect b="-3226"/>
                </a:stretch>
              </a:blipFill>
              <a:ln>
                <a:solidFill>
                  <a:schemeClr val="tx1"/>
                </a:solidFill>
              </a:ln>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7468004" y="2935132"/>
            <a:ext cx="3277442" cy="3810249"/>
          </a:xfrm>
          <a:prstGeom prst="rect">
            <a:avLst/>
          </a:prstGeom>
        </p:spPr>
      </p:pic>
    </p:spTree>
    <p:extLst>
      <p:ext uri="{BB962C8B-B14F-4D97-AF65-F5344CB8AC3E}">
        <p14:creationId xmlns:p14="http://schemas.microsoft.com/office/powerpoint/2010/main" val="103643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approaches to zero (Energy)</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1458135" y="1690688"/>
                <a:ext cx="4005264" cy="992708"/>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rad>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458135" y="1690688"/>
                <a:ext cx="4005264" cy="992708"/>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83764" y="3222782"/>
                <a:ext cx="3154005" cy="78617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den>
                              </m:f>
                            </m:e>
                          </m:d>
                        </m:e>
                        <m:sup>
                          <m:r>
                            <a:rPr lang="en-US" b="0" i="1" smtClean="0">
                              <a:latin typeface="Cambria Math" panose="02040503050406030204" pitchFamily="18" charset="0"/>
                            </a:rPr>
                            <m:t>−1/2</m:t>
                          </m:r>
                        </m:sup>
                      </m:s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883764" y="3222782"/>
                <a:ext cx="3154005" cy="786177"/>
              </a:xfrm>
              <a:prstGeom prst="rect">
                <a:avLst/>
              </a:prstGeom>
              <a:blipFill rotWithShape="0">
                <a:blip r:embed="rId3"/>
                <a:stretch>
                  <a:fillRect/>
                </a:stretch>
              </a:blipFill>
              <a:ln>
                <a:noFill/>
              </a:ln>
            </p:spPr>
            <p:txBody>
              <a:bodyPr/>
              <a:lstStyle/>
              <a:p>
                <a:r>
                  <a:rPr lang="en-US">
                    <a:noFill/>
                  </a:rPr>
                  <a:t> </a:t>
                </a:r>
              </a:p>
            </p:txBody>
          </p:sp>
        </mc:Fallback>
      </mc:AlternateContent>
      <p:sp>
        <p:nvSpPr>
          <p:cNvPr id="7" name="TextBox 6"/>
          <p:cNvSpPr txBox="1"/>
          <p:nvPr/>
        </p:nvSpPr>
        <p:spPr>
          <a:xfrm>
            <a:off x="395416" y="2831585"/>
            <a:ext cx="4547270" cy="369332"/>
          </a:xfrm>
          <a:prstGeom prst="rect">
            <a:avLst/>
          </a:prstGeom>
          <a:noFill/>
        </p:spPr>
        <p:txBody>
          <a:bodyPr wrap="none" rtlCol="0">
            <a:spAutoFit/>
          </a:bodyPr>
          <a:lstStyle/>
          <a:p>
            <a:r>
              <a:rPr lang="en-US" dirty="0" smtClean="0"/>
              <a:t>Binomial Expansion (or Taylor expansion) gives</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6516167" y="2710783"/>
                <a:ext cx="1395575" cy="61093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516167" y="2710783"/>
                <a:ext cx="1395575" cy="610936"/>
              </a:xfrm>
              <a:prstGeom prst="rect">
                <a:avLst/>
              </a:prstGeom>
              <a:blipFill rotWithShape="0">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028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Total Energy</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748253" y="1690688"/>
                <a:ext cx="2030171"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48253" y="1690688"/>
                <a:ext cx="2030171" cy="369332"/>
              </a:xfrm>
              <a:prstGeom prst="rect">
                <a:avLst/>
              </a:prstGeom>
              <a:blipFill rotWithShape="0">
                <a:blip r:embed="rId2"/>
                <a:stretch>
                  <a:fillRect b="-15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81708" y="3200917"/>
                <a:ext cx="3120983" cy="369332"/>
              </a:xfrm>
              <a:prstGeom prst="rect">
                <a:avLst/>
              </a:prstGeom>
              <a:ln>
                <a:solidFill>
                  <a:schemeClr val="tx1"/>
                </a:solidFill>
              </a:ln>
            </p:spPr>
            <p:txBody>
              <a:bodyPr wrap="non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a14:m>
                <a:r>
                  <a:rPr lang="en-US" dirty="0" smtClean="0"/>
                  <a:t> is defined as “rest energy”</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81708" y="3200917"/>
                <a:ext cx="3120983" cy="369332"/>
              </a:xfrm>
              <a:prstGeom prst="rect">
                <a:avLst/>
              </a:prstGeom>
              <a:blipFill rotWithShape="0">
                <a:blip r:embed="rId3"/>
                <a:stretch>
                  <a:fillRect t="-6349" r="-1167" b="-22222"/>
                </a:stretch>
              </a:blipFill>
              <a:ln>
                <a:solidFill>
                  <a:schemeClr val="tx1"/>
                </a:solidFill>
              </a:ln>
            </p:spPr>
            <p:txBody>
              <a:bodyPr/>
              <a:lstStyle/>
              <a:p>
                <a:r>
                  <a:rPr lang="en-US">
                    <a:noFill/>
                  </a:rPr>
                  <a:t> </a:t>
                </a:r>
              </a:p>
            </p:txBody>
          </p:sp>
        </mc:Fallback>
      </mc:AlternateContent>
      <p:sp>
        <p:nvSpPr>
          <p:cNvPr id="6" name="TextBox 5"/>
          <p:cNvSpPr txBox="1"/>
          <p:nvPr/>
        </p:nvSpPr>
        <p:spPr>
          <a:xfrm>
            <a:off x="3426941" y="2405449"/>
            <a:ext cx="1415259" cy="369332"/>
          </a:xfrm>
          <a:prstGeom prst="rect">
            <a:avLst/>
          </a:prstGeom>
          <a:noFill/>
        </p:spPr>
        <p:txBody>
          <a:bodyPr wrap="none" rtlCol="0">
            <a:spAutoFit/>
          </a:bodyPr>
          <a:lstStyle/>
          <a:p>
            <a:r>
              <a:rPr lang="en-US" b="1" i="1" dirty="0" smtClean="0"/>
              <a:t>u</a:t>
            </a:r>
            <a:r>
              <a:rPr lang="en-US" dirty="0" smtClean="0"/>
              <a:t> dependent</a:t>
            </a:r>
            <a:endParaRPr lang="en-US" dirty="0"/>
          </a:p>
        </p:txBody>
      </p:sp>
      <p:sp>
        <p:nvSpPr>
          <p:cNvPr id="7" name="TextBox 6"/>
          <p:cNvSpPr txBox="1"/>
          <p:nvPr/>
        </p:nvSpPr>
        <p:spPr>
          <a:xfrm>
            <a:off x="5778424" y="2405449"/>
            <a:ext cx="1564339" cy="369332"/>
          </a:xfrm>
          <a:prstGeom prst="rect">
            <a:avLst/>
          </a:prstGeom>
          <a:noFill/>
        </p:spPr>
        <p:txBody>
          <a:bodyPr wrap="none" rtlCol="0">
            <a:spAutoFit/>
          </a:bodyPr>
          <a:lstStyle/>
          <a:p>
            <a:r>
              <a:rPr lang="en-US" b="1" i="1" dirty="0" smtClean="0"/>
              <a:t>u</a:t>
            </a:r>
            <a:r>
              <a:rPr lang="en-US" dirty="0" smtClean="0"/>
              <a:t> independent</a:t>
            </a:r>
            <a:endParaRPr lang="en-US" dirty="0"/>
          </a:p>
        </p:txBody>
      </p:sp>
      <p:cxnSp>
        <p:nvCxnSpPr>
          <p:cNvPr id="9" name="Straight Arrow Connector 8"/>
          <p:cNvCxnSpPr>
            <a:stCxn id="6" idx="0"/>
          </p:cNvCxnSpPr>
          <p:nvPr/>
        </p:nvCxnSpPr>
        <p:spPr>
          <a:xfrm flipV="1">
            <a:off x="4134571" y="2060020"/>
            <a:ext cx="420953" cy="34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535827" y="2060020"/>
            <a:ext cx="807308" cy="34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858288" y="5466372"/>
                <a:ext cx="2890728"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858288" y="5466372"/>
                <a:ext cx="2890728" cy="369332"/>
              </a:xfrm>
              <a:prstGeom prst="rect">
                <a:avLst/>
              </a:prstGeom>
              <a:blipFill rotWithShape="0">
                <a:blip r:embed="rId4"/>
                <a:stretch>
                  <a:fillRect b="-322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3686" y="4285010"/>
                <a:ext cx="10489475" cy="369332"/>
              </a:xfrm>
              <a:prstGeom prst="rect">
                <a:avLst/>
              </a:prstGeom>
              <a:noFill/>
            </p:spPr>
            <p:txBody>
              <a:bodyPr wrap="none" rtlCol="0">
                <a:spAutoFit/>
              </a:bodyPr>
              <a:lstStyle/>
              <a:p>
                <a:r>
                  <a:rPr lang="en-US" dirty="0" smtClean="0"/>
                  <a:t>Kinetic energy is the amount of energy equals to the work done by the force which change from </a:t>
                </a:r>
                <a14:m>
                  <m:oMath xmlns:m="http://schemas.openxmlformats.org/officeDocument/2006/math">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smtClean="0"/>
                  <a:t> to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686" y="4285010"/>
                <a:ext cx="10489475" cy="369332"/>
              </a:xfrm>
              <a:prstGeom prst="rect">
                <a:avLst/>
              </a:prstGeom>
              <a:blipFill rotWithShape="0">
                <a:blip r:embed="rId5"/>
                <a:stretch>
                  <a:fillRect l="-523"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11144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1138</Words>
  <Application>Microsoft Office PowerPoint</Application>
  <PresentationFormat>Widescreen</PresentationFormat>
  <Paragraphs>143</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Wingdings</vt:lpstr>
      <vt:lpstr>Office Theme</vt:lpstr>
      <vt:lpstr>Chapter 2</vt:lpstr>
      <vt:lpstr>Acceleration transformation</vt:lpstr>
      <vt:lpstr>Conservation of momentum</vt:lpstr>
      <vt:lpstr>Quiz</vt:lpstr>
      <vt:lpstr>Momentum</vt:lpstr>
      <vt:lpstr>Example</vt:lpstr>
      <vt:lpstr>Relativistic Kinetic Energy</vt:lpstr>
      <vt:lpstr>u/c approaches to zero (Energy)</vt:lpstr>
      <vt:lpstr>Relativistic Total Energy</vt:lpstr>
      <vt:lpstr>Example</vt:lpstr>
      <vt:lpstr>List of rest masses of some particles</vt:lpstr>
      <vt:lpstr>Lorentz Transformation of E and p</vt:lpstr>
      <vt:lpstr>Example</vt:lpstr>
      <vt:lpstr>Mass and Binding Energy</vt:lpstr>
      <vt:lpstr>Example</vt:lpstr>
      <vt:lpstr>Invariant Mass</vt:lpstr>
      <vt:lpstr>Example</vt:lpstr>
      <vt:lpstr>System mass</vt:lpstr>
      <vt:lpstr>System mass: Quiz</vt:lpstr>
      <vt:lpstr>System mass</vt:lpstr>
      <vt:lpstr>Massless particle</vt:lpstr>
      <vt:lpstr>Creation and Annihilation of Particles</vt:lpstr>
      <vt:lpstr>Example</vt:lpstr>
      <vt:lpstr>General Relativity</vt:lpstr>
      <vt:lpstr>Deflection of starlight – Gravitational lens</vt:lpstr>
      <vt:lpstr>Gravitational lens</vt:lpstr>
      <vt:lpstr>Gravitational wave Explained by PHD Comics</vt:lpstr>
      <vt:lpstr>LIGO (Laser Interferometer Gravitational-Wave Observatory)</vt:lpstr>
      <vt:lpstr>Gravitational Wave Detected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TeYu</dc:creator>
  <cp:lastModifiedBy>TEYU CHIEN</cp:lastModifiedBy>
  <cp:revision>87</cp:revision>
  <dcterms:created xsi:type="dcterms:W3CDTF">2016-01-25T17:55:46Z</dcterms:created>
  <dcterms:modified xsi:type="dcterms:W3CDTF">2017-02-15T17:19:37Z</dcterms:modified>
</cp:coreProperties>
</file>