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6" r:id="rId3"/>
    <p:sldId id="267" r:id="rId4"/>
    <p:sldId id="258" r:id="rId5"/>
    <p:sldId id="257" r:id="rId6"/>
    <p:sldId id="263" r:id="rId7"/>
    <p:sldId id="259" r:id="rId8"/>
    <p:sldId id="260" r:id="rId9"/>
    <p:sldId id="262" r:id="rId10"/>
    <p:sldId id="264" r:id="rId11"/>
    <p:sldId id="265" r:id="rId12"/>
    <p:sldId id="261"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116" d="100"/>
          <a:sy n="116" d="100"/>
        </p:scale>
        <p:origin x="336" y="1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4A60E710-6633-4EFC-A3CB-AC0C6059EB9F}" type="datetimeFigureOut">
              <a:rPr lang="en-US" smtClean="0"/>
              <a:t>1/25/2016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8994094-3AF9-4A11-AA4F-3EEFFEE8389B}" type="slidenum">
              <a:rPr lang="en-US" smtClean="0"/>
              <a:t>‹#›</a:t>
            </a:fld>
            <a:endParaRPr lang="en-US"/>
          </a:p>
        </p:txBody>
      </p:sp>
    </p:spTree>
    <p:extLst>
      <p:ext uri="{BB962C8B-B14F-4D97-AF65-F5344CB8AC3E}">
        <p14:creationId xmlns:p14="http://schemas.microsoft.com/office/powerpoint/2010/main" val="305968450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A60E710-6633-4EFC-A3CB-AC0C6059EB9F}" type="datetimeFigureOut">
              <a:rPr lang="en-US" smtClean="0"/>
              <a:t>1/25/2016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8994094-3AF9-4A11-AA4F-3EEFFEE8389B}" type="slidenum">
              <a:rPr lang="en-US" smtClean="0"/>
              <a:t>‹#›</a:t>
            </a:fld>
            <a:endParaRPr lang="en-US"/>
          </a:p>
        </p:txBody>
      </p:sp>
    </p:spTree>
    <p:extLst>
      <p:ext uri="{BB962C8B-B14F-4D97-AF65-F5344CB8AC3E}">
        <p14:creationId xmlns:p14="http://schemas.microsoft.com/office/powerpoint/2010/main" val="7382086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A60E710-6633-4EFC-A3CB-AC0C6059EB9F}" type="datetimeFigureOut">
              <a:rPr lang="en-US" smtClean="0"/>
              <a:t>1/25/2016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8994094-3AF9-4A11-AA4F-3EEFFEE8389B}" type="slidenum">
              <a:rPr lang="en-US" smtClean="0"/>
              <a:t>‹#›</a:t>
            </a:fld>
            <a:endParaRPr lang="en-US"/>
          </a:p>
        </p:txBody>
      </p:sp>
    </p:spTree>
    <p:extLst>
      <p:ext uri="{BB962C8B-B14F-4D97-AF65-F5344CB8AC3E}">
        <p14:creationId xmlns:p14="http://schemas.microsoft.com/office/powerpoint/2010/main" val="219404194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A60E710-6633-4EFC-A3CB-AC0C6059EB9F}" type="datetimeFigureOut">
              <a:rPr lang="en-US" smtClean="0"/>
              <a:t>1/25/2016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8994094-3AF9-4A11-AA4F-3EEFFEE8389B}" type="slidenum">
              <a:rPr lang="en-US" smtClean="0"/>
              <a:t>‹#›</a:t>
            </a:fld>
            <a:endParaRPr lang="en-US"/>
          </a:p>
        </p:txBody>
      </p:sp>
    </p:spTree>
    <p:extLst>
      <p:ext uri="{BB962C8B-B14F-4D97-AF65-F5344CB8AC3E}">
        <p14:creationId xmlns:p14="http://schemas.microsoft.com/office/powerpoint/2010/main" val="2761786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A60E710-6633-4EFC-A3CB-AC0C6059EB9F}" type="datetimeFigureOut">
              <a:rPr lang="en-US" smtClean="0"/>
              <a:t>1/25/2016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8994094-3AF9-4A11-AA4F-3EEFFEE8389B}" type="slidenum">
              <a:rPr lang="en-US" smtClean="0"/>
              <a:t>‹#›</a:t>
            </a:fld>
            <a:endParaRPr lang="en-US"/>
          </a:p>
        </p:txBody>
      </p:sp>
    </p:spTree>
    <p:extLst>
      <p:ext uri="{BB962C8B-B14F-4D97-AF65-F5344CB8AC3E}">
        <p14:creationId xmlns:p14="http://schemas.microsoft.com/office/powerpoint/2010/main" val="7892775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4A60E710-6633-4EFC-A3CB-AC0C6059EB9F}" type="datetimeFigureOut">
              <a:rPr lang="en-US" smtClean="0"/>
              <a:t>1/25/2016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8994094-3AF9-4A11-AA4F-3EEFFEE8389B}" type="slidenum">
              <a:rPr lang="en-US" smtClean="0"/>
              <a:t>‹#›</a:t>
            </a:fld>
            <a:endParaRPr lang="en-US"/>
          </a:p>
        </p:txBody>
      </p:sp>
    </p:spTree>
    <p:extLst>
      <p:ext uri="{BB962C8B-B14F-4D97-AF65-F5344CB8AC3E}">
        <p14:creationId xmlns:p14="http://schemas.microsoft.com/office/powerpoint/2010/main" val="25099284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4A60E710-6633-4EFC-A3CB-AC0C6059EB9F}" type="datetimeFigureOut">
              <a:rPr lang="en-US" smtClean="0"/>
              <a:t>1/25/2016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8994094-3AF9-4A11-AA4F-3EEFFEE8389B}" type="slidenum">
              <a:rPr lang="en-US" smtClean="0"/>
              <a:t>‹#›</a:t>
            </a:fld>
            <a:endParaRPr lang="en-US"/>
          </a:p>
        </p:txBody>
      </p:sp>
    </p:spTree>
    <p:extLst>
      <p:ext uri="{BB962C8B-B14F-4D97-AF65-F5344CB8AC3E}">
        <p14:creationId xmlns:p14="http://schemas.microsoft.com/office/powerpoint/2010/main" val="84847671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4A60E710-6633-4EFC-A3CB-AC0C6059EB9F}" type="datetimeFigureOut">
              <a:rPr lang="en-US" smtClean="0"/>
              <a:t>1/25/2016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8994094-3AF9-4A11-AA4F-3EEFFEE8389B}" type="slidenum">
              <a:rPr lang="en-US" smtClean="0"/>
              <a:t>‹#›</a:t>
            </a:fld>
            <a:endParaRPr lang="en-US"/>
          </a:p>
        </p:txBody>
      </p:sp>
    </p:spTree>
    <p:extLst>
      <p:ext uri="{BB962C8B-B14F-4D97-AF65-F5344CB8AC3E}">
        <p14:creationId xmlns:p14="http://schemas.microsoft.com/office/powerpoint/2010/main" val="2531672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A60E710-6633-4EFC-A3CB-AC0C6059EB9F}" type="datetimeFigureOut">
              <a:rPr lang="en-US" smtClean="0"/>
              <a:t>1/25/2016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8994094-3AF9-4A11-AA4F-3EEFFEE8389B}" type="slidenum">
              <a:rPr lang="en-US" smtClean="0"/>
              <a:t>‹#›</a:t>
            </a:fld>
            <a:endParaRPr lang="en-US"/>
          </a:p>
        </p:txBody>
      </p:sp>
    </p:spTree>
    <p:extLst>
      <p:ext uri="{BB962C8B-B14F-4D97-AF65-F5344CB8AC3E}">
        <p14:creationId xmlns:p14="http://schemas.microsoft.com/office/powerpoint/2010/main" val="11205312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A60E710-6633-4EFC-A3CB-AC0C6059EB9F}" type="datetimeFigureOut">
              <a:rPr lang="en-US" smtClean="0"/>
              <a:t>1/25/2016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8994094-3AF9-4A11-AA4F-3EEFFEE8389B}" type="slidenum">
              <a:rPr lang="en-US" smtClean="0"/>
              <a:t>‹#›</a:t>
            </a:fld>
            <a:endParaRPr lang="en-US"/>
          </a:p>
        </p:txBody>
      </p:sp>
    </p:spTree>
    <p:extLst>
      <p:ext uri="{BB962C8B-B14F-4D97-AF65-F5344CB8AC3E}">
        <p14:creationId xmlns:p14="http://schemas.microsoft.com/office/powerpoint/2010/main" val="262891102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A60E710-6633-4EFC-A3CB-AC0C6059EB9F}" type="datetimeFigureOut">
              <a:rPr lang="en-US" smtClean="0"/>
              <a:t>1/25/2016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8994094-3AF9-4A11-AA4F-3EEFFEE8389B}" type="slidenum">
              <a:rPr lang="en-US" smtClean="0"/>
              <a:t>‹#›</a:t>
            </a:fld>
            <a:endParaRPr lang="en-US"/>
          </a:p>
        </p:txBody>
      </p:sp>
    </p:spTree>
    <p:extLst>
      <p:ext uri="{BB962C8B-B14F-4D97-AF65-F5344CB8AC3E}">
        <p14:creationId xmlns:p14="http://schemas.microsoft.com/office/powerpoint/2010/main" val="369780884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A60E710-6633-4EFC-A3CB-AC0C6059EB9F}" type="datetimeFigureOut">
              <a:rPr lang="en-US" smtClean="0"/>
              <a:t>1/25/2016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8994094-3AF9-4A11-AA4F-3EEFFEE8389B}" type="slidenum">
              <a:rPr lang="en-US" smtClean="0"/>
              <a:t>‹#›</a:t>
            </a:fld>
            <a:endParaRPr lang="en-US"/>
          </a:p>
        </p:txBody>
      </p:sp>
    </p:spTree>
    <p:extLst>
      <p:ext uri="{BB962C8B-B14F-4D97-AF65-F5344CB8AC3E}">
        <p14:creationId xmlns:p14="http://schemas.microsoft.com/office/powerpoint/2010/main" val="23426477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tchien@uwyo.edu?subject=PHYS1220" TargetMode="External"/><Relationship Id="rId2" Type="http://schemas.openxmlformats.org/officeDocument/2006/relationships/hyperlink" Target="http://physics.uwyo.edu/~teyu"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http://www.polleverywhere.com/teyu" TargetMode="External"/><Relationship Id="rId2" Type="http://schemas.openxmlformats.org/officeDocument/2006/relationships/hyperlink" Target="http://www.polleverywhere.com/"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8" Type="http://schemas.openxmlformats.org/officeDocument/2006/relationships/hyperlink" Target="https://en.wikipedia.org/wiki/1_E8_m/s" TargetMode="External"/><Relationship Id="rId3" Type="http://schemas.openxmlformats.org/officeDocument/2006/relationships/hyperlink" Target="https://en.wikipedia.org/wiki/Quantum_mechanics" TargetMode="External"/><Relationship Id="rId7" Type="http://schemas.openxmlformats.org/officeDocument/2006/relationships/hyperlink" Target="https://en.wikipedia.org/wiki/Speed_of_light" TargetMode="External"/><Relationship Id="rId12" Type="http://schemas.openxmlformats.org/officeDocument/2006/relationships/hyperlink" Target="https://en.wikipedia.org/wiki/Thermodynamics" TargetMode="External"/><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hyperlink" Target="https://en.wikipedia.org/wiki/1_E-9_m" TargetMode="External"/><Relationship Id="rId11" Type="http://schemas.openxmlformats.org/officeDocument/2006/relationships/hyperlink" Target="https://en.wikipedia.org/wiki/Maxwell%27s_Equations" TargetMode="External"/><Relationship Id="rId5" Type="http://schemas.openxmlformats.org/officeDocument/2006/relationships/hyperlink" Target="https://en.wikipedia.org/wiki/Atom" TargetMode="External"/><Relationship Id="rId10" Type="http://schemas.openxmlformats.org/officeDocument/2006/relationships/hyperlink" Target="https://en.wikipedia.org/wiki/Classical_electrodynamics" TargetMode="External"/><Relationship Id="rId4" Type="http://schemas.openxmlformats.org/officeDocument/2006/relationships/hyperlink" Target="https://en.wikipedia.org/wiki/Theory_of_relativity" TargetMode="External"/><Relationship Id="rId9" Type="http://schemas.openxmlformats.org/officeDocument/2006/relationships/hyperlink" Target="https://en.wikipedia.org/wiki/Classical_mechanics" TargetMode="External"/></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7" Type="http://schemas.openxmlformats.org/officeDocument/2006/relationships/hyperlink" Target="https://en.wikipedia.org/wiki/Quantum_mechanics" TargetMode="External"/><Relationship Id="rId2" Type="http://schemas.openxmlformats.org/officeDocument/2006/relationships/image" Target="../media/image2.png"/><Relationship Id="rId1" Type="http://schemas.openxmlformats.org/officeDocument/2006/relationships/slideLayout" Target="../slideLayouts/slideLayout2.xml"/><Relationship Id="rId6" Type="http://schemas.openxmlformats.org/officeDocument/2006/relationships/hyperlink" Target="https://en.wikipedia.org/wiki/Max_Planck" TargetMode="External"/><Relationship Id="rId5" Type="http://schemas.openxmlformats.org/officeDocument/2006/relationships/hyperlink" Target="https://en.wikipedia.org/wiki/Theory_of_relativity" TargetMode="External"/><Relationship Id="rId4" Type="http://schemas.openxmlformats.org/officeDocument/2006/relationships/hyperlink" Target="https://en.wikipedia.org/wiki/Albert_Einstein" TargetMode="Externa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hyperlink" Target="http://www.polleverywhere.com/"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306595" y="428368"/>
            <a:ext cx="7780335" cy="923330"/>
          </a:xfrm>
          <a:prstGeom prst="rect">
            <a:avLst/>
          </a:prstGeom>
          <a:noFill/>
        </p:spPr>
        <p:txBody>
          <a:bodyPr wrap="none" rtlCol="0">
            <a:spAutoFit/>
          </a:bodyPr>
          <a:lstStyle/>
          <a:p>
            <a:r>
              <a:rPr lang="en-US" sz="5400" dirty="0" smtClean="0"/>
              <a:t>PHYS 2320 Modern Physics</a:t>
            </a:r>
            <a:endParaRPr lang="en-US" sz="5400" dirty="0"/>
          </a:p>
        </p:txBody>
      </p:sp>
      <p:sp>
        <p:nvSpPr>
          <p:cNvPr id="5" name="TextBox 4"/>
          <p:cNvSpPr txBox="1"/>
          <p:nvPr/>
        </p:nvSpPr>
        <p:spPr>
          <a:xfrm>
            <a:off x="196877" y="2251690"/>
            <a:ext cx="10560007" cy="3046988"/>
          </a:xfrm>
          <a:prstGeom prst="rect">
            <a:avLst/>
          </a:prstGeom>
          <a:noFill/>
        </p:spPr>
        <p:txBody>
          <a:bodyPr wrap="none" rtlCol="0">
            <a:spAutoFit/>
          </a:bodyPr>
          <a:lstStyle/>
          <a:p>
            <a:r>
              <a:rPr lang="en-US" sz="2400" b="1" dirty="0"/>
              <a:t>Instructor:</a:t>
            </a:r>
            <a:r>
              <a:rPr lang="en-US" sz="2400" dirty="0"/>
              <a:t> TeYu </a:t>
            </a:r>
            <a:r>
              <a:rPr lang="en-US" sz="2400" dirty="0" err="1"/>
              <a:t>Chien</a:t>
            </a:r>
            <a:r>
              <a:rPr lang="en-US" sz="2400" dirty="0"/>
              <a:t> (</a:t>
            </a:r>
            <a:r>
              <a:rPr lang="zh-TW" altLang="en-US" sz="2400" dirty="0"/>
              <a:t>簡德宇</a:t>
            </a:r>
            <a:r>
              <a:rPr lang="en-US" altLang="zh-TW" sz="2400" dirty="0"/>
              <a:t>)</a:t>
            </a:r>
            <a:r>
              <a:rPr lang="zh-TW" altLang="en-US" sz="2400" dirty="0" smtClean="0"/>
              <a:t/>
            </a:r>
            <a:br>
              <a:rPr lang="zh-TW" altLang="en-US" sz="2400" dirty="0" smtClean="0"/>
            </a:br>
            <a:r>
              <a:rPr lang="en-US" sz="2400" b="1" dirty="0"/>
              <a:t>Lecture Time and Place</a:t>
            </a:r>
            <a:r>
              <a:rPr lang="en-US" sz="2400" b="1" dirty="0" smtClean="0"/>
              <a:t>: </a:t>
            </a:r>
            <a:r>
              <a:rPr lang="en-US" sz="2400" dirty="0" smtClean="0"/>
              <a:t>TR </a:t>
            </a:r>
            <a:r>
              <a:rPr lang="en-US" sz="2400" dirty="0"/>
              <a:t>9:35am-10:50am; Classroom Building 214</a:t>
            </a:r>
            <a:r>
              <a:rPr lang="en-US" sz="2400" dirty="0" smtClean="0"/>
              <a:t/>
            </a:r>
            <a:br>
              <a:rPr lang="en-US" sz="2400" dirty="0" smtClean="0"/>
            </a:br>
            <a:r>
              <a:rPr lang="en-US" sz="2400" b="1" dirty="0"/>
              <a:t>Office:</a:t>
            </a:r>
            <a:r>
              <a:rPr lang="en-US" sz="2400" dirty="0"/>
              <a:t> </a:t>
            </a:r>
            <a:r>
              <a:rPr lang="en-US" sz="2400" dirty="0">
                <a:solidFill>
                  <a:srgbClr val="FF0000"/>
                </a:solidFill>
              </a:rPr>
              <a:t>Physical Science Building 224</a:t>
            </a:r>
            <a:r>
              <a:rPr lang="en-US" sz="2400" dirty="0" smtClean="0">
                <a:solidFill>
                  <a:srgbClr val="FF0000"/>
                </a:solidFill>
              </a:rPr>
              <a:t/>
            </a:r>
            <a:br>
              <a:rPr lang="en-US" sz="2400" dirty="0" smtClean="0">
                <a:solidFill>
                  <a:srgbClr val="FF0000"/>
                </a:solidFill>
              </a:rPr>
            </a:br>
            <a:r>
              <a:rPr lang="en-US" sz="2400" b="1" dirty="0"/>
              <a:t>Office Hours:</a:t>
            </a:r>
            <a:r>
              <a:rPr lang="en-US" sz="2400" dirty="0"/>
              <a:t> </a:t>
            </a:r>
            <a:r>
              <a:rPr lang="en-US" sz="2400" dirty="0">
                <a:solidFill>
                  <a:srgbClr val="FF0000"/>
                </a:solidFill>
              </a:rPr>
              <a:t>TRF </a:t>
            </a:r>
            <a:r>
              <a:rPr lang="en-US" sz="2400" dirty="0" smtClean="0">
                <a:solidFill>
                  <a:srgbClr val="FF0000"/>
                </a:solidFill>
              </a:rPr>
              <a:t>1pm-2pm (you can also email me to arrange office meeting)</a:t>
            </a:r>
            <a:br>
              <a:rPr lang="en-US" sz="2400" dirty="0" smtClean="0">
                <a:solidFill>
                  <a:srgbClr val="FF0000"/>
                </a:solidFill>
              </a:rPr>
            </a:br>
            <a:r>
              <a:rPr lang="en-US" sz="2400" b="1" dirty="0"/>
              <a:t>Office Phone:</a:t>
            </a:r>
            <a:r>
              <a:rPr lang="en-US" sz="2400" dirty="0"/>
              <a:t> 766-6534</a:t>
            </a:r>
            <a:r>
              <a:rPr lang="en-US" sz="2400" dirty="0" smtClean="0"/>
              <a:t/>
            </a:r>
            <a:br>
              <a:rPr lang="en-US" sz="2400" dirty="0" smtClean="0"/>
            </a:br>
            <a:r>
              <a:rPr lang="en-US" sz="2400" b="1" dirty="0"/>
              <a:t>Website:</a:t>
            </a:r>
            <a:r>
              <a:rPr lang="en-US" sz="2400" dirty="0"/>
              <a:t> </a:t>
            </a:r>
            <a:r>
              <a:rPr lang="en-US" sz="2400" dirty="0">
                <a:hlinkClick r:id="rId2"/>
              </a:rPr>
              <a:t>http://physics.uwyo.edu/~</a:t>
            </a:r>
            <a:r>
              <a:rPr lang="en-US" sz="2400" dirty="0" smtClean="0">
                <a:hlinkClick r:id="rId2"/>
              </a:rPr>
              <a:t>teyu</a:t>
            </a:r>
            <a:endParaRPr lang="en-US" sz="2400" dirty="0" smtClean="0"/>
          </a:p>
          <a:p>
            <a:r>
              <a:rPr lang="en-US" sz="2400" b="1" dirty="0" smtClean="0"/>
              <a:t>Online Syllabus: </a:t>
            </a:r>
            <a:r>
              <a:rPr lang="en-US" sz="2400" u="sng" dirty="0" smtClean="0">
                <a:solidFill>
                  <a:srgbClr val="0070C0"/>
                </a:solidFill>
              </a:rPr>
              <a:t>http://physics.uwyo.edu/~teyu/class/Spring2016PHYS2320.html</a:t>
            </a:r>
            <a:r>
              <a:rPr lang="en-US" sz="2400" b="1" dirty="0" smtClean="0"/>
              <a:t/>
            </a:r>
            <a:br>
              <a:rPr lang="en-US" sz="2400" b="1" dirty="0" smtClean="0"/>
            </a:br>
            <a:r>
              <a:rPr lang="en-US" sz="2400" b="1" dirty="0"/>
              <a:t>Email:</a:t>
            </a:r>
            <a:r>
              <a:rPr lang="en-US" sz="2400" dirty="0"/>
              <a:t> </a:t>
            </a:r>
            <a:r>
              <a:rPr lang="en-US" sz="2400" dirty="0">
                <a:hlinkClick r:id="rId3"/>
              </a:rPr>
              <a:t>tchien@uwyo.edu</a:t>
            </a:r>
            <a:endParaRPr lang="en-US" sz="2400" dirty="0" smtClean="0"/>
          </a:p>
        </p:txBody>
      </p:sp>
    </p:spTree>
    <p:extLst>
      <p:ext uri="{BB962C8B-B14F-4D97-AF65-F5344CB8AC3E}">
        <p14:creationId xmlns:p14="http://schemas.microsoft.com/office/powerpoint/2010/main" val="161797931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General expectations</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Attend </a:t>
            </a:r>
            <a:r>
              <a:rPr lang="en-US" dirty="0"/>
              <a:t>and participate in each lecture and do homework on time.</a:t>
            </a:r>
          </a:p>
          <a:p>
            <a:r>
              <a:rPr lang="en-US" dirty="0"/>
              <a:t>You are required to read each chapter before and after it is discussed in class.</a:t>
            </a:r>
          </a:p>
          <a:p>
            <a:r>
              <a:rPr lang="en-US" dirty="0"/>
              <a:t>Live up to your responsibility to understand the material presented. If you have difficulty of understanding it, please get good use of office hours.</a:t>
            </a:r>
          </a:p>
          <a:p>
            <a:r>
              <a:rPr lang="en-US" dirty="0"/>
              <a:t>Take notes during lectures as appropriate.</a:t>
            </a:r>
          </a:p>
          <a:p>
            <a:r>
              <a:rPr lang="en-US" dirty="0"/>
              <a:t>Complete reading assignments and homework.</a:t>
            </a:r>
          </a:p>
          <a:p>
            <a:r>
              <a:rPr lang="en-US" dirty="0"/>
              <a:t>Be ready for exams.</a:t>
            </a:r>
          </a:p>
          <a:p>
            <a:r>
              <a:rPr lang="en-US" dirty="0"/>
              <a:t>Work in compliance with the university code of academic honesty.</a:t>
            </a:r>
          </a:p>
          <a:p>
            <a:r>
              <a:rPr lang="en-US" dirty="0"/>
              <a:t>Ask questions. There are no stupid questions.</a:t>
            </a:r>
          </a:p>
          <a:p>
            <a:r>
              <a:rPr lang="en-US" dirty="0"/>
              <a:t>Have fun.</a:t>
            </a:r>
          </a:p>
          <a:p>
            <a:endParaRPr lang="en-US" dirty="0"/>
          </a:p>
        </p:txBody>
      </p:sp>
    </p:spTree>
    <p:extLst>
      <p:ext uri="{BB962C8B-B14F-4D97-AF65-F5344CB8AC3E}">
        <p14:creationId xmlns:p14="http://schemas.microsoft.com/office/powerpoint/2010/main" val="277098479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Exams:</a:t>
            </a:r>
            <a:endParaRPr lang="en-US" dirty="0"/>
          </a:p>
        </p:txBody>
      </p:sp>
      <p:sp>
        <p:nvSpPr>
          <p:cNvPr id="3" name="Content Placeholder 2"/>
          <p:cNvSpPr>
            <a:spLocks noGrp="1"/>
          </p:cNvSpPr>
          <p:nvPr>
            <p:ph idx="1"/>
          </p:nvPr>
        </p:nvSpPr>
        <p:spPr/>
        <p:txBody>
          <a:bodyPr/>
          <a:lstStyle/>
          <a:p>
            <a:r>
              <a:rPr lang="en-US" dirty="0" smtClean="0"/>
              <a:t>Homework </a:t>
            </a:r>
            <a:r>
              <a:rPr lang="en-US" dirty="0"/>
              <a:t>will contain mostly quantitative problems, whereas lectures will deal with largely conceptual, multiple-choice questions. Hence, the exams will contain both quantitative and conceptual problems. The exams will be closed book and closed notes. I will provide a "cheat sheet" with useful formulas and constants. No make-up exams will be given. All exams are mandatory and no grade will be dropped or replaced. There will be two exams: mid-term and final.</a:t>
            </a:r>
          </a:p>
        </p:txBody>
      </p:sp>
      <p:graphicFrame>
        <p:nvGraphicFramePr>
          <p:cNvPr id="7" name="Table 6"/>
          <p:cNvGraphicFramePr>
            <a:graphicFrameLocks noGrp="1"/>
          </p:cNvGraphicFramePr>
          <p:nvPr>
            <p:extLst>
              <p:ext uri="{D42A27DB-BD31-4B8C-83A1-F6EECF244321}">
                <p14:modId xmlns:p14="http://schemas.microsoft.com/office/powerpoint/2010/main" val="4184258429"/>
              </p:ext>
            </p:extLst>
          </p:nvPr>
        </p:nvGraphicFramePr>
        <p:xfrm>
          <a:off x="713946" y="5064443"/>
          <a:ext cx="10302102" cy="1112520"/>
        </p:xfrm>
        <a:graphic>
          <a:graphicData uri="http://schemas.openxmlformats.org/drawingml/2006/table">
            <a:tbl>
              <a:tblPr firstRow="1" bandRow="1">
                <a:tableStyleId>{5C22544A-7EE6-4342-B048-85BDC9FD1C3A}</a:tableStyleId>
              </a:tblPr>
              <a:tblGrid>
                <a:gridCol w="1188995"/>
                <a:gridCol w="5679073"/>
                <a:gridCol w="3434034"/>
              </a:tblGrid>
              <a:tr h="370840">
                <a:tc>
                  <a:txBody>
                    <a:bodyPr/>
                    <a:lstStyle/>
                    <a:p>
                      <a:endParaRPr lang="en-US" dirty="0"/>
                    </a:p>
                  </a:txBody>
                  <a:tcPr/>
                </a:tc>
                <a:tc>
                  <a:txBody>
                    <a:bodyPr/>
                    <a:lstStyle/>
                    <a:p>
                      <a:pPr algn="l"/>
                      <a:r>
                        <a:rPr lang="en-US">
                          <a:effectLst/>
                        </a:rPr>
                        <a:t>Time and Place</a:t>
                      </a:r>
                    </a:p>
                  </a:txBody>
                  <a:tcPr anchor="ctr"/>
                </a:tc>
                <a:tc>
                  <a:txBody>
                    <a:bodyPr/>
                    <a:lstStyle/>
                    <a:p>
                      <a:pPr algn="l"/>
                      <a:r>
                        <a:rPr lang="en-US" dirty="0">
                          <a:effectLst/>
                        </a:rPr>
                        <a:t>Covered Chapters</a:t>
                      </a:r>
                    </a:p>
                  </a:txBody>
                  <a:tcPr anchor="ctr"/>
                </a:tc>
              </a:tr>
              <a:tr h="370840">
                <a:tc>
                  <a:txBody>
                    <a:bodyPr/>
                    <a:lstStyle/>
                    <a:p>
                      <a:pPr algn="l"/>
                      <a:r>
                        <a:rPr lang="en-US">
                          <a:effectLst/>
                        </a:rPr>
                        <a:t>Mid-term</a:t>
                      </a:r>
                    </a:p>
                  </a:txBody>
                  <a:tcPr anchor="ctr"/>
                </a:tc>
                <a:tc>
                  <a:txBody>
                    <a:bodyPr/>
                    <a:lstStyle/>
                    <a:p>
                      <a:pPr algn="l"/>
                      <a:r>
                        <a:rPr lang="en-US">
                          <a:effectLst/>
                        </a:rPr>
                        <a:t>3/10/2016 (Thursday), Place: TBA, 5:00 pm - 7:00 pm</a:t>
                      </a:r>
                    </a:p>
                  </a:txBody>
                  <a:tcPr anchor="ctr"/>
                </a:tc>
                <a:tc>
                  <a:txBody>
                    <a:bodyPr/>
                    <a:lstStyle/>
                    <a:p>
                      <a:pPr algn="l"/>
                      <a:r>
                        <a:rPr lang="en-US" dirty="0">
                          <a:effectLst/>
                        </a:rPr>
                        <a:t>Chapters 1-5</a:t>
                      </a:r>
                    </a:p>
                  </a:txBody>
                  <a:tcPr anchor="ctr"/>
                </a:tc>
              </a:tr>
              <a:tr h="370840">
                <a:tc>
                  <a:txBody>
                    <a:bodyPr/>
                    <a:lstStyle/>
                    <a:p>
                      <a:pPr algn="l"/>
                      <a:r>
                        <a:rPr lang="en-US">
                          <a:effectLst/>
                        </a:rPr>
                        <a:t>Final</a:t>
                      </a:r>
                    </a:p>
                  </a:txBody>
                  <a:tcPr anchor="ctr"/>
                </a:tc>
                <a:tc>
                  <a:txBody>
                    <a:bodyPr/>
                    <a:lstStyle/>
                    <a:p>
                      <a:pPr algn="l"/>
                      <a:r>
                        <a:rPr lang="en-US">
                          <a:effectLst/>
                        </a:rPr>
                        <a:t>5/10/2016 (Tuesday), CR 214, 10:15 am - 12:15 pm</a:t>
                      </a:r>
                    </a:p>
                  </a:txBody>
                  <a:tcPr anchor="ctr"/>
                </a:tc>
                <a:tc>
                  <a:txBody>
                    <a:bodyPr/>
                    <a:lstStyle/>
                    <a:p>
                      <a:pPr algn="l"/>
                      <a:r>
                        <a:rPr lang="en-US" dirty="0">
                          <a:effectLst/>
                        </a:rPr>
                        <a:t>Chapters 6-10</a:t>
                      </a:r>
                    </a:p>
                  </a:txBody>
                  <a:tcPr anchor="ctr"/>
                </a:tc>
              </a:tr>
            </a:tbl>
          </a:graphicData>
        </a:graphic>
      </p:graphicFrame>
    </p:spTree>
    <p:extLst>
      <p:ext uri="{BB962C8B-B14F-4D97-AF65-F5344CB8AC3E}">
        <p14:creationId xmlns:p14="http://schemas.microsoft.com/office/powerpoint/2010/main" val="159212152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Polleverywhere</a:t>
            </a:r>
            <a:endParaRPr lang="en-US" dirty="0"/>
          </a:p>
        </p:txBody>
      </p:sp>
      <p:sp>
        <p:nvSpPr>
          <p:cNvPr id="3" name="Content Placeholder 2"/>
          <p:cNvSpPr>
            <a:spLocks noGrp="1"/>
          </p:cNvSpPr>
          <p:nvPr>
            <p:ph idx="1"/>
          </p:nvPr>
        </p:nvSpPr>
        <p:spPr/>
        <p:txBody>
          <a:bodyPr>
            <a:normAutofit fontScale="70000" lnSpcReduction="20000"/>
          </a:bodyPr>
          <a:lstStyle/>
          <a:p>
            <a:r>
              <a:rPr lang="en-US" dirty="0"/>
              <a:t>Go to </a:t>
            </a:r>
            <a:r>
              <a:rPr lang="en-US" dirty="0">
                <a:hlinkClick r:id="rId2"/>
              </a:rPr>
              <a:t>http://www.polleverywhere.com</a:t>
            </a:r>
            <a:endParaRPr lang="en-US" dirty="0"/>
          </a:p>
          <a:p>
            <a:r>
              <a:rPr lang="en-US" dirty="0"/>
              <a:t>Create an account. </a:t>
            </a:r>
            <a:r>
              <a:rPr lang="en-US" b="1" dirty="0"/>
              <a:t>I need to be able to determine who you are, so use your </a:t>
            </a:r>
            <a:r>
              <a:rPr lang="en-US" b="1" dirty="0" err="1"/>
              <a:t>uwyo</a:t>
            </a:r>
            <a:r>
              <a:rPr lang="en-US" b="1" dirty="0"/>
              <a:t> email address to register, and your FULL name</a:t>
            </a:r>
            <a:endParaRPr lang="en-US" dirty="0"/>
          </a:p>
          <a:p>
            <a:r>
              <a:rPr lang="en-US" dirty="0"/>
              <a:t>De-select "I am an educator"</a:t>
            </a:r>
          </a:p>
          <a:p>
            <a:r>
              <a:rPr lang="en-US" dirty="0"/>
              <a:t>Select "United States" (not "United States - Education")</a:t>
            </a:r>
          </a:p>
          <a:p>
            <a:r>
              <a:rPr lang="en-US" dirty="0"/>
              <a:t>Once your account has been created, register your cell phone number (ignore this if you will use a laptop).</a:t>
            </a:r>
          </a:p>
          <a:p>
            <a:r>
              <a:rPr lang="en-US" dirty="0"/>
              <a:t>Go under "Settings" to add the number (with your area code). Follow instructions to certify your cell number.</a:t>
            </a:r>
          </a:p>
          <a:p>
            <a:r>
              <a:rPr lang="en-US" dirty="0"/>
              <a:t>Please allow me to see your name: Under "Settings" choose "Voter Registration". Select "Register as a voter". On the next page you should enter my email ("tchien@uwyo.edu").</a:t>
            </a:r>
          </a:p>
          <a:p>
            <a:r>
              <a:rPr lang="en-US" dirty="0"/>
              <a:t>Go to </a:t>
            </a:r>
            <a:r>
              <a:rPr lang="en-US" dirty="0">
                <a:hlinkClick r:id="rId3"/>
              </a:rPr>
              <a:t>http://www.polleverywhere.com/teyu</a:t>
            </a:r>
            <a:endParaRPr lang="en-US" dirty="0"/>
          </a:p>
          <a:p>
            <a:r>
              <a:rPr lang="en-US" dirty="0"/>
              <a:t>Bring your cell phone or laptop to each class.</a:t>
            </a:r>
          </a:p>
          <a:p>
            <a:r>
              <a:rPr lang="en-US" dirty="0"/>
              <a:t>Standard text messaging rates may apply</a:t>
            </a:r>
            <a:r>
              <a:rPr lang="en-US" dirty="0" smtClean="0"/>
              <a:t>.</a:t>
            </a:r>
            <a:endParaRPr lang="en-US" dirty="0"/>
          </a:p>
        </p:txBody>
      </p:sp>
    </p:spTree>
    <p:extLst>
      <p:ext uri="{BB962C8B-B14F-4D97-AF65-F5344CB8AC3E}">
        <p14:creationId xmlns:p14="http://schemas.microsoft.com/office/powerpoint/2010/main" val="363076789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is Modern Physics?</a:t>
            </a:r>
            <a:endParaRPr lang="en-US" dirty="0"/>
          </a:p>
        </p:txBody>
      </p:sp>
      <p:pic>
        <p:nvPicPr>
          <p:cNvPr id="1026" name="Picture 2" descr="https://upload.wikimedia.org/wikipedia/commons/thumb/5/56/Modernphysicsfields.svg/468px-Modernphysicsfields.svg.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898775" y="2985485"/>
            <a:ext cx="4457700" cy="2009776"/>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3"/>
          <p:cNvSpPr/>
          <p:nvPr/>
        </p:nvSpPr>
        <p:spPr>
          <a:xfrm>
            <a:off x="601362" y="5224502"/>
            <a:ext cx="10752438" cy="1200329"/>
          </a:xfrm>
          <a:prstGeom prst="rect">
            <a:avLst/>
          </a:prstGeom>
        </p:spPr>
        <p:txBody>
          <a:bodyPr wrap="square">
            <a:spAutoFit/>
          </a:bodyPr>
          <a:lstStyle/>
          <a:p>
            <a:pPr marL="285750" indent="-285750">
              <a:buFont typeface="Arial" panose="020B0604020202020204" pitchFamily="34" charset="0"/>
              <a:buChar char="•"/>
            </a:pPr>
            <a:r>
              <a:rPr lang="en-US" dirty="0">
                <a:solidFill>
                  <a:srgbClr val="252525"/>
                </a:solidFill>
                <a:latin typeface="Arial" panose="020B0604020202020204" pitchFamily="34" charset="0"/>
              </a:rPr>
              <a:t>It is generally assumed that a consistent description of these observations will incorporate elements </a:t>
            </a:r>
            <a:r>
              <a:rPr lang="en-US" dirty="0" smtClean="0">
                <a:solidFill>
                  <a:srgbClr val="252525"/>
                </a:solidFill>
                <a:latin typeface="Arial" panose="020B0604020202020204" pitchFamily="34" charset="0"/>
              </a:rPr>
              <a:t>of </a:t>
            </a:r>
            <a:r>
              <a:rPr lang="en-US" dirty="0" smtClean="0">
                <a:solidFill>
                  <a:srgbClr val="0B0080"/>
                </a:solidFill>
                <a:latin typeface="Arial" panose="020B0604020202020204" pitchFamily="34" charset="0"/>
                <a:hlinkClick r:id="rId3" tooltip="Quantum mechanics"/>
              </a:rPr>
              <a:t>quantum </a:t>
            </a:r>
            <a:r>
              <a:rPr lang="en-US" dirty="0">
                <a:solidFill>
                  <a:srgbClr val="0B0080"/>
                </a:solidFill>
                <a:latin typeface="Arial" panose="020B0604020202020204" pitchFamily="34" charset="0"/>
                <a:hlinkClick r:id="rId3" tooltip="Quantum mechanics"/>
              </a:rPr>
              <a:t>mechanics</a:t>
            </a:r>
            <a:r>
              <a:rPr lang="en-US" dirty="0">
                <a:solidFill>
                  <a:srgbClr val="252525"/>
                </a:solidFill>
                <a:latin typeface="Arial" panose="020B0604020202020204" pitchFamily="34" charset="0"/>
              </a:rPr>
              <a:t> &amp; </a:t>
            </a:r>
            <a:r>
              <a:rPr lang="en-US" dirty="0">
                <a:solidFill>
                  <a:srgbClr val="0B0080"/>
                </a:solidFill>
                <a:latin typeface="Arial" panose="020B0604020202020204" pitchFamily="34" charset="0"/>
                <a:hlinkClick r:id="rId4" tooltip="Theory of relativity"/>
              </a:rPr>
              <a:t>relativity</a:t>
            </a:r>
            <a:r>
              <a:rPr lang="en-US" dirty="0" smtClean="0">
                <a:solidFill>
                  <a:srgbClr val="252525"/>
                </a:solidFill>
                <a:latin typeface="Arial" panose="020B0604020202020204" pitchFamily="34" charset="0"/>
              </a:rPr>
              <a:t>.</a:t>
            </a:r>
          </a:p>
          <a:p>
            <a:pPr marL="285750" indent="-285750">
              <a:buFont typeface="Arial" panose="020B0604020202020204" pitchFamily="34" charset="0"/>
              <a:buChar char="•"/>
            </a:pPr>
            <a:r>
              <a:rPr lang="en-US" dirty="0"/>
              <a:t>in practice, quantum effects typically involve distances comparable to </a:t>
            </a:r>
            <a:r>
              <a:rPr lang="en-US" dirty="0">
                <a:hlinkClick r:id="rId5" tooltip="Atom"/>
              </a:rPr>
              <a:t>atoms</a:t>
            </a:r>
            <a:r>
              <a:rPr lang="en-US" dirty="0"/>
              <a:t> (roughly </a:t>
            </a:r>
            <a:r>
              <a:rPr lang="en-US" dirty="0">
                <a:hlinkClick r:id="rId6" tooltip="1 E-9 m"/>
              </a:rPr>
              <a:t>10</a:t>
            </a:r>
            <a:r>
              <a:rPr lang="en-US" baseline="30000" dirty="0">
                <a:hlinkClick r:id="rId6" tooltip="1 E-9 m"/>
              </a:rPr>
              <a:t>−9</a:t>
            </a:r>
            <a:r>
              <a:rPr lang="en-US" dirty="0">
                <a:hlinkClick r:id="rId6" tooltip="1 E-9 m"/>
              </a:rPr>
              <a:t> m</a:t>
            </a:r>
            <a:r>
              <a:rPr lang="en-US" dirty="0"/>
              <a:t>), while relativistic effects typically involve velocities comparable to the </a:t>
            </a:r>
            <a:r>
              <a:rPr lang="en-US" dirty="0">
                <a:hlinkClick r:id="rId7" tooltip="Speed of light"/>
              </a:rPr>
              <a:t>speed of light</a:t>
            </a:r>
            <a:r>
              <a:rPr lang="en-US" dirty="0"/>
              <a:t> (roughly </a:t>
            </a:r>
            <a:r>
              <a:rPr lang="en-US" dirty="0">
                <a:hlinkClick r:id="rId8" tooltip="1 E8 m/s"/>
              </a:rPr>
              <a:t>10</a:t>
            </a:r>
            <a:r>
              <a:rPr lang="en-US" baseline="30000" dirty="0">
                <a:hlinkClick r:id="rId8" tooltip="1 E8 m/s"/>
              </a:rPr>
              <a:t>8</a:t>
            </a:r>
            <a:r>
              <a:rPr lang="en-US" dirty="0">
                <a:hlinkClick r:id="rId8" tooltip="1 E8 m/s"/>
              </a:rPr>
              <a:t> m/s</a:t>
            </a:r>
            <a:r>
              <a:rPr lang="en-US" dirty="0"/>
              <a:t>)</a:t>
            </a:r>
            <a:endParaRPr lang="en-US" dirty="0"/>
          </a:p>
        </p:txBody>
      </p:sp>
      <p:sp>
        <p:nvSpPr>
          <p:cNvPr id="5" name="Rectangle 4"/>
          <p:cNvSpPr/>
          <p:nvPr/>
        </p:nvSpPr>
        <p:spPr>
          <a:xfrm>
            <a:off x="2026508" y="1657101"/>
            <a:ext cx="6829168" cy="1200329"/>
          </a:xfrm>
          <a:prstGeom prst="rect">
            <a:avLst/>
          </a:prstGeom>
        </p:spPr>
        <p:txBody>
          <a:bodyPr wrap="square">
            <a:spAutoFit/>
          </a:bodyPr>
          <a:lstStyle/>
          <a:p>
            <a:r>
              <a:rPr lang="en-US" dirty="0">
                <a:solidFill>
                  <a:srgbClr val="252525"/>
                </a:solidFill>
                <a:latin typeface="Arial" panose="020B0604020202020204" pitchFamily="34" charset="0"/>
              </a:rPr>
              <a:t>Among the branches of theory included in classical physics are:</a:t>
            </a:r>
          </a:p>
          <a:p>
            <a:pPr>
              <a:buFont typeface="Arial" panose="020B0604020202020204" pitchFamily="34" charset="0"/>
              <a:buChar char="•"/>
            </a:pPr>
            <a:r>
              <a:rPr lang="en-US" dirty="0">
                <a:solidFill>
                  <a:srgbClr val="0B0080"/>
                </a:solidFill>
                <a:latin typeface="Arial" panose="020B0604020202020204" pitchFamily="34" charset="0"/>
                <a:hlinkClick r:id="rId9" tooltip="Classical mechanics"/>
              </a:rPr>
              <a:t>Classical mechanics</a:t>
            </a:r>
            <a:endParaRPr lang="en-US" dirty="0">
              <a:solidFill>
                <a:srgbClr val="252525"/>
              </a:solidFill>
              <a:latin typeface="Arial" panose="020B0604020202020204" pitchFamily="34" charset="0"/>
            </a:endParaRPr>
          </a:p>
          <a:p>
            <a:pPr>
              <a:buFont typeface="Arial" panose="020B0604020202020204" pitchFamily="34" charset="0"/>
              <a:buChar char="•"/>
            </a:pPr>
            <a:r>
              <a:rPr lang="en-US" dirty="0" smtClean="0">
                <a:solidFill>
                  <a:srgbClr val="0B0080"/>
                </a:solidFill>
                <a:latin typeface="Arial" panose="020B0604020202020204" pitchFamily="34" charset="0"/>
                <a:hlinkClick r:id="rId10" tooltip="Classical electrodynamics"/>
              </a:rPr>
              <a:t>Classical </a:t>
            </a:r>
            <a:r>
              <a:rPr lang="en-US" dirty="0">
                <a:solidFill>
                  <a:srgbClr val="0B0080"/>
                </a:solidFill>
                <a:latin typeface="Arial" panose="020B0604020202020204" pitchFamily="34" charset="0"/>
                <a:hlinkClick r:id="rId10" tooltip="Classical electrodynamics"/>
              </a:rPr>
              <a:t>electrodynamics</a:t>
            </a:r>
            <a:r>
              <a:rPr lang="en-US" dirty="0">
                <a:solidFill>
                  <a:srgbClr val="252525"/>
                </a:solidFill>
                <a:latin typeface="Arial" panose="020B0604020202020204" pitchFamily="34" charset="0"/>
              </a:rPr>
              <a:t> (</a:t>
            </a:r>
            <a:r>
              <a:rPr lang="en-US" dirty="0">
                <a:solidFill>
                  <a:srgbClr val="0B0080"/>
                </a:solidFill>
                <a:latin typeface="Arial" panose="020B0604020202020204" pitchFamily="34" charset="0"/>
                <a:hlinkClick r:id="rId11" tooltip="Maxwell's Equations"/>
              </a:rPr>
              <a:t>Maxwell's Equations</a:t>
            </a:r>
            <a:r>
              <a:rPr lang="en-US" dirty="0">
                <a:solidFill>
                  <a:srgbClr val="252525"/>
                </a:solidFill>
                <a:latin typeface="Arial" panose="020B0604020202020204" pitchFamily="34" charset="0"/>
              </a:rPr>
              <a:t>)</a:t>
            </a:r>
          </a:p>
          <a:p>
            <a:pPr>
              <a:buFont typeface="Arial" panose="020B0604020202020204" pitchFamily="34" charset="0"/>
              <a:buChar char="•"/>
            </a:pPr>
            <a:r>
              <a:rPr lang="en-US" dirty="0">
                <a:solidFill>
                  <a:srgbClr val="252525"/>
                </a:solidFill>
                <a:latin typeface="Arial" panose="020B0604020202020204" pitchFamily="34" charset="0"/>
              </a:rPr>
              <a:t>Classical </a:t>
            </a:r>
            <a:r>
              <a:rPr lang="en-US" dirty="0" smtClean="0">
                <a:solidFill>
                  <a:srgbClr val="0B0080"/>
                </a:solidFill>
                <a:latin typeface="Arial" panose="020B0604020202020204" pitchFamily="34" charset="0"/>
                <a:hlinkClick r:id="rId12" tooltip="Thermodynamics"/>
              </a:rPr>
              <a:t>thermodynamics</a:t>
            </a:r>
            <a:endParaRPr lang="en-US" dirty="0">
              <a:solidFill>
                <a:srgbClr val="252525"/>
              </a:solidFill>
              <a:latin typeface="Arial" panose="020B0604020202020204" pitchFamily="34" charset="0"/>
            </a:endParaRPr>
          </a:p>
        </p:txBody>
      </p:sp>
    </p:spTree>
    <p:extLst>
      <p:ext uri="{BB962C8B-B14F-4D97-AF65-F5344CB8AC3E}">
        <p14:creationId xmlns:p14="http://schemas.microsoft.com/office/powerpoint/2010/main" val="130744452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5720319" y="1690688"/>
            <a:ext cx="5285431" cy="4668923"/>
          </a:xfrm>
          <a:prstGeom prst="rect">
            <a:avLst/>
          </a:prstGeom>
          <a:solidFill>
            <a:schemeClr val="accent4">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p:nvSpPr>
        <p:spPr>
          <a:xfrm>
            <a:off x="444843" y="1690688"/>
            <a:ext cx="5082746" cy="4668923"/>
          </a:xfrm>
          <a:prstGeom prst="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p:txBody>
          <a:bodyPr/>
          <a:lstStyle/>
          <a:p>
            <a:r>
              <a:rPr lang="en-US" dirty="0" smtClean="0"/>
              <a:t>Modern Physics</a:t>
            </a:r>
            <a:endParaRPr lang="en-US" dirty="0"/>
          </a:p>
        </p:txBody>
      </p:sp>
      <p:pic>
        <p:nvPicPr>
          <p:cNvPr id="2050" name="Picture 2" descr="https://upload.wikimedia.org/wikipedia/commons/thumb/5/50/Albert_Einstein_%28Nobel%29.png/212px-Albert_Einstein_%28Nobel%29.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343618" y="1888825"/>
            <a:ext cx="2019300" cy="2857500"/>
          </a:xfrm>
          <a:prstGeom prst="rect">
            <a:avLst/>
          </a:prstGeom>
          <a:noFill/>
          <a:extLst>
            <a:ext uri="{909E8E84-426E-40DD-AFC4-6F175D3DCCD1}">
              <a14:hiddenFill xmlns:a14="http://schemas.microsoft.com/office/drawing/2010/main">
                <a:solidFill>
                  <a:srgbClr val="FFFFFF"/>
                </a:solidFill>
              </a14:hiddenFill>
            </a:ext>
          </a:extLst>
        </p:spPr>
      </p:pic>
      <p:pic>
        <p:nvPicPr>
          <p:cNvPr id="2052" name="Picture 4" descr="https://upload.wikimedia.org/wikipedia/commons/thumb/c/c7/Max_Planck_1933.jpg/241px-Max_Planck_1933.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847921" y="1888825"/>
            <a:ext cx="2295525" cy="2847976"/>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3"/>
          <p:cNvSpPr/>
          <p:nvPr/>
        </p:nvSpPr>
        <p:spPr>
          <a:xfrm>
            <a:off x="3343618" y="4944462"/>
            <a:ext cx="2298357" cy="1200329"/>
          </a:xfrm>
          <a:prstGeom prst="rect">
            <a:avLst/>
          </a:prstGeom>
        </p:spPr>
        <p:txBody>
          <a:bodyPr wrap="square">
            <a:spAutoFit/>
          </a:bodyPr>
          <a:lstStyle/>
          <a:p>
            <a:r>
              <a:rPr lang="en-US" dirty="0">
                <a:solidFill>
                  <a:srgbClr val="252525"/>
                </a:solidFill>
                <a:latin typeface="Arial" panose="020B0604020202020204" pitchFamily="34" charset="0"/>
              </a:rPr>
              <a:t>German </a:t>
            </a:r>
            <a:r>
              <a:rPr lang="en-US" dirty="0" smtClean="0">
                <a:solidFill>
                  <a:srgbClr val="252525"/>
                </a:solidFill>
                <a:latin typeface="Arial" panose="020B0604020202020204" pitchFamily="34" charset="0"/>
              </a:rPr>
              <a:t>physicist </a:t>
            </a:r>
            <a:r>
              <a:rPr lang="en-US" dirty="0" smtClean="0">
                <a:solidFill>
                  <a:srgbClr val="0B0080"/>
                </a:solidFill>
                <a:latin typeface="Arial" panose="020B0604020202020204" pitchFamily="34" charset="0"/>
                <a:hlinkClick r:id="rId4" tooltip="Albert Einstein"/>
              </a:rPr>
              <a:t>Albert </a:t>
            </a:r>
            <a:r>
              <a:rPr lang="en-US" dirty="0">
                <a:solidFill>
                  <a:srgbClr val="0B0080"/>
                </a:solidFill>
                <a:latin typeface="Arial" panose="020B0604020202020204" pitchFamily="34" charset="0"/>
                <a:hlinkClick r:id="rId4" tooltip="Albert Einstein"/>
              </a:rPr>
              <a:t>Einstein</a:t>
            </a:r>
            <a:r>
              <a:rPr lang="en-US" dirty="0">
                <a:solidFill>
                  <a:srgbClr val="252525"/>
                </a:solidFill>
                <a:latin typeface="Arial" panose="020B0604020202020204" pitchFamily="34" charset="0"/>
              </a:rPr>
              <a:t>, founder of the </a:t>
            </a:r>
            <a:endParaRPr lang="en-US" dirty="0" smtClean="0">
              <a:solidFill>
                <a:srgbClr val="252525"/>
              </a:solidFill>
              <a:latin typeface="Arial" panose="020B0604020202020204" pitchFamily="34" charset="0"/>
            </a:endParaRPr>
          </a:p>
          <a:p>
            <a:r>
              <a:rPr lang="en-US" dirty="0" smtClean="0">
                <a:solidFill>
                  <a:srgbClr val="0B0080"/>
                </a:solidFill>
                <a:latin typeface="Arial" panose="020B0604020202020204" pitchFamily="34" charset="0"/>
                <a:hlinkClick r:id="rId5" tooltip="Theory of relativity"/>
              </a:rPr>
              <a:t>theory </a:t>
            </a:r>
            <a:r>
              <a:rPr lang="en-US" dirty="0">
                <a:solidFill>
                  <a:srgbClr val="0B0080"/>
                </a:solidFill>
                <a:latin typeface="Arial" panose="020B0604020202020204" pitchFamily="34" charset="0"/>
                <a:hlinkClick r:id="rId5" tooltip="Theory of relativity"/>
              </a:rPr>
              <a:t>of relativity</a:t>
            </a:r>
            <a:r>
              <a:rPr lang="en-US" dirty="0">
                <a:solidFill>
                  <a:srgbClr val="252525"/>
                </a:solidFill>
                <a:latin typeface="Arial" panose="020B0604020202020204" pitchFamily="34" charset="0"/>
              </a:rPr>
              <a:t>.</a:t>
            </a:r>
            <a:endParaRPr lang="en-US" dirty="0"/>
          </a:p>
        </p:txBody>
      </p:sp>
      <p:sp>
        <p:nvSpPr>
          <p:cNvPr id="5" name="Rectangle 4"/>
          <p:cNvSpPr/>
          <p:nvPr/>
        </p:nvSpPr>
        <p:spPr>
          <a:xfrm>
            <a:off x="5847921" y="4944462"/>
            <a:ext cx="2455820" cy="1200329"/>
          </a:xfrm>
          <a:prstGeom prst="rect">
            <a:avLst/>
          </a:prstGeom>
        </p:spPr>
        <p:txBody>
          <a:bodyPr wrap="square">
            <a:spAutoFit/>
          </a:bodyPr>
          <a:lstStyle/>
          <a:p>
            <a:r>
              <a:rPr lang="en-US" dirty="0">
                <a:solidFill>
                  <a:srgbClr val="252525"/>
                </a:solidFill>
                <a:latin typeface="Arial" panose="020B0604020202020204" pitchFamily="34" charset="0"/>
              </a:rPr>
              <a:t>German </a:t>
            </a:r>
            <a:r>
              <a:rPr lang="en-US" dirty="0" smtClean="0">
                <a:solidFill>
                  <a:srgbClr val="252525"/>
                </a:solidFill>
                <a:latin typeface="Arial" panose="020B0604020202020204" pitchFamily="34" charset="0"/>
              </a:rPr>
              <a:t>physicist</a:t>
            </a:r>
          </a:p>
          <a:p>
            <a:r>
              <a:rPr lang="en-US" dirty="0" smtClean="0">
                <a:solidFill>
                  <a:srgbClr val="0B0080"/>
                </a:solidFill>
                <a:latin typeface="Arial" panose="020B0604020202020204" pitchFamily="34" charset="0"/>
                <a:hlinkClick r:id="rId6" tooltip="Max Planck"/>
              </a:rPr>
              <a:t>Max </a:t>
            </a:r>
            <a:r>
              <a:rPr lang="en-US" dirty="0">
                <a:solidFill>
                  <a:srgbClr val="0B0080"/>
                </a:solidFill>
                <a:latin typeface="Arial" panose="020B0604020202020204" pitchFamily="34" charset="0"/>
                <a:hlinkClick r:id="rId6" tooltip="Max Planck"/>
              </a:rPr>
              <a:t>Planck</a:t>
            </a:r>
            <a:r>
              <a:rPr lang="en-US" dirty="0">
                <a:solidFill>
                  <a:srgbClr val="252525"/>
                </a:solidFill>
                <a:latin typeface="Arial" panose="020B0604020202020204" pitchFamily="34" charset="0"/>
              </a:rPr>
              <a:t>, </a:t>
            </a:r>
            <a:endParaRPr lang="en-US" dirty="0" smtClean="0">
              <a:solidFill>
                <a:srgbClr val="252525"/>
              </a:solidFill>
              <a:latin typeface="Arial" panose="020B0604020202020204" pitchFamily="34" charset="0"/>
            </a:endParaRPr>
          </a:p>
          <a:p>
            <a:r>
              <a:rPr lang="en-US" dirty="0" smtClean="0">
                <a:solidFill>
                  <a:srgbClr val="252525"/>
                </a:solidFill>
                <a:latin typeface="Arial" panose="020B0604020202020204" pitchFamily="34" charset="0"/>
              </a:rPr>
              <a:t>founder of </a:t>
            </a:r>
          </a:p>
          <a:p>
            <a:r>
              <a:rPr lang="en-US" dirty="0" smtClean="0">
                <a:solidFill>
                  <a:srgbClr val="0B0080"/>
                </a:solidFill>
                <a:latin typeface="Arial" panose="020B0604020202020204" pitchFamily="34" charset="0"/>
                <a:hlinkClick r:id="rId7" tooltip="Quantum mechanics"/>
              </a:rPr>
              <a:t>quantum </a:t>
            </a:r>
            <a:r>
              <a:rPr lang="en-US" dirty="0">
                <a:solidFill>
                  <a:srgbClr val="0B0080"/>
                </a:solidFill>
                <a:latin typeface="Arial" panose="020B0604020202020204" pitchFamily="34" charset="0"/>
                <a:hlinkClick r:id="rId7" tooltip="Quantum mechanics"/>
              </a:rPr>
              <a:t>theory</a:t>
            </a:r>
            <a:r>
              <a:rPr lang="en-US" dirty="0">
                <a:solidFill>
                  <a:srgbClr val="252525"/>
                </a:solidFill>
                <a:latin typeface="Arial" panose="020B0604020202020204" pitchFamily="34" charset="0"/>
              </a:rPr>
              <a:t>.</a:t>
            </a:r>
            <a:endParaRPr lang="en-US" dirty="0"/>
          </a:p>
        </p:txBody>
      </p:sp>
      <p:sp>
        <p:nvSpPr>
          <p:cNvPr id="6" name="TextBox 5"/>
          <p:cNvSpPr txBox="1"/>
          <p:nvPr/>
        </p:nvSpPr>
        <p:spPr>
          <a:xfrm>
            <a:off x="589025" y="3412825"/>
            <a:ext cx="2658228" cy="830997"/>
          </a:xfrm>
          <a:prstGeom prst="rect">
            <a:avLst/>
          </a:prstGeom>
          <a:noFill/>
        </p:spPr>
        <p:txBody>
          <a:bodyPr wrap="none" rtlCol="0">
            <a:spAutoFit/>
          </a:bodyPr>
          <a:lstStyle/>
          <a:p>
            <a:pPr algn="ctr"/>
            <a:r>
              <a:rPr lang="en-US" sz="2400" dirty="0" smtClean="0"/>
              <a:t>Relativity</a:t>
            </a:r>
          </a:p>
          <a:p>
            <a:pPr algn="ctr"/>
            <a:r>
              <a:rPr lang="en-US" sz="2400" dirty="0" smtClean="0"/>
              <a:t>Something very fast</a:t>
            </a:r>
          </a:p>
        </p:txBody>
      </p:sp>
      <p:sp>
        <p:nvSpPr>
          <p:cNvPr id="11" name="TextBox 10"/>
          <p:cNvSpPr txBox="1"/>
          <p:nvPr/>
        </p:nvSpPr>
        <p:spPr>
          <a:xfrm>
            <a:off x="8143446" y="3412824"/>
            <a:ext cx="2856872" cy="830997"/>
          </a:xfrm>
          <a:prstGeom prst="rect">
            <a:avLst/>
          </a:prstGeom>
          <a:noFill/>
        </p:spPr>
        <p:txBody>
          <a:bodyPr wrap="none" rtlCol="0">
            <a:spAutoFit/>
          </a:bodyPr>
          <a:lstStyle/>
          <a:p>
            <a:pPr algn="ctr"/>
            <a:r>
              <a:rPr lang="en-US" sz="2400" dirty="0" smtClean="0"/>
              <a:t>Quantum Theory</a:t>
            </a:r>
          </a:p>
          <a:p>
            <a:pPr algn="ctr"/>
            <a:r>
              <a:rPr lang="en-US" sz="2400" dirty="0" smtClean="0"/>
              <a:t>Something very small</a:t>
            </a:r>
          </a:p>
        </p:txBody>
      </p:sp>
    </p:spTree>
    <p:extLst>
      <p:ext uri="{BB962C8B-B14F-4D97-AF65-F5344CB8AC3E}">
        <p14:creationId xmlns:p14="http://schemas.microsoft.com/office/powerpoint/2010/main" val="305481339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Topics to be covered:</a:t>
            </a:r>
            <a:endParaRPr lang="en-US" dirty="0"/>
          </a:p>
        </p:txBody>
      </p:sp>
      <p:sp>
        <p:nvSpPr>
          <p:cNvPr id="3" name="Content Placeholder 2"/>
          <p:cNvSpPr>
            <a:spLocks noGrp="1"/>
          </p:cNvSpPr>
          <p:nvPr>
            <p:ph idx="1"/>
          </p:nvPr>
        </p:nvSpPr>
        <p:spPr/>
        <p:txBody>
          <a:bodyPr>
            <a:normAutofit lnSpcReduction="10000"/>
          </a:bodyPr>
          <a:lstStyle/>
          <a:p>
            <a:r>
              <a:rPr lang="en-US" dirty="0" smtClean="0">
                <a:solidFill>
                  <a:srgbClr val="FF0000"/>
                </a:solidFill>
              </a:rPr>
              <a:t>Relativity</a:t>
            </a:r>
            <a:endParaRPr lang="en-US" dirty="0">
              <a:solidFill>
                <a:srgbClr val="FF0000"/>
              </a:solidFill>
            </a:endParaRPr>
          </a:p>
          <a:p>
            <a:r>
              <a:rPr lang="en-US" dirty="0">
                <a:solidFill>
                  <a:srgbClr val="FF0000"/>
                </a:solidFill>
              </a:rPr>
              <a:t>Quantum Physics</a:t>
            </a:r>
          </a:p>
          <a:p>
            <a:r>
              <a:rPr lang="en-US" dirty="0">
                <a:solidFill>
                  <a:srgbClr val="FF0000"/>
                </a:solidFill>
              </a:rPr>
              <a:t>Atomic Physics</a:t>
            </a:r>
          </a:p>
          <a:p>
            <a:r>
              <a:rPr lang="en-US" dirty="0">
                <a:solidFill>
                  <a:srgbClr val="FF0000"/>
                </a:solidFill>
              </a:rPr>
              <a:t>Statistical Physics</a:t>
            </a:r>
          </a:p>
          <a:p>
            <a:r>
              <a:rPr lang="en-US" dirty="0">
                <a:solidFill>
                  <a:srgbClr val="FF0000"/>
                </a:solidFill>
              </a:rPr>
              <a:t>Molecular Spectra</a:t>
            </a:r>
          </a:p>
          <a:p>
            <a:r>
              <a:rPr lang="en-US" dirty="0">
                <a:solidFill>
                  <a:srgbClr val="FF0000"/>
                </a:solidFill>
              </a:rPr>
              <a:t>Solid State Physics</a:t>
            </a:r>
          </a:p>
          <a:p>
            <a:r>
              <a:rPr lang="en-US" dirty="0"/>
              <a:t>Nuclear Physics (optional)</a:t>
            </a:r>
          </a:p>
          <a:p>
            <a:r>
              <a:rPr lang="en-US" dirty="0"/>
              <a:t>Particle Physics (optional)</a:t>
            </a:r>
          </a:p>
          <a:p>
            <a:r>
              <a:rPr lang="en-US" dirty="0"/>
              <a:t>Astrophysics and Cosmology (optional)</a:t>
            </a:r>
          </a:p>
          <a:p>
            <a:endParaRPr lang="en-US" dirty="0"/>
          </a:p>
        </p:txBody>
      </p:sp>
    </p:spTree>
    <p:extLst>
      <p:ext uri="{BB962C8B-B14F-4D97-AF65-F5344CB8AC3E}">
        <p14:creationId xmlns:p14="http://schemas.microsoft.com/office/powerpoint/2010/main" val="360946936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Required Materials</a:t>
            </a:r>
            <a:endParaRPr lang="en-US" dirty="0"/>
          </a:p>
        </p:txBody>
      </p:sp>
      <p:sp>
        <p:nvSpPr>
          <p:cNvPr id="3" name="Content Placeholder 2"/>
          <p:cNvSpPr>
            <a:spLocks noGrp="1"/>
          </p:cNvSpPr>
          <p:nvPr>
            <p:ph idx="1"/>
          </p:nvPr>
        </p:nvSpPr>
        <p:spPr/>
        <p:txBody>
          <a:bodyPr/>
          <a:lstStyle/>
          <a:p>
            <a:r>
              <a:rPr lang="en-US" b="1" dirty="0"/>
              <a:t>Text:</a:t>
            </a:r>
            <a:r>
              <a:rPr lang="en-US" dirty="0"/>
              <a:t> Modern Physics, Sixth Edition, by Paul A. Tipler/Ralph A. Llewellyn</a:t>
            </a:r>
          </a:p>
          <a:p>
            <a:r>
              <a:rPr lang="en-US" b="1" dirty="0"/>
              <a:t>Poll Everywhere for interactive in-class activities and attendance:</a:t>
            </a:r>
            <a:r>
              <a:rPr lang="en-US" dirty="0"/>
              <a:t> You need to register at </a:t>
            </a:r>
            <a:r>
              <a:rPr lang="en-US" dirty="0">
                <a:hlinkClick r:id="rId2"/>
              </a:rPr>
              <a:t>http://www.polleverywhere.com</a:t>
            </a:r>
            <a:r>
              <a:rPr lang="en-US" dirty="0"/>
              <a:t>. See instruction below</a:t>
            </a:r>
            <a:r>
              <a:rPr lang="en-US" dirty="0" smtClean="0"/>
              <a:t>.</a:t>
            </a:r>
            <a:endParaRPr lang="en-US" dirty="0"/>
          </a:p>
        </p:txBody>
      </p:sp>
    </p:spTree>
    <p:extLst>
      <p:ext uri="{BB962C8B-B14F-4D97-AF65-F5344CB8AC3E}">
        <p14:creationId xmlns:p14="http://schemas.microsoft.com/office/powerpoint/2010/main" val="394928617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Grading</a:t>
            </a:r>
            <a:endParaRPr lang="en-US" dirty="0"/>
          </a:p>
        </p:txBody>
      </p:sp>
      <p:sp>
        <p:nvSpPr>
          <p:cNvPr id="3" name="Content Placeholder 2"/>
          <p:cNvSpPr>
            <a:spLocks noGrp="1"/>
          </p:cNvSpPr>
          <p:nvPr>
            <p:ph idx="1"/>
          </p:nvPr>
        </p:nvSpPr>
        <p:spPr/>
        <p:txBody>
          <a:bodyPr/>
          <a:lstStyle/>
          <a:p>
            <a:r>
              <a:rPr lang="en-US" dirty="0" smtClean="0"/>
              <a:t>Exams</a:t>
            </a:r>
            <a:r>
              <a:rPr lang="en-US" dirty="0"/>
              <a:t>: 50% (mid-term and final, 25% each)</a:t>
            </a:r>
          </a:p>
          <a:p>
            <a:r>
              <a:rPr lang="en-US" dirty="0"/>
              <a:t>Homework: 40%</a:t>
            </a:r>
          </a:p>
          <a:p>
            <a:r>
              <a:rPr lang="en-US" dirty="0"/>
              <a:t>Attendance: 10%</a:t>
            </a:r>
          </a:p>
          <a:p>
            <a:r>
              <a:rPr lang="en-US" dirty="0"/>
              <a:t>Total: 100%</a:t>
            </a:r>
          </a:p>
          <a:p>
            <a:r>
              <a:rPr lang="en-US" b="1" dirty="0"/>
              <a:t>Scale: A: (&gt; 90%); A-: (86.66-89.99%); B+: (83.33-86.66%); B: (80-83.33%); B-: (76.66-79.99%); C+: (73.33-76.66%); C: (70-73.33%); C-: (66.66-69.99%); D+: (63.33-66.66%); D: (60-63.33%); F: (&lt; 60%)</a:t>
            </a:r>
            <a:endParaRPr lang="en-US" dirty="0"/>
          </a:p>
          <a:p>
            <a:endParaRPr lang="en-US" dirty="0"/>
          </a:p>
        </p:txBody>
      </p:sp>
    </p:spTree>
    <p:extLst>
      <p:ext uri="{BB962C8B-B14F-4D97-AF65-F5344CB8AC3E}">
        <p14:creationId xmlns:p14="http://schemas.microsoft.com/office/powerpoint/2010/main" val="162673310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Policies</a:t>
            </a:r>
            <a:endParaRPr lang="en-US" dirty="0"/>
          </a:p>
        </p:txBody>
      </p:sp>
      <p:sp>
        <p:nvSpPr>
          <p:cNvPr id="3" name="Content Placeholder 2"/>
          <p:cNvSpPr>
            <a:spLocks noGrp="1"/>
          </p:cNvSpPr>
          <p:nvPr>
            <p:ph idx="1"/>
          </p:nvPr>
        </p:nvSpPr>
        <p:spPr/>
        <p:txBody>
          <a:bodyPr>
            <a:normAutofit fontScale="85000" lnSpcReduction="20000"/>
          </a:bodyPr>
          <a:lstStyle/>
          <a:p>
            <a:r>
              <a:rPr lang="en-US" b="1" dirty="0"/>
              <a:t>Partial credit:</a:t>
            </a:r>
            <a:r>
              <a:rPr lang="en-US" dirty="0"/>
              <a:t> Partial credit will be given to solutions of the problems that are partially completed, have minimal algebra mistakes, wrong sign, or units. </a:t>
            </a:r>
            <a:r>
              <a:rPr lang="en-US" dirty="0">
                <a:solidFill>
                  <a:srgbClr val="FF0000"/>
                </a:solidFill>
              </a:rPr>
              <a:t>The steps in the solution must be presented, skipping steps means skipping points </a:t>
            </a:r>
            <a:r>
              <a:rPr lang="en-US" dirty="0"/>
              <a:t>that you can earn, and </a:t>
            </a:r>
            <a:r>
              <a:rPr lang="en-US" dirty="0">
                <a:solidFill>
                  <a:srgbClr val="0070C0"/>
                </a:solidFill>
              </a:rPr>
              <a:t>no grade will be given to a problem showing only a solution (such as a number) without showing the intermediate steps to get there</a:t>
            </a:r>
            <a:r>
              <a:rPr lang="en-US" dirty="0" smtClean="0"/>
              <a:t>.</a:t>
            </a:r>
          </a:p>
          <a:p>
            <a:r>
              <a:rPr lang="en-US" b="1" dirty="0"/>
              <a:t>Homework</a:t>
            </a:r>
            <a:r>
              <a:rPr lang="en-US" b="1" dirty="0" smtClean="0"/>
              <a:t>: </a:t>
            </a:r>
            <a:r>
              <a:rPr lang="en-US" dirty="0" smtClean="0"/>
              <a:t>We </a:t>
            </a:r>
            <a:r>
              <a:rPr lang="en-US" dirty="0"/>
              <a:t>will have </a:t>
            </a:r>
            <a:r>
              <a:rPr lang="en-US" dirty="0">
                <a:solidFill>
                  <a:srgbClr val="FF0000"/>
                </a:solidFill>
              </a:rPr>
              <a:t>homework for each chapter</a:t>
            </a:r>
            <a:r>
              <a:rPr lang="en-US" dirty="0"/>
              <a:t> whenever we finish one chapter. Students may work in groups to discuss the homework, however, </a:t>
            </a:r>
            <a:r>
              <a:rPr lang="en-US" dirty="0">
                <a:solidFill>
                  <a:srgbClr val="0070C0"/>
                </a:solidFill>
              </a:rPr>
              <a:t>be sure to write the homework alone to prevent from plagiarism</a:t>
            </a:r>
            <a:r>
              <a:rPr lang="en-US" dirty="0"/>
              <a:t>. Students involved with plagiarized homework will be investigated. Homework considered as plagiarism will be graded as zero point, even you are the original copy. No homework grade will be dropped. The deadline for each homework assignment is typically in the beginning of the class one week after it is assigned. Be advised not to wait till the last minute and use the office hour frequently. It is your responsibility to hand-in your homework before the deadline. </a:t>
            </a:r>
            <a:r>
              <a:rPr lang="en-US" dirty="0">
                <a:solidFill>
                  <a:srgbClr val="FF0000"/>
                </a:solidFill>
              </a:rPr>
              <a:t>Late homework will miss 10 % of points per day, and accumulative</a:t>
            </a:r>
            <a:r>
              <a:rPr lang="en-US" dirty="0"/>
              <a:t>.</a:t>
            </a:r>
          </a:p>
        </p:txBody>
      </p:sp>
    </p:spTree>
    <p:extLst>
      <p:ext uri="{BB962C8B-B14F-4D97-AF65-F5344CB8AC3E}">
        <p14:creationId xmlns:p14="http://schemas.microsoft.com/office/powerpoint/2010/main" val="13558675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Policies</a:t>
            </a:r>
            <a:endParaRPr lang="en-US" dirty="0"/>
          </a:p>
        </p:txBody>
      </p:sp>
      <p:sp>
        <p:nvSpPr>
          <p:cNvPr id="3" name="Content Placeholder 2"/>
          <p:cNvSpPr>
            <a:spLocks noGrp="1"/>
          </p:cNvSpPr>
          <p:nvPr>
            <p:ph idx="1"/>
          </p:nvPr>
        </p:nvSpPr>
        <p:spPr/>
        <p:txBody>
          <a:bodyPr>
            <a:normAutofit fontScale="85000" lnSpcReduction="20000"/>
          </a:bodyPr>
          <a:lstStyle/>
          <a:p>
            <a:r>
              <a:rPr lang="en-US" b="1" dirty="0"/>
              <a:t>Bonus Homework:</a:t>
            </a:r>
            <a:r>
              <a:rPr lang="en-US" dirty="0"/>
              <a:t> We will have </a:t>
            </a:r>
            <a:r>
              <a:rPr lang="en-US" dirty="0">
                <a:solidFill>
                  <a:srgbClr val="FF0000"/>
                </a:solidFill>
              </a:rPr>
              <a:t>one bonus homework</a:t>
            </a:r>
            <a:r>
              <a:rPr lang="en-US" dirty="0"/>
              <a:t>, which will be hands out in the last week of the class. The due day will be on the final exam day right at the beginning of the exam. No late submission is allowed for the bonus homework</a:t>
            </a:r>
            <a:r>
              <a:rPr lang="en-US" dirty="0" smtClean="0"/>
              <a:t>.</a:t>
            </a:r>
          </a:p>
          <a:p>
            <a:r>
              <a:rPr lang="en-US" b="1" dirty="0"/>
              <a:t>Quiz</a:t>
            </a:r>
            <a:r>
              <a:rPr lang="en-US" b="1" dirty="0" smtClean="0"/>
              <a:t>: </a:t>
            </a:r>
            <a:r>
              <a:rPr lang="en-US" dirty="0" smtClean="0"/>
              <a:t>Quiz </a:t>
            </a:r>
            <a:r>
              <a:rPr lang="en-US" dirty="0"/>
              <a:t>will be a short conceptual question asked in lecture through </a:t>
            </a:r>
            <a:r>
              <a:rPr lang="en-US" dirty="0" err="1">
                <a:solidFill>
                  <a:srgbClr val="FF0000"/>
                </a:solidFill>
              </a:rPr>
              <a:t>polleverywhere</a:t>
            </a:r>
            <a:r>
              <a:rPr lang="en-US" dirty="0"/>
              <a:t>, but not every lecture. </a:t>
            </a:r>
            <a:r>
              <a:rPr lang="en-US" dirty="0">
                <a:solidFill>
                  <a:srgbClr val="0070C0"/>
                </a:solidFill>
              </a:rPr>
              <a:t>The quiz will not be included in grading, but will be count for attendance</a:t>
            </a:r>
            <a:r>
              <a:rPr lang="en-US" dirty="0"/>
              <a:t>. The time for the quiz will be based on the progress of the lecture. So be sure to attend the lecture to take the quiz. The quiz will be conducted through </a:t>
            </a:r>
            <a:r>
              <a:rPr lang="en-US" dirty="0" err="1"/>
              <a:t>Polleverywhere</a:t>
            </a:r>
            <a:r>
              <a:rPr lang="en-US" dirty="0"/>
              <a:t>, please see below about how to sign it up correctly</a:t>
            </a:r>
            <a:r>
              <a:rPr lang="en-US" dirty="0" smtClean="0"/>
              <a:t>.</a:t>
            </a:r>
          </a:p>
          <a:p>
            <a:r>
              <a:rPr lang="en-US" b="1" dirty="0"/>
              <a:t>Attendance</a:t>
            </a:r>
            <a:r>
              <a:rPr lang="en-US" b="1" dirty="0" smtClean="0"/>
              <a:t>: </a:t>
            </a:r>
            <a:r>
              <a:rPr lang="en-US" dirty="0" err="1" smtClean="0"/>
              <a:t>Attendence</a:t>
            </a:r>
            <a:r>
              <a:rPr lang="en-US" dirty="0" smtClean="0"/>
              <a:t> </a:t>
            </a:r>
            <a:r>
              <a:rPr lang="en-US" dirty="0"/>
              <a:t>will be counted with the quiz through the </a:t>
            </a:r>
            <a:r>
              <a:rPr lang="en-US" dirty="0" err="1"/>
              <a:t>Polleverywhere</a:t>
            </a:r>
            <a:r>
              <a:rPr lang="en-US" dirty="0"/>
              <a:t>. The attendance will be calculated based on the total number of votes made through the </a:t>
            </a:r>
            <a:r>
              <a:rPr lang="en-US" dirty="0" err="1"/>
              <a:t>Polleverywhere</a:t>
            </a:r>
            <a:r>
              <a:rPr lang="en-US" dirty="0"/>
              <a:t> through the semester (include both Quiz and Think About It). It is your responsibility to make sure you are in the </a:t>
            </a:r>
            <a:r>
              <a:rPr lang="en-US" dirty="0" err="1"/>
              <a:t>polleverywhere</a:t>
            </a:r>
            <a:r>
              <a:rPr lang="en-US" dirty="0"/>
              <a:t> system (by checking with me) and your vote is successfully </a:t>
            </a:r>
            <a:r>
              <a:rPr lang="en-US" dirty="0" err="1"/>
              <a:t>inputed</a:t>
            </a:r>
            <a:r>
              <a:rPr lang="en-US" dirty="0"/>
              <a:t> every time.</a:t>
            </a:r>
          </a:p>
        </p:txBody>
      </p:sp>
    </p:spTree>
    <p:extLst>
      <p:ext uri="{BB962C8B-B14F-4D97-AF65-F5344CB8AC3E}">
        <p14:creationId xmlns:p14="http://schemas.microsoft.com/office/powerpoint/2010/main" val="197655807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Policies</a:t>
            </a:r>
            <a:endParaRPr lang="en-US" dirty="0"/>
          </a:p>
        </p:txBody>
      </p:sp>
      <p:sp>
        <p:nvSpPr>
          <p:cNvPr id="3" name="Content Placeholder 2"/>
          <p:cNvSpPr>
            <a:spLocks noGrp="1"/>
          </p:cNvSpPr>
          <p:nvPr>
            <p:ph idx="1"/>
          </p:nvPr>
        </p:nvSpPr>
        <p:spPr/>
        <p:txBody>
          <a:bodyPr>
            <a:normAutofit lnSpcReduction="10000"/>
          </a:bodyPr>
          <a:lstStyle/>
          <a:p>
            <a:r>
              <a:rPr lang="en-US" b="1" dirty="0"/>
              <a:t>Disability </a:t>
            </a:r>
            <a:r>
              <a:rPr lang="en-US" b="1" dirty="0" err="1"/>
              <a:t>Statement:</a:t>
            </a:r>
            <a:r>
              <a:rPr lang="en-US" dirty="0" err="1"/>
              <a:t>If</a:t>
            </a:r>
            <a:r>
              <a:rPr lang="en-US" dirty="0"/>
              <a:t> you have a physical, learning, or psychological disability and require accommodations, please let me know as soon as possible. </a:t>
            </a:r>
            <a:r>
              <a:rPr lang="en-US" dirty="0">
                <a:solidFill>
                  <a:srgbClr val="FF0000"/>
                </a:solidFill>
              </a:rPr>
              <a:t>Contact University Disability Support Services in SEO, room 330 Knight Hall</a:t>
            </a:r>
            <a:r>
              <a:rPr lang="en-US" dirty="0" smtClean="0"/>
              <a:t>.</a:t>
            </a:r>
          </a:p>
          <a:p>
            <a:r>
              <a:rPr lang="en-US" b="1" dirty="0"/>
              <a:t>Academic honesty</a:t>
            </a:r>
            <a:r>
              <a:rPr lang="en-US" b="1" dirty="0" smtClean="0"/>
              <a:t>: </a:t>
            </a:r>
            <a:r>
              <a:rPr lang="en-US" dirty="0" smtClean="0"/>
              <a:t>Academic </a:t>
            </a:r>
            <a:r>
              <a:rPr lang="en-US" dirty="0"/>
              <a:t>dishonesty is defined in University Regulation 802, Revision 2 as “an act attempted or performed which misrepresents one’s involvement in an academic task in any way, or permits another student to misrepresent the latter’s involvement in an academic task by assisting the misrepresentation.? And there are rules and procedures to handle such cases, and serious penalties will be imposed. Note that a student who copies and a student who let’s another student copy are both covered by the university rules.</a:t>
            </a:r>
          </a:p>
        </p:txBody>
      </p:sp>
    </p:spTree>
    <p:extLst>
      <p:ext uri="{BB962C8B-B14F-4D97-AF65-F5344CB8AC3E}">
        <p14:creationId xmlns:p14="http://schemas.microsoft.com/office/powerpoint/2010/main" val="328095308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33</TotalTime>
  <Words>553</Words>
  <Application>Microsoft Office PowerPoint</Application>
  <PresentationFormat>Widescreen</PresentationFormat>
  <Paragraphs>81</Paragraphs>
  <Slides>12</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12</vt:i4>
      </vt:variant>
    </vt:vector>
  </HeadingPairs>
  <TitlesOfParts>
    <vt:vector size="17" baseType="lpstr">
      <vt:lpstr>新細明體</vt:lpstr>
      <vt:lpstr>Arial</vt:lpstr>
      <vt:lpstr>Calibri</vt:lpstr>
      <vt:lpstr>Calibri Light</vt:lpstr>
      <vt:lpstr>Office Theme</vt:lpstr>
      <vt:lpstr>PowerPoint Presentation</vt:lpstr>
      <vt:lpstr>What is Modern Physics?</vt:lpstr>
      <vt:lpstr>Modern Physics</vt:lpstr>
      <vt:lpstr>Topics to be covered:</vt:lpstr>
      <vt:lpstr>Required Materials</vt:lpstr>
      <vt:lpstr>Grading</vt:lpstr>
      <vt:lpstr>Policies</vt:lpstr>
      <vt:lpstr>Policies</vt:lpstr>
      <vt:lpstr>Policies</vt:lpstr>
      <vt:lpstr>General expectations</vt:lpstr>
      <vt:lpstr>Exams:</vt:lpstr>
      <vt:lpstr>Polleverywhere</vt:lpstr>
    </vt:vector>
  </TitlesOfParts>
  <Company>Microsoft</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TeYu</dc:creator>
  <cp:lastModifiedBy>TeYu</cp:lastModifiedBy>
  <cp:revision>7</cp:revision>
  <dcterms:created xsi:type="dcterms:W3CDTF">2016-01-25T17:21:29Z</dcterms:created>
  <dcterms:modified xsi:type="dcterms:W3CDTF">2016-01-25T17:56:07Z</dcterms:modified>
</cp:coreProperties>
</file>