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9" r:id="rId4"/>
    <p:sldId id="271" r:id="rId5"/>
    <p:sldId id="312" r:id="rId6"/>
    <p:sldId id="260" r:id="rId7"/>
    <p:sldId id="261" r:id="rId8"/>
    <p:sldId id="275" r:id="rId9"/>
    <p:sldId id="276" r:id="rId10"/>
    <p:sldId id="264" r:id="rId11"/>
    <p:sldId id="265" r:id="rId12"/>
    <p:sldId id="287" r:id="rId13"/>
    <p:sldId id="314" r:id="rId14"/>
    <p:sldId id="294" r:id="rId15"/>
    <p:sldId id="297" r:id="rId16"/>
    <p:sldId id="313" r:id="rId17"/>
    <p:sldId id="283" r:id="rId18"/>
    <p:sldId id="284" r:id="rId19"/>
    <p:sldId id="280" r:id="rId20"/>
    <p:sldId id="299" r:id="rId21"/>
    <p:sldId id="306" r:id="rId22"/>
    <p:sldId id="285" r:id="rId23"/>
    <p:sldId id="302" r:id="rId24"/>
    <p:sldId id="308" r:id="rId25"/>
    <p:sldId id="300" r:id="rId26"/>
    <p:sldId id="311" r:id="rId27"/>
    <p:sldId id="305"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7" d="100"/>
          <a:sy n="107" d="100"/>
        </p:scale>
        <p:origin x="102"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663CA93-325F-405A-92FA-E42CF8A1F6FC}" type="datetimeFigureOut">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3ABC3-0D07-4373-B8A5-1EC73C8CF061}" type="slidenum">
              <a:rPr lang="en-US" smtClean="0"/>
              <a:t>‹#›</a:t>
            </a:fld>
            <a:endParaRPr lang="en-US"/>
          </a:p>
        </p:txBody>
      </p:sp>
    </p:spTree>
    <p:extLst>
      <p:ext uri="{BB962C8B-B14F-4D97-AF65-F5344CB8AC3E}">
        <p14:creationId xmlns:p14="http://schemas.microsoft.com/office/powerpoint/2010/main" val="1294153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63CA93-325F-405A-92FA-E42CF8A1F6FC}" type="datetimeFigureOut">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3ABC3-0D07-4373-B8A5-1EC73C8CF061}" type="slidenum">
              <a:rPr lang="en-US" smtClean="0"/>
              <a:t>‹#›</a:t>
            </a:fld>
            <a:endParaRPr lang="en-US"/>
          </a:p>
        </p:txBody>
      </p:sp>
    </p:spTree>
    <p:extLst>
      <p:ext uri="{BB962C8B-B14F-4D97-AF65-F5344CB8AC3E}">
        <p14:creationId xmlns:p14="http://schemas.microsoft.com/office/powerpoint/2010/main" val="156857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63CA93-325F-405A-92FA-E42CF8A1F6FC}" type="datetimeFigureOut">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3ABC3-0D07-4373-B8A5-1EC73C8CF061}" type="slidenum">
              <a:rPr lang="en-US" smtClean="0"/>
              <a:t>‹#›</a:t>
            </a:fld>
            <a:endParaRPr lang="en-US"/>
          </a:p>
        </p:txBody>
      </p:sp>
    </p:spTree>
    <p:extLst>
      <p:ext uri="{BB962C8B-B14F-4D97-AF65-F5344CB8AC3E}">
        <p14:creationId xmlns:p14="http://schemas.microsoft.com/office/powerpoint/2010/main" val="2278137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63CA93-325F-405A-92FA-E42CF8A1F6FC}" type="datetimeFigureOut">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3ABC3-0D07-4373-B8A5-1EC73C8CF061}" type="slidenum">
              <a:rPr lang="en-US" smtClean="0"/>
              <a:t>‹#›</a:t>
            </a:fld>
            <a:endParaRPr lang="en-US"/>
          </a:p>
        </p:txBody>
      </p:sp>
    </p:spTree>
    <p:extLst>
      <p:ext uri="{BB962C8B-B14F-4D97-AF65-F5344CB8AC3E}">
        <p14:creationId xmlns:p14="http://schemas.microsoft.com/office/powerpoint/2010/main" val="501751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63CA93-325F-405A-92FA-E42CF8A1F6FC}" type="datetimeFigureOut">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3ABC3-0D07-4373-B8A5-1EC73C8CF061}" type="slidenum">
              <a:rPr lang="en-US" smtClean="0"/>
              <a:t>‹#›</a:t>
            </a:fld>
            <a:endParaRPr lang="en-US"/>
          </a:p>
        </p:txBody>
      </p:sp>
    </p:spTree>
    <p:extLst>
      <p:ext uri="{BB962C8B-B14F-4D97-AF65-F5344CB8AC3E}">
        <p14:creationId xmlns:p14="http://schemas.microsoft.com/office/powerpoint/2010/main" val="3545818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663CA93-325F-405A-92FA-E42CF8A1F6FC}" type="datetimeFigureOut">
              <a:rPr lang="en-US" smtClean="0"/>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93ABC3-0D07-4373-B8A5-1EC73C8CF061}" type="slidenum">
              <a:rPr lang="en-US" smtClean="0"/>
              <a:t>‹#›</a:t>
            </a:fld>
            <a:endParaRPr lang="en-US"/>
          </a:p>
        </p:txBody>
      </p:sp>
    </p:spTree>
    <p:extLst>
      <p:ext uri="{BB962C8B-B14F-4D97-AF65-F5344CB8AC3E}">
        <p14:creationId xmlns:p14="http://schemas.microsoft.com/office/powerpoint/2010/main" val="3004882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63CA93-325F-405A-92FA-E42CF8A1F6FC}" type="datetimeFigureOut">
              <a:rPr lang="en-US" smtClean="0"/>
              <a:t>10/10/2018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93ABC3-0D07-4373-B8A5-1EC73C8CF061}" type="slidenum">
              <a:rPr lang="en-US" smtClean="0"/>
              <a:t>‹#›</a:t>
            </a:fld>
            <a:endParaRPr lang="en-US"/>
          </a:p>
        </p:txBody>
      </p:sp>
    </p:spTree>
    <p:extLst>
      <p:ext uri="{BB962C8B-B14F-4D97-AF65-F5344CB8AC3E}">
        <p14:creationId xmlns:p14="http://schemas.microsoft.com/office/powerpoint/2010/main" val="3290154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663CA93-325F-405A-92FA-E42CF8A1F6FC}" type="datetimeFigureOut">
              <a:rPr lang="en-US" smtClean="0"/>
              <a:t>10/10/2018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93ABC3-0D07-4373-B8A5-1EC73C8CF061}" type="slidenum">
              <a:rPr lang="en-US" smtClean="0"/>
              <a:t>‹#›</a:t>
            </a:fld>
            <a:endParaRPr lang="en-US"/>
          </a:p>
        </p:txBody>
      </p:sp>
    </p:spTree>
    <p:extLst>
      <p:ext uri="{BB962C8B-B14F-4D97-AF65-F5344CB8AC3E}">
        <p14:creationId xmlns:p14="http://schemas.microsoft.com/office/powerpoint/2010/main" val="2638057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63CA93-325F-405A-92FA-E42CF8A1F6FC}" type="datetimeFigureOut">
              <a:rPr lang="en-US" smtClean="0"/>
              <a:t>10/10/2018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93ABC3-0D07-4373-B8A5-1EC73C8CF061}" type="slidenum">
              <a:rPr lang="en-US" smtClean="0"/>
              <a:t>‹#›</a:t>
            </a:fld>
            <a:endParaRPr lang="en-US"/>
          </a:p>
        </p:txBody>
      </p:sp>
    </p:spTree>
    <p:extLst>
      <p:ext uri="{BB962C8B-B14F-4D97-AF65-F5344CB8AC3E}">
        <p14:creationId xmlns:p14="http://schemas.microsoft.com/office/powerpoint/2010/main" val="1318843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63CA93-325F-405A-92FA-E42CF8A1F6FC}" type="datetimeFigureOut">
              <a:rPr lang="en-US" smtClean="0"/>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93ABC3-0D07-4373-B8A5-1EC73C8CF061}" type="slidenum">
              <a:rPr lang="en-US" smtClean="0"/>
              <a:t>‹#›</a:t>
            </a:fld>
            <a:endParaRPr lang="en-US"/>
          </a:p>
        </p:txBody>
      </p:sp>
    </p:spTree>
    <p:extLst>
      <p:ext uri="{BB962C8B-B14F-4D97-AF65-F5344CB8AC3E}">
        <p14:creationId xmlns:p14="http://schemas.microsoft.com/office/powerpoint/2010/main" val="3319100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63CA93-325F-405A-92FA-E42CF8A1F6FC}" type="datetimeFigureOut">
              <a:rPr lang="en-US" smtClean="0"/>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93ABC3-0D07-4373-B8A5-1EC73C8CF061}" type="slidenum">
              <a:rPr lang="en-US" smtClean="0"/>
              <a:t>‹#›</a:t>
            </a:fld>
            <a:endParaRPr lang="en-US"/>
          </a:p>
        </p:txBody>
      </p:sp>
    </p:spTree>
    <p:extLst>
      <p:ext uri="{BB962C8B-B14F-4D97-AF65-F5344CB8AC3E}">
        <p14:creationId xmlns:p14="http://schemas.microsoft.com/office/powerpoint/2010/main" val="500511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63CA93-325F-405A-92FA-E42CF8A1F6FC}" type="datetimeFigureOut">
              <a:rPr lang="en-US" smtClean="0"/>
              <a:t>10/10/2018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93ABC3-0D07-4373-B8A5-1EC73C8CF061}" type="slidenum">
              <a:rPr lang="en-US" smtClean="0"/>
              <a:t>‹#›</a:t>
            </a:fld>
            <a:endParaRPr lang="en-US"/>
          </a:p>
        </p:txBody>
      </p:sp>
    </p:spTree>
    <p:extLst>
      <p:ext uri="{BB962C8B-B14F-4D97-AF65-F5344CB8AC3E}">
        <p14:creationId xmlns:p14="http://schemas.microsoft.com/office/powerpoint/2010/main" val="37359975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emf"/><Relationship Id="rId1" Type="http://schemas.openxmlformats.org/officeDocument/2006/relationships/slideLayout" Target="../slideLayouts/slideLayout2.xml"/><Relationship Id="rId4" Type="http://schemas.openxmlformats.org/officeDocument/2006/relationships/image" Target="../media/image27.png"/></Relationships>
</file>

<file path=ppt/slides/_rels/slide12.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1.png"/><Relationship Id="rId7" Type="http://schemas.openxmlformats.org/officeDocument/2006/relationships/image" Target="../media/image34.png"/><Relationship Id="rId2"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33.png"/><Relationship Id="rId5" Type="http://schemas.openxmlformats.org/officeDocument/2006/relationships/image" Target="../media/image35.png"/><Relationship Id="rId4" Type="http://schemas.openxmlformats.org/officeDocument/2006/relationships/image" Target="../media/image32.png"/></Relationships>
</file>

<file path=ppt/slides/_rels/slide15.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6.png"/><Relationship Id="rId1" Type="http://schemas.openxmlformats.org/officeDocument/2006/relationships/slideLayout" Target="../slideLayouts/slideLayout2.xml"/><Relationship Id="rId6" Type="http://schemas.openxmlformats.org/officeDocument/2006/relationships/image" Target="../media/image38.png"/><Relationship Id="rId5" Type="http://schemas.openxmlformats.org/officeDocument/2006/relationships/image" Target="../media/image37.png"/><Relationship Id="rId4" Type="http://schemas.openxmlformats.org/officeDocument/2006/relationships/image" Target="../media/image34.png"/></Relationships>
</file>

<file path=ppt/slides/_rels/slide16.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 Id="rId4" Type="http://schemas.openxmlformats.org/officeDocument/2006/relationships/image" Target="../media/image4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46.png"/></Relationships>
</file>

<file path=ppt/slides/_rels/slide21.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0.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4.png"/><Relationship Id="rId7" Type="http://schemas.openxmlformats.org/officeDocument/2006/relationships/image" Target="../media/image47.png"/><Relationship Id="rId2" Type="http://schemas.openxmlformats.org/officeDocument/2006/relationships/image" Target="../media/image40.jpeg"/><Relationship Id="rId1" Type="http://schemas.openxmlformats.org/officeDocument/2006/relationships/slideLayout" Target="../slideLayouts/slideLayout2.xml"/><Relationship Id="rId6" Type="http://schemas.openxmlformats.org/officeDocument/2006/relationships/image" Target="../media/image40.png"/><Relationship Id="rId5" Type="http://schemas.openxmlformats.org/officeDocument/2006/relationships/image" Target="../media/image390.png"/><Relationship Id="rId4" Type="http://schemas.openxmlformats.org/officeDocument/2006/relationships/image" Target="../media/image42.emf"/></Relationships>
</file>

<file path=ppt/slides/_rels/slide25.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9.png"/><Relationship Id="rId1" Type="http://schemas.openxmlformats.org/officeDocument/2006/relationships/slideLayout" Target="../slideLayouts/slideLayout2.xml"/><Relationship Id="rId5" Type="http://schemas.openxmlformats.org/officeDocument/2006/relationships/image" Target="../media/image52.png"/><Relationship Id="rId4" Type="http://schemas.openxmlformats.org/officeDocument/2006/relationships/image" Target="../media/image5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7312" y="459774"/>
            <a:ext cx="8281085" cy="584775"/>
          </a:xfrm>
          <a:prstGeom prst="rect">
            <a:avLst/>
          </a:prstGeom>
          <a:noFill/>
        </p:spPr>
        <p:txBody>
          <a:bodyPr wrap="square" rtlCol="0">
            <a:spAutoFit/>
          </a:bodyPr>
          <a:lstStyle/>
          <a:p>
            <a:r>
              <a:rPr lang="en-US" sz="3200" dirty="0"/>
              <a:t>Chapter </a:t>
            </a:r>
            <a:r>
              <a:rPr lang="en-US" sz="3200" dirty="0" smtClean="0"/>
              <a:t>9: Current and  resistance</a:t>
            </a:r>
            <a:endParaRPr lang="en-US" sz="3200" dirty="0"/>
          </a:p>
        </p:txBody>
      </p:sp>
      <p:sp>
        <p:nvSpPr>
          <p:cNvPr id="5" name="TextBox 4"/>
          <p:cNvSpPr txBox="1"/>
          <p:nvPr/>
        </p:nvSpPr>
        <p:spPr>
          <a:xfrm>
            <a:off x="527354" y="1876682"/>
            <a:ext cx="7745626" cy="3970318"/>
          </a:xfrm>
          <a:prstGeom prst="rect">
            <a:avLst/>
          </a:prstGeom>
          <a:noFill/>
        </p:spPr>
        <p:txBody>
          <a:bodyPr wrap="square" rtlCol="0">
            <a:spAutoFit/>
          </a:bodyPr>
          <a:lstStyle/>
          <a:p>
            <a:pPr marL="214313" indent="-214313">
              <a:buFont typeface="Arial" panose="020B0604020202020204" pitchFamily="34" charset="0"/>
              <a:buChar char="•"/>
            </a:pPr>
            <a:r>
              <a:rPr lang="en-US" sz="2800" dirty="0" smtClean="0"/>
              <a:t>What is electric current? And What is resistance?</a:t>
            </a:r>
          </a:p>
          <a:p>
            <a:pPr marL="214313" indent="-214313">
              <a:buFont typeface="Arial" panose="020B0604020202020204" pitchFamily="34" charset="0"/>
              <a:buChar char="•"/>
            </a:pPr>
            <a:endParaRPr lang="en-US" sz="2800" dirty="0"/>
          </a:p>
          <a:p>
            <a:pPr marL="214313" indent="-214313">
              <a:buFont typeface="Arial" panose="020B0604020202020204" pitchFamily="34" charset="0"/>
              <a:buChar char="•"/>
            </a:pPr>
            <a:r>
              <a:rPr lang="en-US" sz="2800" dirty="0" smtClean="0"/>
              <a:t>Ohm’s law</a:t>
            </a:r>
          </a:p>
          <a:p>
            <a:pPr marL="214313" indent="-214313">
              <a:buFont typeface="Arial" panose="020B0604020202020204" pitchFamily="34" charset="0"/>
              <a:buChar char="•"/>
            </a:pPr>
            <a:endParaRPr lang="en-US" sz="2800" dirty="0"/>
          </a:p>
          <a:p>
            <a:pPr marL="214313" indent="-214313">
              <a:buFont typeface="Arial" panose="020B0604020202020204" pitchFamily="34" charset="0"/>
              <a:buChar char="•"/>
            </a:pPr>
            <a:r>
              <a:rPr lang="en-US" sz="2800" dirty="0" smtClean="0"/>
              <a:t>Electromotive force</a:t>
            </a:r>
          </a:p>
          <a:p>
            <a:pPr marL="214313" indent="-214313">
              <a:buFont typeface="Arial" panose="020B0604020202020204" pitchFamily="34" charset="0"/>
              <a:buChar char="•"/>
            </a:pPr>
            <a:endParaRPr lang="en-US" sz="2800" dirty="0"/>
          </a:p>
          <a:p>
            <a:pPr marL="214313" indent="-214313">
              <a:buFont typeface="Arial" panose="020B0604020202020204" pitchFamily="34" charset="0"/>
              <a:buChar char="•"/>
            </a:pPr>
            <a:r>
              <a:rPr lang="en-US" sz="2800" dirty="0" smtClean="0"/>
              <a:t>Symbols in circuits</a:t>
            </a:r>
          </a:p>
          <a:p>
            <a:pPr marL="214313" indent="-214313">
              <a:buFont typeface="Arial" panose="020B0604020202020204" pitchFamily="34" charset="0"/>
              <a:buChar char="•"/>
            </a:pPr>
            <a:endParaRPr lang="en-US" sz="2800" dirty="0"/>
          </a:p>
          <a:p>
            <a:pPr marL="214313" indent="-214313">
              <a:buFont typeface="Arial" panose="020B0604020202020204" pitchFamily="34" charset="0"/>
              <a:buChar char="•"/>
            </a:pPr>
            <a:r>
              <a:rPr lang="en-US" sz="2800" dirty="0" smtClean="0"/>
              <a:t>Power in circuits</a:t>
            </a:r>
          </a:p>
        </p:txBody>
      </p:sp>
    </p:spTree>
    <p:extLst>
      <p:ext uri="{BB962C8B-B14F-4D97-AF65-F5344CB8AC3E}">
        <p14:creationId xmlns:p14="http://schemas.microsoft.com/office/powerpoint/2010/main" val="412044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t>
            </a:r>
            <a:r>
              <a:rPr lang="en-US" dirty="0" smtClean="0"/>
              <a:t>current?</a:t>
            </a:r>
            <a:endParaRPr lang="en-US" dirty="0"/>
          </a:p>
        </p:txBody>
      </p:sp>
      <mc:AlternateContent xmlns:mc="http://schemas.openxmlformats.org/markup-compatibility/2006" xmlns:a14="http://schemas.microsoft.com/office/drawing/2010/main">
        <mc:Choice Requires="a14">
          <p:sp>
            <p:nvSpPr>
              <p:cNvPr id="4" name="TextBox 3"/>
              <p:cNvSpPr txBox="1"/>
              <p:nvPr/>
            </p:nvSpPr>
            <p:spPr>
              <a:xfrm>
                <a:off x="4036843" y="2119057"/>
                <a:ext cx="1446871" cy="70121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𝑑𝑉</m:t>
                          </m:r>
                        </m:num>
                        <m:den>
                          <m:r>
                            <a:rPr lang="en-US" sz="2400" b="0" i="1" smtClean="0">
                              <a:latin typeface="Cambria Math" panose="02040503050406030204" pitchFamily="18" charset="0"/>
                            </a:rPr>
                            <m:t>𝑑𝑡</m:t>
                          </m:r>
                        </m:den>
                      </m:f>
                      <m:r>
                        <a:rPr lang="en-US" sz="2400" b="0" i="1" smtClean="0">
                          <a:latin typeface="Cambria Math" panose="02040503050406030204" pitchFamily="18" charset="0"/>
                        </a:rPr>
                        <m:t>=</m:t>
                      </m:r>
                      <m:acc>
                        <m:accPr>
                          <m:chr m:val="⃑"/>
                          <m:ctrlPr>
                            <a:rPr lang="en-US" sz="2400" i="1">
                              <a:latin typeface="Cambria Math" panose="02040503050406030204" pitchFamily="18" charset="0"/>
                              <a:ea typeface="Cambria Math" panose="02040503050406030204" pitchFamily="18" charset="0"/>
                            </a:rPr>
                          </m:ctrlPr>
                        </m:accPr>
                        <m:e>
                          <m:r>
                            <a:rPr lang="en-US" sz="2400" i="1">
                              <a:latin typeface="Cambria Math" panose="02040503050406030204" pitchFamily="18" charset="0"/>
                              <a:ea typeface="Cambria Math" panose="02040503050406030204" pitchFamily="18" charset="0"/>
                            </a:rPr>
                            <m:t>𝑣</m:t>
                          </m:r>
                        </m:e>
                      </m:acc>
                      <m:r>
                        <a:rPr lang="en-US" sz="2400" i="1">
                          <a:latin typeface="Cambria Math" panose="02040503050406030204" pitchFamily="18" charset="0"/>
                          <a:ea typeface="Cambria Math" panose="02040503050406030204" pitchFamily="18" charset="0"/>
                        </a:rPr>
                        <m:t>∙</m:t>
                      </m:r>
                      <m:acc>
                        <m:accPr>
                          <m:chr m:val="⃑"/>
                          <m:ctrlPr>
                            <a:rPr lang="en-US" sz="2400" b="0" i="1" smtClean="0">
                              <a:latin typeface="Cambria Math" panose="02040503050406030204" pitchFamily="18" charset="0"/>
                              <a:ea typeface="Cambria Math" panose="02040503050406030204" pitchFamily="18" charset="0"/>
                            </a:rPr>
                          </m:ctrlPr>
                        </m:accPr>
                        <m:e>
                          <m:r>
                            <a:rPr lang="en-US" sz="2400" b="0" i="1" smtClean="0">
                              <a:latin typeface="Cambria Math" panose="02040503050406030204" pitchFamily="18" charset="0"/>
                              <a:ea typeface="Cambria Math" panose="02040503050406030204" pitchFamily="18" charset="0"/>
                            </a:rPr>
                            <m:t>𝐴</m:t>
                          </m:r>
                        </m:e>
                      </m:acc>
                    </m:oMath>
                  </m:oMathPara>
                </a14:m>
                <a:endParaRPr lang="en-US" sz="2400" dirty="0"/>
              </a:p>
            </p:txBody>
          </p:sp>
        </mc:Choice>
        <mc:Fallback xmlns="">
          <p:sp>
            <p:nvSpPr>
              <p:cNvPr id="4" name="TextBox 3"/>
              <p:cNvSpPr txBox="1">
                <a:spLocks noRot="1" noChangeAspect="1" noMove="1" noResize="1" noEditPoints="1" noAdjustHandles="1" noChangeArrowheads="1" noChangeShapeType="1" noTextEdit="1"/>
              </p:cNvSpPr>
              <p:nvPr/>
            </p:nvSpPr>
            <p:spPr>
              <a:xfrm>
                <a:off x="4036843" y="2119057"/>
                <a:ext cx="1446871" cy="701218"/>
              </a:xfrm>
              <a:prstGeom prst="rect">
                <a:avLst/>
              </a:prstGeom>
              <a:blipFill rotWithShape="0">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2572590" y="3130468"/>
                <a:ext cx="3994427" cy="71404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𝐼</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𝑑𝑄</m:t>
                          </m:r>
                        </m:num>
                        <m:den>
                          <m:r>
                            <a:rPr lang="en-US" sz="2400" b="0" i="1" smtClean="0">
                              <a:latin typeface="Cambria Math" panose="02040503050406030204" pitchFamily="18" charset="0"/>
                            </a:rPr>
                            <m:t>𝑑𝑡</m:t>
                          </m:r>
                        </m:den>
                      </m:f>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𝑛</m:t>
                          </m:r>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𝑞</m:t>
                              </m:r>
                            </m:e>
                          </m:d>
                          <m:r>
                            <a:rPr lang="en-US" sz="2400" b="0" i="1" smtClean="0">
                              <a:latin typeface="Cambria Math" panose="02040503050406030204" pitchFamily="18" charset="0"/>
                            </a:rPr>
                            <m:t>𝑑𝑉</m:t>
                          </m:r>
                        </m:num>
                        <m:den>
                          <m:r>
                            <a:rPr lang="en-US" sz="2400" b="0" i="1" smtClean="0">
                              <a:latin typeface="Cambria Math" panose="02040503050406030204" pitchFamily="18" charset="0"/>
                            </a:rPr>
                            <m:t>𝑑𝑡</m:t>
                          </m:r>
                        </m:den>
                      </m:f>
                      <m:r>
                        <a:rPr lang="en-US" sz="2400" b="0" i="1" smtClean="0">
                          <a:latin typeface="Cambria Math" panose="02040503050406030204" pitchFamily="18" charset="0"/>
                        </a:rPr>
                        <m:t>=</m:t>
                      </m:r>
                      <m:r>
                        <a:rPr lang="en-US" sz="2400" b="0" i="1" smtClean="0">
                          <a:latin typeface="Cambria Math" panose="02040503050406030204" pitchFamily="18" charset="0"/>
                        </a:rPr>
                        <m:t>𝑛</m:t>
                      </m:r>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𝑞</m:t>
                          </m:r>
                        </m:e>
                      </m:d>
                      <m:d>
                        <m:dPr>
                          <m:begChr m:val="|"/>
                          <m:endChr m:val="|"/>
                          <m:ctrlPr>
                            <a:rPr lang="en-US" sz="2400" b="0" i="1" smtClean="0">
                              <a:latin typeface="Cambria Math" panose="02040503050406030204" pitchFamily="18" charset="0"/>
                            </a:rPr>
                          </m:ctrlPr>
                        </m:dPr>
                        <m:e>
                          <m:sSub>
                            <m:sSubPr>
                              <m:ctrlPr>
                                <a:rPr lang="en-US" sz="2400" b="0" i="1" smtClean="0">
                                  <a:latin typeface="Cambria Math" panose="02040503050406030204" pitchFamily="18" charset="0"/>
                                </a:rPr>
                              </m:ctrlPr>
                            </m:sSubPr>
                            <m:e>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𝑣</m:t>
                                  </m:r>
                                </m:e>
                              </m:acc>
                            </m:e>
                            <m:sub>
                              <m:r>
                                <a:rPr lang="en-US" sz="2400" b="0" i="1" smtClean="0">
                                  <a:latin typeface="Cambria Math" panose="02040503050406030204" pitchFamily="18" charset="0"/>
                                </a:rPr>
                                <m:t>𝑑</m:t>
                              </m:r>
                            </m:sub>
                          </m:sSub>
                        </m:e>
                      </m:d>
                      <m:r>
                        <a:rPr lang="en-US" sz="2400" b="0" i="1" smtClean="0">
                          <a:latin typeface="Cambria Math" panose="02040503050406030204" pitchFamily="18" charset="0"/>
                        </a:rPr>
                        <m:t>𝐴</m:t>
                      </m:r>
                    </m:oMath>
                  </m:oMathPara>
                </a14:m>
                <a:endParaRPr lang="en-US" sz="2400" dirty="0"/>
              </a:p>
            </p:txBody>
          </p:sp>
        </mc:Choice>
        <mc:Fallback xmlns="">
          <p:sp>
            <p:nvSpPr>
              <p:cNvPr id="5" name="TextBox 4"/>
              <p:cNvSpPr txBox="1">
                <a:spLocks noRot="1" noChangeAspect="1" noMove="1" noResize="1" noEditPoints="1" noAdjustHandles="1" noChangeArrowheads="1" noChangeShapeType="1" noTextEdit="1"/>
              </p:cNvSpPr>
              <p:nvPr/>
            </p:nvSpPr>
            <p:spPr>
              <a:xfrm>
                <a:off x="2572590" y="3130468"/>
                <a:ext cx="3994427" cy="714042"/>
              </a:xfrm>
              <a:prstGeom prst="rect">
                <a:avLst/>
              </a:prstGeom>
              <a:blipFill rotWithShape="0">
                <a:blip r:embed="rId3"/>
                <a:stretch>
                  <a:fillRect/>
                </a:stretch>
              </a:blipFill>
            </p:spPr>
            <p:txBody>
              <a:bodyPr/>
              <a:lstStyle/>
              <a:p>
                <a:r>
                  <a:rPr lang="en-US">
                    <a:noFill/>
                  </a:rPr>
                  <a:t> </a:t>
                </a:r>
              </a:p>
            </p:txBody>
          </p:sp>
        </mc:Fallback>
      </mc:AlternateContent>
      <p:sp>
        <p:nvSpPr>
          <p:cNvPr id="6" name="TextBox 5"/>
          <p:cNvSpPr txBox="1"/>
          <p:nvPr/>
        </p:nvSpPr>
        <p:spPr>
          <a:xfrm>
            <a:off x="1682100" y="2242727"/>
            <a:ext cx="1491562" cy="400110"/>
          </a:xfrm>
          <a:prstGeom prst="rect">
            <a:avLst/>
          </a:prstGeom>
          <a:noFill/>
        </p:spPr>
        <p:txBody>
          <a:bodyPr wrap="none" rtlCol="0">
            <a:spAutoFit/>
          </a:bodyPr>
          <a:lstStyle/>
          <a:p>
            <a:r>
              <a:rPr lang="en-US" sz="2000" dirty="0" smtClean="0"/>
              <a:t>Volume flux:</a:t>
            </a:r>
            <a:endParaRPr lang="en-US" sz="2000" dirty="0"/>
          </a:p>
        </p:txBody>
      </p:sp>
      <mc:AlternateContent xmlns:mc="http://schemas.openxmlformats.org/markup-compatibility/2006" xmlns:a14="http://schemas.microsoft.com/office/drawing/2010/main">
        <mc:Choice Requires="a14">
          <p:sp>
            <p:nvSpPr>
              <p:cNvPr id="7" name="TextBox 6"/>
              <p:cNvSpPr txBox="1"/>
              <p:nvPr/>
            </p:nvSpPr>
            <p:spPr>
              <a:xfrm>
                <a:off x="4699133" y="4276012"/>
                <a:ext cx="1867884" cy="369332"/>
              </a:xfrm>
              <a:prstGeom prst="rect">
                <a:avLst/>
              </a:prstGeom>
              <a:solidFill>
                <a:schemeClr val="accent2">
                  <a:lumMod val="20000"/>
                  <a:lumOff val="80000"/>
                </a:schemeClr>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𝐼</m:t>
                      </m:r>
                      <m:r>
                        <a:rPr lang="en-US" sz="2400" b="0" i="1" smtClean="0">
                          <a:latin typeface="Cambria Math" panose="02040503050406030204" pitchFamily="18" charset="0"/>
                        </a:rPr>
                        <m:t>=</m:t>
                      </m:r>
                      <m:r>
                        <a:rPr lang="en-US" sz="2400" b="0" i="1" smtClean="0">
                          <a:latin typeface="Cambria Math" panose="02040503050406030204" pitchFamily="18" charset="0"/>
                        </a:rPr>
                        <m:t>𝑛</m:t>
                      </m:r>
                      <m:d>
                        <m:dPr>
                          <m:begChr m:val="|"/>
                          <m:endChr m:val="|"/>
                          <m:ctrlPr>
                            <a:rPr lang="en-US" sz="2400" b="0" i="1" smtClean="0">
                              <a:latin typeface="Cambria Math" panose="02040503050406030204" pitchFamily="18" charset="0"/>
                            </a:rPr>
                          </m:ctrlPr>
                        </m:dPr>
                        <m:e>
                          <m:r>
                            <a:rPr lang="en-US" sz="2400" b="0" i="1" smtClean="0">
                              <a:latin typeface="Cambria Math" panose="02040503050406030204" pitchFamily="18" charset="0"/>
                            </a:rPr>
                            <m:t>𝑞</m:t>
                          </m:r>
                        </m:e>
                      </m:d>
                      <m:d>
                        <m:dPr>
                          <m:begChr m:val="|"/>
                          <m:endChr m:val="|"/>
                          <m:ctrlPr>
                            <a:rPr lang="en-US" sz="2400" b="0" i="1" smtClean="0">
                              <a:latin typeface="Cambria Math" panose="02040503050406030204" pitchFamily="18" charset="0"/>
                            </a:rPr>
                          </m:ctrlPr>
                        </m:dPr>
                        <m:e>
                          <m:sSub>
                            <m:sSubPr>
                              <m:ctrlPr>
                                <a:rPr lang="en-US" sz="2400" b="0" i="1" smtClean="0">
                                  <a:latin typeface="Cambria Math" panose="02040503050406030204" pitchFamily="18" charset="0"/>
                                </a:rPr>
                              </m:ctrlPr>
                            </m:sSubPr>
                            <m:e>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𝑣</m:t>
                                  </m:r>
                                </m:e>
                              </m:acc>
                            </m:e>
                            <m:sub>
                              <m:r>
                                <a:rPr lang="en-US" sz="2400" b="0" i="1" smtClean="0">
                                  <a:latin typeface="Cambria Math" panose="02040503050406030204" pitchFamily="18" charset="0"/>
                                </a:rPr>
                                <m:t>𝑑</m:t>
                              </m:r>
                            </m:sub>
                          </m:sSub>
                        </m:e>
                      </m:d>
                      <m:r>
                        <a:rPr lang="en-US" sz="2400" b="0" i="1" smtClean="0">
                          <a:latin typeface="Cambria Math" panose="02040503050406030204" pitchFamily="18" charset="0"/>
                        </a:rPr>
                        <m:t>𝐴</m:t>
                      </m:r>
                    </m:oMath>
                  </m:oMathPara>
                </a14:m>
                <a:endParaRPr lang="en-US" sz="2400" dirty="0"/>
              </a:p>
            </p:txBody>
          </p:sp>
        </mc:Choice>
        <mc:Fallback xmlns="">
          <p:sp>
            <p:nvSpPr>
              <p:cNvPr id="7" name="TextBox 6"/>
              <p:cNvSpPr txBox="1">
                <a:spLocks noRot="1" noChangeAspect="1" noMove="1" noResize="1" noEditPoints="1" noAdjustHandles="1" noChangeArrowheads="1" noChangeShapeType="1" noTextEdit="1"/>
              </p:cNvSpPr>
              <p:nvPr/>
            </p:nvSpPr>
            <p:spPr>
              <a:xfrm>
                <a:off x="4699133" y="4276012"/>
                <a:ext cx="1867884" cy="369332"/>
              </a:xfrm>
              <a:prstGeom prst="rect">
                <a:avLst/>
              </a:prstGeom>
              <a:blipFill rotWithShape="0">
                <a:blip r:embed="rId4"/>
                <a:stretch>
                  <a:fillRect l="-3595" t="-14754" r="-3595" b="-24590"/>
                </a:stretch>
              </a:blipFill>
            </p:spPr>
            <p:txBody>
              <a:bodyPr/>
              <a:lstStyle/>
              <a:p>
                <a:r>
                  <a:rPr lang="en-US">
                    <a:noFill/>
                  </a:rPr>
                  <a:t> </a:t>
                </a:r>
              </a:p>
            </p:txBody>
          </p:sp>
        </mc:Fallback>
      </mc:AlternateContent>
      <p:sp>
        <p:nvSpPr>
          <p:cNvPr id="8" name="TextBox 7"/>
          <p:cNvSpPr txBox="1"/>
          <p:nvPr/>
        </p:nvSpPr>
        <p:spPr>
          <a:xfrm>
            <a:off x="2156588" y="4229846"/>
            <a:ext cx="1218090" cy="461665"/>
          </a:xfrm>
          <a:prstGeom prst="rect">
            <a:avLst/>
          </a:prstGeom>
          <a:noFill/>
        </p:spPr>
        <p:txBody>
          <a:bodyPr wrap="none" rtlCol="0">
            <a:spAutoFit/>
          </a:bodyPr>
          <a:lstStyle/>
          <a:p>
            <a:r>
              <a:rPr lang="en-US" sz="2400" dirty="0" smtClean="0"/>
              <a:t>Current:</a:t>
            </a:r>
            <a:endParaRPr lang="en-US" sz="2400" dirty="0"/>
          </a:p>
        </p:txBody>
      </p:sp>
    </p:spTree>
    <p:extLst>
      <p:ext uri="{BB962C8B-B14F-4D97-AF65-F5344CB8AC3E}">
        <p14:creationId xmlns:p14="http://schemas.microsoft.com/office/powerpoint/2010/main" val="115852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1665755" y="3348384"/>
            <a:ext cx="5382000" cy="2408000"/>
          </a:xfrm>
          <a:prstGeom prst="rect">
            <a:avLst/>
          </a:prstGeom>
        </p:spPr>
      </p:pic>
      <p:sp>
        <p:nvSpPr>
          <p:cNvPr id="2" name="Title 1"/>
          <p:cNvSpPr>
            <a:spLocks noGrp="1"/>
          </p:cNvSpPr>
          <p:nvPr>
            <p:ph type="title"/>
          </p:nvPr>
        </p:nvSpPr>
        <p:spPr/>
        <p:txBody>
          <a:bodyPr/>
          <a:lstStyle/>
          <a:p>
            <a:r>
              <a:rPr lang="en-US" dirty="0" smtClean="0"/>
              <a:t>What is current density?</a:t>
            </a:r>
            <a:endParaRPr lang="en-US" dirty="0"/>
          </a:p>
        </p:txBody>
      </p:sp>
      <p:sp>
        <p:nvSpPr>
          <p:cNvPr id="5" name="Oval 4"/>
          <p:cNvSpPr/>
          <p:nvPr/>
        </p:nvSpPr>
        <p:spPr>
          <a:xfrm>
            <a:off x="4084371" y="4505975"/>
            <a:ext cx="131805" cy="22242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9" name="TextBox 8"/>
              <p:cNvSpPr txBox="1"/>
              <p:nvPr/>
            </p:nvSpPr>
            <p:spPr>
              <a:xfrm>
                <a:off x="902566" y="2175019"/>
                <a:ext cx="2049087" cy="6890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𝐽</m:t>
                          </m:r>
                        </m:e>
                      </m:acc>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𝐼</m:t>
                          </m:r>
                        </m:num>
                        <m:den>
                          <m:r>
                            <a:rPr lang="en-US" sz="2400" b="0" i="1" smtClean="0">
                              <a:latin typeface="Cambria Math" panose="02040503050406030204" pitchFamily="18" charset="0"/>
                            </a:rPr>
                            <m:t>𝐴</m:t>
                          </m:r>
                        </m:den>
                      </m:f>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𝐽</m:t>
                          </m:r>
                        </m:e>
                      </m:acc>
                      <m:r>
                        <a:rPr lang="en-US" sz="2400" b="0" i="1" smtClean="0">
                          <a:latin typeface="Cambria Math" panose="02040503050406030204" pitchFamily="18" charset="0"/>
                        </a:rPr>
                        <m:t>=</m:t>
                      </m:r>
                      <m:r>
                        <a:rPr lang="en-US" sz="2400" b="0" i="1" smtClean="0">
                          <a:latin typeface="Cambria Math" panose="02040503050406030204" pitchFamily="18" charset="0"/>
                        </a:rPr>
                        <m:t>𝑛</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𝑞</m:t>
                          </m:r>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𝑣</m:t>
                              </m:r>
                            </m:e>
                          </m:acc>
                        </m:e>
                        <m:sub>
                          <m:r>
                            <a:rPr lang="en-US" sz="2400" b="0" i="1" smtClean="0">
                              <a:latin typeface="Cambria Math" panose="02040503050406030204" pitchFamily="18" charset="0"/>
                            </a:rPr>
                            <m:t>𝑑</m:t>
                          </m:r>
                        </m:sub>
                      </m:sSub>
                    </m:oMath>
                  </m:oMathPara>
                </a14:m>
                <a:endParaRPr lang="en-US" sz="2400" dirty="0"/>
              </a:p>
            </p:txBody>
          </p:sp>
        </mc:Choice>
        <mc:Fallback xmlns="">
          <p:sp>
            <p:nvSpPr>
              <p:cNvPr id="9" name="TextBox 8"/>
              <p:cNvSpPr txBox="1">
                <a:spLocks noRot="1" noChangeAspect="1" noMove="1" noResize="1" noEditPoints="1" noAdjustHandles="1" noChangeArrowheads="1" noChangeShapeType="1" noTextEdit="1"/>
              </p:cNvSpPr>
              <p:nvPr/>
            </p:nvSpPr>
            <p:spPr>
              <a:xfrm>
                <a:off x="902566" y="2175019"/>
                <a:ext cx="2049087" cy="689035"/>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5178729" y="2349143"/>
                <a:ext cx="3026598" cy="4165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𝑑𝐼</m:t>
                      </m:r>
                      <m:r>
                        <a:rPr lang="en-US" sz="2400" b="0" i="1" smtClean="0">
                          <a:latin typeface="Cambria Math" panose="02040503050406030204" pitchFamily="18" charset="0"/>
                        </a:rPr>
                        <m:t>=</m:t>
                      </m:r>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𝐽</m:t>
                          </m:r>
                        </m:e>
                      </m:acc>
                      <m:r>
                        <a:rPr lang="en-US" sz="2400" b="0" i="1" smtClean="0">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𝑑</m:t>
                      </m:r>
                      <m:acc>
                        <m:accPr>
                          <m:chr m:val="⃑"/>
                          <m:ctrlPr>
                            <a:rPr lang="en-US" sz="2400" b="0" i="1" smtClean="0">
                              <a:latin typeface="Cambria Math" panose="02040503050406030204" pitchFamily="18" charset="0"/>
                              <a:ea typeface="Cambria Math" panose="02040503050406030204" pitchFamily="18" charset="0"/>
                            </a:rPr>
                          </m:ctrlPr>
                        </m:accPr>
                        <m:e>
                          <m:r>
                            <a:rPr lang="en-US" sz="2400" b="0" i="1" smtClean="0">
                              <a:latin typeface="Cambria Math" panose="02040503050406030204" pitchFamily="18" charset="0"/>
                              <a:ea typeface="Cambria Math" panose="02040503050406030204" pitchFamily="18" charset="0"/>
                            </a:rPr>
                            <m:t>𝐴</m:t>
                          </m:r>
                        </m:e>
                      </m:acc>
                      <m:r>
                        <a:rPr lang="en-US" sz="2400" b="0" i="1" smtClean="0">
                          <a:latin typeface="Cambria Math" panose="02040503050406030204" pitchFamily="18" charset="0"/>
                        </a:rPr>
                        <m:t>=</m:t>
                      </m:r>
                      <m:r>
                        <a:rPr lang="en-US" sz="2400" b="0" i="1" smtClean="0">
                          <a:latin typeface="Cambria Math" panose="02040503050406030204" pitchFamily="18" charset="0"/>
                        </a:rPr>
                        <m:t>𝐽𝑑𝐴𝑐𝑜𝑠</m:t>
                      </m:r>
                      <m:r>
                        <a:rPr lang="en-US" sz="2400" b="0" i="1" smtClean="0">
                          <a:latin typeface="Cambria Math" panose="02040503050406030204" pitchFamily="18" charset="0"/>
                          <a:ea typeface="Cambria Math" panose="02040503050406030204" pitchFamily="18" charset="0"/>
                        </a:rPr>
                        <m:t>𝜃</m:t>
                      </m:r>
                    </m:oMath>
                  </m:oMathPara>
                </a14:m>
                <a:endParaRPr lang="en-US" sz="2400" dirty="0"/>
              </a:p>
            </p:txBody>
          </p:sp>
        </mc:Choice>
        <mc:Fallback xmlns="">
          <p:sp>
            <p:nvSpPr>
              <p:cNvPr id="10" name="TextBox 9"/>
              <p:cNvSpPr txBox="1">
                <a:spLocks noRot="1" noChangeAspect="1" noMove="1" noResize="1" noEditPoints="1" noAdjustHandles="1" noChangeArrowheads="1" noChangeShapeType="1" noTextEdit="1"/>
              </p:cNvSpPr>
              <p:nvPr/>
            </p:nvSpPr>
            <p:spPr>
              <a:xfrm>
                <a:off x="5178729" y="2349143"/>
                <a:ext cx="3026598" cy="416524"/>
              </a:xfrm>
              <a:prstGeom prst="rect">
                <a:avLst/>
              </a:prstGeom>
              <a:blipFill rotWithShape="0">
                <a:blip r:embed="rId4"/>
                <a:stretch>
                  <a:fillRect/>
                </a:stretch>
              </a:blipFill>
            </p:spPr>
            <p:txBody>
              <a:bodyPr/>
              <a:lstStyle/>
              <a:p>
                <a:r>
                  <a:rPr lang="en-US">
                    <a:noFill/>
                  </a:rPr>
                  <a:t> </a:t>
                </a:r>
              </a:p>
            </p:txBody>
          </p:sp>
        </mc:Fallback>
      </mc:AlternateContent>
      <p:sp>
        <p:nvSpPr>
          <p:cNvPr id="3" name="TextBox 2"/>
          <p:cNvSpPr txBox="1"/>
          <p:nvPr/>
        </p:nvSpPr>
        <p:spPr>
          <a:xfrm>
            <a:off x="3878405" y="2145724"/>
            <a:ext cx="543739" cy="584775"/>
          </a:xfrm>
          <a:prstGeom prst="rect">
            <a:avLst/>
          </a:prstGeom>
          <a:noFill/>
        </p:spPr>
        <p:txBody>
          <a:bodyPr wrap="none" rtlCol="0">
            <a:spAutoFit/>
          </a:bodyPr>
          <a:lstStyle/>
          <a:p>
            <a:r>
              <a:rPr lang="en-US" sz="3200" dirty="0" smtClean="0"/>
              <a:t>or</a:t>
            </a:r>
            <a:endParaRPr lang="en-US" sz="3200" dirty="0"/>
          </a:p>
        </p:txBody>
      </p:sp>
    </p:spTree>
    <p:extLst>
      <p:ext uri="{BB962C8B-B14F-4D97-AF65-F5344CB8AC3E}">
        <p14:creationId xmlns:p14="http://schemas.microsoft.com/office/powerpoint/2010/main" val="2269320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Ohm’s </a:t>
            </a:r>
            <a:r>
              <a:rPr lang="en-US" dirty="0" smtClean="0"/>
              <a:t>law</a:t>
            </a:r>
            <a:endParaRPr lang="en-US" dirty="0"/>
          </a:p>
        </p:txBody>
      </p:sp>
      <mc:AlternateContent xmlns:mc="http://schemas.openxmlformats.org/markup-compatibility/2006" xmlns:a14="http://schemas.microsoft.com/office/drawing/2010/main">
        <mc:Choice Requires="a14">
          <p:sp>
            <p:nvSpPr>
              <p:cNvPr id="4" name="TextBox 3"/>
              <p:cNvSpPr txBox="1"/>
              <p:nvPr/>
            </p:nvSpPr>
            <p:spPr>
              <a:xfrm>
                <a:off x="1462216" y="1754659"/>
                <a:ext cx="1047531"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𝐼</m:t>
                      </m:r>
                      <m:r>
                        <a:rPr lang="en-US" sz="3200" b="0" i="1" smtClean="0">
                          <a:latin typeface="Cambria Math" panose="02040503050406030204" pitchFamily="18" charset="0"/>
                          <a:ea typeface="Cambria Math" panose="02040503050406030204" pitchFamily="18" charset="0"/>
                        </a:rPr>
                        <m:t>∝</m:t>
                      </m:r>
                      <m:r>
                        <a:rPr lang="en-US" sz="3200" b="0" i="1" smtClean="0">
                          <a:latin typeface="Cambria Math" panose="02040503050406030204" pitchFamily="18" charset="0"/>
                          <a:ea typeface="Cambria Math" panose="02040503050406030204" pitchFamily="18" charset="0"/>
                        </a:rPr>
                        <m:t>𝑉</m:t>
                      </m:r>
                    </m:oMath>
                  </m:oMathPara>
                </a14:m>
                <a:endParaRPr lang="en-US" sz="3200" dirty="0"/>
              </a:p>
            </p:txBody>
          </p:sp>
        </mc:Choice>
        <mc:Fallback xmlns="">
          <p:sp>
            <p:nvSpPr>
              <p:cNvPr id="4" name="TextBox 3"/>
              <p:cNvSpPr txBox="1">
                <a:spLocks noRot="1" noChangeAspect="1" noMove="1" noResize="1" noEditPoints="1" noAdjustHandles="1" noChangeArrowheads="1" noChangeShapeType="1" noTextEdit="1"/>
              </p:cNvSpPr>
              <p:nvPr/>
            </p:nvSpPr>
            <p:spPr>
              <a:xfrm>
                <a:off x="1462216" y="1754659"/>
                <a:ext cx="1047531" cy="492443"/>
              </a:xfrm>
              <a:prstGeom prst="rect">
                <a:avLst/>
              </a:prstGeom>
              <a:blipFill rotWithShape="0">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5404021" y="1541491"/>
                <a:ext cx="1170000" cy="918778"/>
              </a:xfrm>
              <a:prstGeom prst="rect">
                <a:avLst/>
              </a:prstGeom>
              <a:solidFill>
                <a:schemeClr val="accent2">
                  <a:lumMod val="20000"/>
                  <a:lumOff val="80000"/>
                </a:schemeClr>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b="0" i="1" smtClean="0">
                              <a:latin typeface="Cambria Math" panose="02040503050406030204" pitchFamily="18" charset="0"/>
                            </a:rPr>
                          </m:ctrlPr>
                        </m:fPr>
                        <m:num>
                          <m:r>
                            <a:rPr lang="en-US" sz="3200" b="0" i="1" smtClean="0">
                              <a:latin typeface="Cambria Math" panose="02040503050406030204" pitchFamily="18" charset="0"/>
                            </a:rPr>
                            <m:t>𝑉</m:t>
                          </m:r>
                        </m:num>
                        <m:den>
                          <m:r>
                            <a:rPr lang="en-US" sz="3200" b="0" i="1" smtClean="0">
                              <a:latin typeface="Cambria Math" panose="02040503050406030204" pitchFamily="18" charset="0"/>
                            </a:rPr>
                            <m:t>𝐼</m:t>
                          </m:r>
                        </m:den>
                      </m:f>
                      <m:r>
                        <a:rPr lang="en-US" sz="3200" b="0" i="1" smtClean="0">
                          <a:latin typeface="Cambria Math" panose="02040503050406030204" pitchFamily="18" charset="0"/>
                        </a:rPr>
                        <m:t>=</m:t>
                      </m:r>
                      <m:r>
                        <a:rPr lang="en-US" sz="3200" b="0" i="1" smtClean="0">
                          <a:latin typeface="Cambria Math" panose="02040503050406030204" pitchFamily="18" charset="0"/>
                        </a:rPr>
                        <m:t>𝑅</m:t>
                      </m:r>
                    </m:oMath>
                  </m:oMathPara>
                </a14:m>
                <a:endParaRPr lang="en-US" sz="3200" dirty="0"/>
              </a:p>
            </p:txBody>
          </p:sp>
        </mc:Choice>
        <mc:Fallback xmlns="">
          <p:sp>
            <p:nvSpPr>
              <p:cNvPr id="5" name="TextBox 4"/>
              <p:cNvSpPr txBox="1">
                <a:spLocks noRot="1" noChangeAspect="1" noMove="1" noResize="1" noEditPoints="1" noAdjustHandles="1" noChangeArrowheads="1" noChangeShapeType="1" noTextEdit="1"/>
              </p:cNvSpPr>
              <p:nvPr/>
            </p:nvSpPr>
            <p:spPr>
              <a:xfrm>
                <a:off x="5404021" y="1541491"/>
                <a:ext cx="1170000" cy="918778"/>
              </a:xfrm>
              <a:prstGeom prst="rect">
                <a:avLst/>
              </a:prstGeom>
              <a:blipFill rotWithShape="0">
                <a:blip r:embed="rId3"/>
                <a:stretch>
                  <a:fillRect/>
                </a:stretch>
              </a:blipFill>
            </p:spPr>
            <p:txBody>
              <a:bodyPr/>
              <a:lstStyle/>
              <a:p>
                <a:r>
                  <a:rPr lang="en-US">
                    <a:noFill/>
                  </a:rPr>
                  <a:t> </a:t>
                </a:r>
              </a:p>
            </p:txBody>
          </p:sp>
        </mc:Fallback>
      </mc:AlternateContent>
      <p:sp>
        <p:nvSpPr>
          <p:cNvPr id="6" name="TextBox 5"/>
          <p:cNvSpPr txBox="1"/>
          <p:nvPr/>
        </p:nvSpPr>
        <p:spPr>
          <a:xfrm>
            <a:off x="6747160" y="1809867"/>
            <a:ext cx="1768190" cy="461665"/>
          </a:xfrm>
          <a:prstGeom prst="rect">
            <a:avLst/>
          </a:prstGeom>
          <a:noFill/>
        </p:spPr>
        <p:txBody>
          <a:bodyPr wrap="square" rtlCol="0">
            <a:spAutoFit/>
          </a:bodyPr>
          <a:lstStyle/>
          <a:p>
            <a:r>
              <a:rPr lang="en-US" sz="2400" dirty="0" smtClean="0"/>
              <a:t>(Resistance)</a:t>
            </a:r>
            <a:endParaRPr lang="en-US" sz="2400" dirty="0"/>
          </a:p>
        </p:txBody>
      </p:sp>
      <p:sp>
        <p:nvSpPr>
          <p:cNvPr id="7" name="Right Arrow 6"/>
          <p:cNvSpPr/>
          <p:nvPr/>
        </p:nvSpPr>
        <p:spPr>
          <a:xfrm>
            <a:off x="3462692" y="1872737"/>
            <a:ext cx="1136822" cy="335924"/>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478342" y="3834413"/>
            <a:ext cx="5527154" cy="523220"/>
          </a:xfrm>
          <a:prstGeom prst="rect">
            <a:avLst/>
          </a:prstGeom>
          <a:noFill/>
        </p:spPr>
        <p:txBody>
          <a:bodyPr wrap="none" rtlCol="0">
            <a:spAutoFit/>
          </a:bodyPr>
          <a:lstStyle/>
          <a:p>
            <a:r>
              <a:rPr lang="en-US" sz="2800" dirty="0" smtClean="0"/>
              <a:t>The unit of the resistance is Ohm, </a:t>
            </a:r>
            <a:r>
              <a:rPr lang="en-US" sz="2800" dirty="0">
                <a:latin typeface="Symbol" panose="05050102010706020507" pitchFamily="18" charset="2"/>
              </a:rPr>
              <a:t>W</a:t>
            </a:r>
            <a:r>
              <a:rPr lang="en-US" sz="2800" dirty="0" smtClean="0"/>
              <a:t>:</a:t>
            </a:r>
            <a:endParaRPr lang="en-US" sz="2800" dirty="0"/>
          </a:p>
        </p:txBody>
      </p:sp>
      <mc:AlternateContent xmlns:mc="http://schemas.openxmlformats.org/markup-compatibility/2006" xmlns:a14="http://schemas.microsoft.com/office/drawing/2010/main">
        <mc:Choice Requires="a14">
          <p:sp>
            <p:nvSpPr>
              <p:cNvPr id="9" name="TextBox 8"/>
              <p:cNvSpPr txBox="1"/>
              <p:nvPr/>
            </p:nvSpPr>
            <p:spPr>
              <a:xfrm>
                <a:off x="6363728" y="3636634"/>
                <a:ext cx="1699247" cy="918778"/>
              </a:xfrm>
              <a:prstGeom prst="rect">
                <a:avLst/>
              </a:prstGeom>
              <a:solidFill>
                <a:schemeClr val="accent2">
                  <a:lumMod val="20000"/>
                  <a:lumOff val="80000"/>
                </a:schemeClr>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1</m:t>
                      </m:r>
                      <m:r>
                        <m:rPr>
                          <m:sty m:val="p"/>
                        </m:rPr>
                        <a:rPr lang="el-GR" sz="3200" b="0" i="1" smtClean="0">
                          <a:latin typeface="Cambria Math" panose="02040503050406030204" pitchFamily="18" charset="0"/>
                          <a:ea typeface="Cambria Math" panose="02040503050406030204" pitchFamily="18" charset="0"/>
                        </a:rPr>
                        <m:t>Ω</m:t>
                      </m:r>
                      <m:r>
                        <a:rPr lang="en-US" sz="3200" b="0" i="1" smtClean="0">
                          <a:latin typeface="Cambria Math" panose="02040503050406030204" pitchFamily="18" charset="0"/>
                          <a:ea typeface="Cambria Math" panose="02040503050406030204" pitchFamily="18" charset="0"/>
                        </a:rPr>
                        <m:t>=1</m:t>
                      </m:r>
                      <m:f>
                        <m:fPr>
                          <m:ctrlPr>
                            <a:rPr lang="en-US" sz="3200" b="0" i="1" smtClean="0">
                              <a:latin typeface="Cambria Math" panose="02040503050406030204" pitchFamily="18" charset="0"/>
                            </a:rPr>
                          </m:ctrlPr>
                        </m:fPr>
                        <m:num>
                          <m:r>
                            <a:rPr lang="en-US" sz="3200" b="0" i="1" smtClean="0">
                              <a:latin typeface="Cambria Math" panose="02040503050406030204" pitchFamily="18" charset="0"/>
                            </a:rPr>
                            <m:t>𝑉</m:t>
                          </m:r>
                        </m:num>
                        <m:den>
                          <m:r>
                            <a:rPr lang="en-US" sz="3200" b="0" i="1" smtClean="0">
                              <a:latin typeface="Cambria Math" panose="02040503050406030204" pitchFamily="18" charset="0"/>
                            </a:rPr>
                            <m:t>𝐴</m:t>
                          </m:r>
                        </m:den>
                      </m:f>
                    </m:oMath>
                  </m:oMathPara>
                </a14:m>
                <a:endParaRPr lang="en-US" sz="3200" dirty="0"/>
              </a:p>
            </p:txBody>
          </p:sp>
        </mc:Choice>
        <mc:Fallback xmlns="">
          <p:sp>
            <p:nvSpPr>
              <p:cNvPr id="9" name="TextBox 8"/>
              <p:cNvSpPr txBox="1">
                <a:spLocks noRot="1" noChangeAspect="1" noMove="1" noResize="1" noEditPoints="1" noAdjustHandles="1" noChangeArrowheads="1" noChangeShapeType="1" noTextEdit="1"/>
              </p:cNvSpPr>
              <p:nvPr/>
            </p:nvSpPr>
            <p:spPr>
              <a:xfrm>
                <a:off x="6363728" y="3636634"/>
                <a:ext cx="1699247" cy="918778"/>
              </a:xfrm>
              <a:prstGeom prst="rect">
                <a:avLst/>
              </a:prstGeom>
              <a:blipFill rotWithShape="0">
                <a:blip r:embed="rId4"/>
                <a:stretch>
                  <a:fillRect/>
                </a:stretch>
              </a:blipFill>
            </p:spPr>
            <p:txBody>
              <a:bodyPr/>
              <a:lstStyle/>
              <a:p>
                <a:r>
                  <a:rPr lang="en-US">
                    <a:noFill/>
                  </a:rPr>
                  <a:t> </a:t>
                </a:r>
              </a:p>
            </p:txBody>
          </p:sp>
        </mc:Fallback>
      </mc:AlternateContent>
      <p:sp>
        <p:nvSpPr>
          <p:cNvPr id="11" name="TextBox 10"/>
          <p:cNvSpPr txBox="1"/>
          <p:nvPr/>
        </p:nvSpPr>
        <p:spPr>
          <a:xfrm>
            <a:off x="478342" y="5249634"/>
            <a:ext cx="8390182" cy="523220"/>
          </a:xfrm>
          <a:prstGeom prst="rect">
            <a:avLst/>
          </a:prstGeom>
          <a:solidFill>
            <a:schemeClr val="accent5">
              <a:lumMod val="20000"/>
              <a:lumOff val="80000"/>
            </a:schemeClr>
          </a:solidFill>
        </p:spPr>
        <p:txBody>
          <a:bodyPr wrap="none" rtlCol="0">
            <a:spAutoFit/>
          </a:bodyPr>
          <a:lstStyle/>
          <a:p>
            <a:r>
              <a:rPr lang="en-US" sz="2800" dirty="0" smtClean="0"/>
              <a:t>The resistance represents how difficult the current flows</a:t>
            </a:r>
            <a:endParaRPr lang="en-US" sz="2800" dirty="0"/>
          </a:p>
        </p:txBody>
      </p:sp>
    </p:spTree>
    <p:extLst>
      <p:ext uri="{BB962C8B-B14F-4D97-AF65-F5344CB8AC3E}">
        <p14:creationId xmlns:p14="http://schemas.microsoft.com/office/powerpoint/2010/main" val="920621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267298"/>
            <a:ext cx="9144000" cy="6323404"/>
          </a:xfrm>
          <a:prstGeom prst="rect">
            <a:avLst/>
          </a:prstGeom>
        </p:spPr>
      </p:pic>
    </p:spTree>
    <p:extLst>
      <p:ext uri="{BB962C8B-B14F-4D97-AF65-F5344CB8AC3E}">
        <p14:creationId xmlns:p14="http://schemas.microsoft.com/office/powerpoint/2010/main" val="1532122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Ohm’s law</a:t>
            </a:r>
          </a:p>
        </p:txBody>
      </p:sp>
      <p:sp>
        <p:nvSpPr>
          <p:cNvPr id="4" name="TextBox 3"/>
          <p:cNvSpPr txBox="1"/>
          <p:nvPr/>
        </p:nvSpPr>
        <p:spPr>
          <a:xfrm>
            <a:off x="4777947" y="766297"/>
            <a:ext cx="3911264" cy="523220"/>
          </a:xfrm>
          <a:prstGeom prst="rect">
            <a:avLst/>
          </a:prstGeom>
          <a:noFill/>
        </p:spPr>
        <p:txBody>
          <a:bodyPr wrap="none" rtlCol="0">
            <a:spAutoFit/>
          </a:bodyPr>
          <a:lstStyle/>
          <a:p>
            <a:r>
              <a:rPr lang="en-US" sz="2800" dirty="0" smtClean="0"/>
              <a:t>Let’s look at the current, </a:t>
            </a:r>
            <a:r>
              <a:rPr lang="en-US" sz="2800" i="1" dirty="0" smtClean="0"/>
              <a:t>I</a:t>
            </a:r>
            <a:endParaRPr lang="en-US" sz="2800" i="1" dirty="0"/>
          </a:p>
        </p:txBody>
      </p:sp>
      <p:sp>
        <p:nvSpPr>
          <p:cNvPr id="5" name="Can 4"/>
          <p:cNvSpPr/>
          <p:nvPr/>
        </p:nvSpPr>
        <p:spPr>
          <a:xfrm rot="16200000">
            <a:off x="1453980" y="1377653"/>
            <a:ext cx="539580" cy="1165653"/>
          </a:xfrm>
          <a:prstGeom prst="ca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an 5"/>
          <p:cNvSpPr/>
          <p:nvPr/>
        </p:nvSpPr>
        <p:spPr>
          <a:xfrm rot="16200000">
            <a:off x="3581406" y="1700988"/>
            <a:ext cx="539580" cy="518981"/>
          </a:xfrm>
          <a:prstGeom prst="ca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406215" y="2181895"/>
            <a:ext cx="635110" cy="369332"/>
          </a:xfrm>
          <a:prstGeom prst="rect">
            <a:avLst/>
          </a:prstGeom>
          <a:noFill/>
        </p:spPr>
        <p:txBody>
          <a:bodyPr wrap="none" rtlCol="0">
            <a:spAutoFit/>
          </a:bodyPr>
          <a:lstStyle/>
          <a:p>
            <a:r>
              <a:rPr lang="en-US" dirty="0" smtClean="0"/>
              <a:t>Long</a:t>
            </a:r>
            <a:endParaRPr lang="en-US" dirty="0"/>
          </a:p>
        </p:txBody>
      </p:sp>
      <p:sp>
        <p:nvSpPr>
          <p:cNvPr id="8" name="TextBox 7"/>
          <p:cNvSpPr txBox="1"/>
          <p:nvPr/>
        </p:nvSpPr>
        <p:spPr>
          <a:xfrm>
            <a:off x="3533641" y="2181895"/>
            <a:ext cx="691215" cy="369332"/>
          </a:xfrm>
          <a:prstGeom prst="rect">
            <a:avLst/>
          </a:prstGeom>
          <a:noFill/>
        </p:spPr>
        <p:txBody>
          <a:bodyPr wrap="none" rtlCol="0">
            <a:spAutoFit/>
          </a:bodyPr>
          <a:lstStyle/>
          <a:p>
            <a:r>
              <a:rPr lang="en-US" dirty="0" smtClean="0"/>
              <a:t>Short</a:t>
            </a:r>
            <a:endParaRPr lang="en-US" dirty="0"/>
          </a:p>
        </p:txBody>
      </p:sp>
      <mc:AlternateContent xmlns:mc="http://schemas.openxmlformats.org/markup-compatibility/2006" xmlns:a14="http://schemas.microsoft.com/office/drawing/2010/main">
        <mc:Choice Requires="a14">
          <p:sp>
            <p:nvSpPr>
              <p:cNvPr id="9" name="TextBox 8"/>
              <p:cNvSpPr txBox="1"/>
              <p:nvPr/>
            </p:nvSpPr>
            <p:spPr>
              <a:xfrm>
                <a:off x="6396681" y="1450744"/>
                <a:ext cx="1005660" cy="92198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𝐼</m:t>
                      </m:r>
                      <m:r>
                        <a:rPr lang="en-US" sz="3200" b="0" i="1" smtClean="0">
                          <a:latin typeface="Cambria Math" panose="02040503050406030204" pitchFamily="18" charset="0"/>
                          <a:ea typeface="Cambria Math" panose="02040503050406030204" pitchFamily="18" charset="0"/>
                        </a:rPr>
                        <m:t>∝</m:t>
                      </m:r>
                      <m:f>
                        <m:fPr>
                          <m:ctrlPr>
                            <a:rPr lang="en-US" sz="3200" b="0" i="1" smtClean="0">
                              <a:latin typeface="Cambria Math" panose="02040503050406030204" pitchFamily="18" charset="0"/>
                              <a:ea typeface="Cambria Math" panose="02040503050406030204" pitchFamily="18" charset="0"/>
                            </a:rPr>
                          </m:ctrlPr>
                        </m:fPr>
                        <m:num>
                          <m:r>
                            <a:rPr lang="en-US" sz="3200" b="0" i="1" smtClean="0">
                              <a:latin typeface="Cambria Math" panose="02040503050406030204" pitchFamily="18" charset="0"/>
                              <a:ea typeface="Cambria Math" panose="02040503050406030204" pitchFamily="18" charset="0"/>
                            </a:rPr>
                            <m:t>1</m:t>
                          </m:r>
                        </m:num>
                        <m:den>
                          <m:r>
                            <a:rPr lang="en-US" sz="3200" b="0" i="1" smtClean="0">
                              <a:latin typeface="Cambria Math" panose="02040503050406030204" pitchFamily="18" charset="0"/>
                              <a:ea typeface="Cambria Math" panose="02040503050406030204" pitchFamily="18" charset="0"/>
                            </a:rPr>
                            <m:t>𝐿</m:t>
                          </m:r>
                        </m:den>
                      </m:f>
                    </m:oMath>
                  </m:oMathPara>
                </a14:m>
                <a:endParaRPr lang="en-US" sz="3200" dirty="0"/>
              </a:p>
            </p:txBody>
          </p:sp>
        </mc:Choice>
        <mc:Fallback xmlns="">
          <p:sp>
            <p:nvSpPr>
              <p:cNvPr id="9" name="TextBox 8"/>
              <p:cNvSpPr txBox="1">
                <a:spLocks noRot="1" noChangeAspect="1" noMove="1" noResize="1" noEditPoints="1" noAdjustHandles="1" noChangeArrowheads="1" noChangeShapeType="1" noTextEdit="1"/>
              </p:cNvSpPr>
              <p:nvPr/>
            </p:nvSpPr>
            <p:spPr>
              <a:xfrm>
                <a:off x="6396681" y="1450744"/>
                <a:ext cx="1005660" cy="921984"/>
              </a:xfrm>
              <a:prstGeom prst="rect">
                <a:avLst/>
              </a:prstGeom>
              <a:blipFill rotWithShape="0">
                <a:blip r:embed="rId2"/>
                <a:stretch>
                  <a:fillRect/>
                </a:stretch>
              </a:blipFill>
            </p:spPr>
            <p:txBody>
              <a:bodyPr/>
              <a:lstStyle/>
              <a:p>
                <a:r>
                  <a:rPr lang="en-US">
                    <a:noFill/>
                  </a:rPr>
                  <a:t> </a:t>
                </a:r>
              </a:p>
            </p:txBody>
          </p:sp>
        </mc:Fallback>
      </mc:AlternateContent>
      <p:cxnSp>
        <p:nvCxnSpPr>
          <p:cNvPr id="11" name="Straight Connector 10"/>
          <p:cNvCxnSpPr/>
          <p:nvPr/>
        </p:nvCxnSpPr>
        <p:spPr>
          <a:xfrm flipV="1">
            <a:off x="205946" y="2451317"/>
            <a:ext cx="8550876" cy="776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Can 11"/>
          <p:cNvSpPr/>
          <p:nvPr/>
        </p:nvSpPr>
        <p:spPr>
          <a:xfrm rot="16200000">
            <a:off x="1457351" y="2404700"/>
            <a:ext cx="532838" cy="1165653"/>
          </a:xfrm>
          <a:prstGeom prst="ca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an 12"/>
          <p:cNvSpPr/>
          <p:nvPr/>
        </p:nvSpPr>
        <p:spPr>
          <a:xfrm rot="16200000">
            <a:off x="3400243" y="2489692"/>
            <a:ext cx="901906" cy="1165653"/>
          </a:xfrm>
          <a:prstGeom prst="ca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406215" y="2811997"/>
            <a:ext cx="691215" cy="369332"/>
          </a:xfrm>
          <a:prstGeom prst="rect">
            <a:avLst/>
          </a:prstGeom>
          <a:noFill/>
        </p:spPr>
        <p:txBody>
          <a:bodyPr wrap="none" rtlCol="0">
            <a:spAutoFit/>
          </a:bodyPr>
          <a:lstStyle/>
          <a:p>
            <a:r>
              <a:rPr lang="en-US" dirty="0" smtClean="0"/>
              <a:t>Small</a:t>
            </a:r>
            <a:endParaRPr lang="en-US" dirty="0"/>
          </a:p>
        </p:txBody>
      </p:sp>
      <p:sp>
        <p:nvSpPr>
          <p:cNvPr id="15" name="TextBox 14"/>
          <p:cNvSpPr txBox="1"/>
          <p:nvPr/>
        </p:nvSpPr>
        <p:spPr>
          <a:xfrm>
            <a:off x="3533641" y="2811997"/>
            <a:ext cx="471604" cy="369332"/>
          </a:xfrm>
          <a:prstGeom prst="rect">
            <a:avLst/>
          </a:prstGeom>
          <a:noFill/>
        </p:spPr>
        <p:txBody>
          <a:bodyPr wrap="none" rtlCol="0">
            <a:spAutoFit/>
          </a:bodyPr>
          <a:lstStyle/>
          <a:p>
            <a:r>
              <a:rPr lang="en-US" dirty="0" smtClean="0"/>
              <a:t>Big</a:t>
            </a:r>
            <a:endParaRPr lang="en-US" dirty="0"/>
          </a:p>
        </p:txBody>
      </p:sp>
      <mc:AlternateContent xmlns:mc="http://schemas.openxmlformats.org/markup-compatibility/2006" xmlns:a14="http://schemas.microsoft.com/office/drawing/2010/main">
        <mc:Choice Requires="a14">
          <p:sp>
            <p:nvSpPr>
              <p:cNvPr id="16" name="TextBox 15"/>
              <p:cNvSpPr txBox="1"/>
              <p:nvPr/>
            </p:nvSpPr>
            <p:spPr>
              <a:xfrm>
                <a:off x="6378631" y="2811801"/>
                <a:ext cx="1041759"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𝐼</m:t>
                      </m:r>
                      <m:r>
                        <a:rPr lang="en-US" sz="3200" b="0" i="1" smtClean="0">
                          <a:latin typeface="Cambria Math" panose="02040503050406030204" pitchFamily="18" charset="0"/>
                          <a:ea typeface="Cambria Math" panose="02040503050406030204" pitchFamily="18" charset="0"/>
                        </a:rPr>
                        <m:t>∝</m:t>
                      </m:r>
                      <m:r>
                        <a:rPr lang="en-US" sz="3200" b="0" i="1" smtClean="0">
                          <a:latin typeface="Cambria Math" panose="02040503050406030204" pitchFamily="18" charset="0"/>
                          <a:ea typeface="Cambria Math" panose="02040503050406030204" pitchFamily="18" charset="0"/>
                        </a:rPr>
                        <m:t>𝐴</m:t>
                      </m:r>
                    </m:oMath>
                  </m:oMathPara>
                </a14:m>
                <a:endParaRPr lang="en-US" sz="3200" dirty="0"/>
              </a:p>
            </p:txBody>
          </p:sp>
        </mc:Choice>
        <mc:Fallback xmlns="">
          <p:sp>
            <p:nvSpPr>
              <p:cNvPr id="16" name="TextBox 15"/>
              <p:cNvSpPr txBox="1">
                <a:spLocks noRot="1" noChangeAspect="1" noMove="1" noResize="1" noEditPoints="1" noAdjustHandles="1" noChangeArrowheads="1" noChangeShapeType="1" noTextEdit="1"/>
              </p:cNvSpPr>
              <p:nvPr/>
            </p:nvSpPr>
            <p:spPr>
              <a:xfrm>
                <a:off x="6378631" y="2811801"/>
                <a:ext cx="1041759" cy="492443"/>
              </a:xfrm>
              <a:prstGeom prst="rect">
                <a:avLst/>
              </a:prstGeom>
              <a:blipFill rotWithShape="0">
                <a:blip r:embed="rId3"/>
                <a:stretch>
                  <a:fillRect/>
                </a:stretch>
              </a:blipFill>
            </p:spPr>
            <p:txBody>
              <a:bodyPr/>
              <a:lstStyle/>
              <a:p>
                <a:r>
                  <a:rPr lang="en-US">
                    <a:noFill/>
                  </a:rPr>
                  <a:t> </a:t>
                </a:r>
              </a:p>
            </p:txBody>
          </p:sp>
        </mc:Fallback>
      </mc:AlternateContent>
      <p:cxnSp>
        <p:nvCxnSpPr>
          <p:cNvPr id="17" name="Straight Connector 16"/>
          <p:cNvCxnSpPr/>
          <p:nvPr/>
        </p:nvCxnSpPr>
        <p:spPr>
          <a:xfrm flipV="1">
            <a:off x="205946" y="3589538"/>
            <a:ext cx="8550876" cy="776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Can 17"/>
          <p:cNvSpPr/>
          <p:nvPr/>
        </p:nvSpPr>
        <p:spPr>
          <a:xfrm rot="16200000">
            <a:off x="1434319" y="3416892"/>
            <a:ext cx="532838" cy="1165653"/>
          </a:xfrm>
          <a:prstGeom prst="ca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an 18"/>
          <p:cNvSpPr/>
          <p:nvPr/>
        </p:nvSpPr>
        <p:spPr>
          <a:xfrm rot="16200000">
            <a:off x="3584778" y="3416892"/>
            <a:ext cx="532838" cy="1165653"/>
          </a:xfrm>
          <a:prstGeom prst="can">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407871" y="3775492"/>
            <a:ext cx="429926" cy="369332"/>
          </a:xfrm>
          <a:prstGeom prst="rect">
            <a:avLst/>
          </a:prstGeom>
          <a:noFill/>
        </p:spPr>
        <p:txBody>
          <a:bodyPr wrap="none" rtlCol="0">
            <a:spAutoFit/>
          </a:bodyPr>
          <a:lstStyle/>
          <a:p>
            <a:r>
              <a:rPr lang="en-US" dirty="0" smtClean="0"/>
              <a:t>Cu</a:t>
            </a:r>
            <a:endParaRPr lang="en-US" dirty="0"/>
          </a:p>
        </p:txBody>
      </p:sp>
      <p:sp>
        <p:nvSpPr>
          <p:cNvPr id="21" name="TextBox 20"/>
          <p:cNvSpPr txBox="1"/>
          <p:nvPr/>
        </p:nvSpPr>
        <p:spPr>
          <a:xfrm>
            <a:off x="3535297" y="3775492"/>
            <a:ext cx="745653" cy="369332"/>
          </a:xfrm>
          <a:prstGeom prst="rect">
            <a:avLst/>
          </a:prstGeom>
          <a:noFill/>
        </p:spPr>
        <p:txBody>
          <a:bodyPr wrap="none" rtlCol="0">
            <a:spAutoFit/>
          </a:bodyPr>
          <a:lstStyle/>
          <a:p>
            <a:r>
              <a:rPr lang="en-US" dirty="0" smtClean="0">
                <a:solidFill>
                  <a:schemeClr val="bg1"/>
                </a:solidFill>
              </a:rPr>
              <a:t>Wood</a:t>
            </a:r>
            <a:endParaRPr lang="en-US" dirty="0">
              <a:solidFill>
                <a:schemeClr val="bg1"/>
              </a:solidFill>
            </a:endParaRPr>
          </a:p>
        </p:txBody>
      </p:sp>
      <mc:AlternateContent xmlns:mc="http://schemas.openxmlformats.org/markup-compatibility/2006" xmlns:a14="http://schemas.microsoft.com/office/drawing/2010/main">
        <mc:Choice Requires="a14">
          <p:sp>
            <p:nvSpPr>
              <p:cNvPr id="22" name="TextBox 21"/>
              <p:cNvSpPr txBox="1"/>
              <p:nvPr/>
            </p:nvSpPr>
            <p:spPr>
              <a:xfrm>
                <a:off x="6396681" y="3601186"/>
                <a:ext cx="1015471" cy="100854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𝐼</m:t>
                      </m:r>
                      <m:r>
                        <a:rPr lang="en-US" sz="3200" b="0" i="1" smtClean="0">
                          <a:latin typeface="Cambria Math" panose="02040503050406030204" pitchFamily="18" charset="0"/>
                          <a:ea typeface="Cambria Math" panose="02040503050406030204" pitchFamily="18" charset="0"/>
                        </a:rPr>
                        <m:t>∝</m:t>
                      </m:r>
                      <m:f>
                        <m:fPr>
                          <m:ctrlPr>
                            <a:rPr lang="en-US" sz="3200" b="0" i="1" smtClean="0">
                              <a:latin typeface="Cambria Math" panose="02040503050406030204" pitchFamily="18" charset="0"/>
                              <a:ea typeface="Cambria Math" panose="02040503050406030204" pitchFamily="18" charset="0"/>
                            </a:rPr>
                          </m:ctrlPr>
                        </m:fPr>
                        <m:num>
                          <m:r>
                            <a:rPr lang="en-US" sz="3200" b="0" i="1" smtClean="0">
                              <a:latin typeface="Cambria Math" panose="02040503050406030204" pitchFamily="18" charset="0"/>
                              <a:ea typeface="Cambria Math" panose="02040503050406030204" pitchFamily="18" charset="0"/>
                            </a:rPr>
                            <m:t>1</m:t>
                          </m:r>
                        </m:num>
                        <m:den>
                          <m:r>
                            <a:rPr lang="en-US" sz="3200" b="0" i="1" smtClean="0">
                              <a:latin typeface="Cambria Math" panose="02040503050406030204" pitchFamily="18" charset="0"/>
                              <a:ea typeface="Cambria Math" panose="02040503050406030204" pitchFamily="18" charset="0"/>
                            </a:rPr>
                            <m:t>𝜌</m:t>
                          </m:r>
                        </m:den>
                      </m:f>
                    </m:oMath>
                  </m:oMathPara>
                </a14:m>
                <a:endParaRPr lang="en-US" sz="3200" dirty="0"/>
              </a:p>
            </p:txBody>
          </p:sp>
        </mc:Choice>
        <mc:Fallback xmlns="">
          <p:sp>
            <p:nvSpPr>
              <p:cNvPr id="22" name="TextBox 21"/>
              <p:cNvSpPr txBox="1">
                <a:spLocks noRot="1" noChangeAspect="1" noMove="1" noResize="1" noEditPoints="1" noAdjustHandles="1" noChangeArrowheads="1" noChangeShapeType="1" noTextEdit="1"/>
              </p:cNvSpPr>
              <p:nvPr/>
            </p:nvSpPr>
            <p:spPr>
              <a:xfrm>
                <a:off x="6396681" y="3601186"/>
                <a:ext cx="1015471" cy="1008546"/>
              </a:xfrm>
              <a:prstGeom prst="rect">
                <a:avLst/>
              </a:prstGeom>
              <a:blipFill rotWithShape="0">
                <a:blip r:embed="rId4"/>
                <a:stretch>
                  <a:fillRect/>
                </a:stretch>
              </a:blipFill>
            </p:spPr>
            <p:txBody>
              <a:bodyPr/>
              <a:lstStyle/>
              <a:p>
                <a:r>
                  <a:rPr lang="en-US">
                    <a:noFill/>
                  </a:rPr>
                  <a:t> </a:t>
                </a:r>
              </a:p>
            </p:txBody>
          </p:sp>
        </mc:Fallback>
      </mc:AlternateContent>
      <p:cxnSp>
        <p:nvCxnSpPr>
          <p:cNvPr id="23" name="Straight Connector 22"/>
          <p:cNvCxnSpPr/>
          <p:nvPr/>
        </p:nvCxnSpPr>
        <p:spPr>
          <a:xfrm flipV="1">
            <a:off x="205946" y="4675797"/>
            <a:ext cx="8550876" cy="776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Can 23"/>
          <p:cNvSpPr/>
          <p:nvPr/>
        </p:nvSpPr>
        <p:spPr>
          <a:xfrm rot="16200000">
            <a:off x="1434319" y="4503151"/>
            <a:ext cx="532838" cy="1165653"/>
          </a:xfrm>
          <a:prstGeom prst="ca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8" name="TextBox 27"/>
              <p:cNvSpPr txBox="1"/>
              <p:nvPr/>
            </p:nvSpPr>
            <p:spPr>
              <a:xfrm>
                <a:off x="6396681" y="5019391"/>
                <a:ext cx="1292790"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𝐼</m:t>
                      </m:r>
                      <m:r>
                        <a:rPr lang="en-US" sz="3200" b="0" i="1" smtClean="0">
                          <a:latin typeface="Cambria Math" panose="02040503050406030204" pitchFamily="18" charset="0"/>
                          <a:ea typeface="Cambria Math" panose="02040503050406030204" pitchFamily="18" charset="0"/>
                        </a:rPr>
                        <m:t>∝</m:t>
                      </m:r>
                      <m:r>
                        <m:rPr>
                          <m:sty m:val="p"/>
                        </m:rPr>
                        <a:rPr lang="el-GR" sz="3200" b="0" i="1" smtClean="0">
                          <a:latin typeface="Cambria Math" panose="02040503050406030204" pitchFamily="18" charset="0"/>
                          <a:ea typeface="Cambria Math" panose="02040503050406030204" pitchFamily="18" charset="0"/>
                        </a:rPr>
                        <m:t>Δ</m:t>
                      </m:r>
                      <m:r>
                        <a:rPr lang="en-US" sz="3200" b="0" i="1" smtClean="0">
                          <a:latin typeface="Cambria Math" panose="02040503050406030204" pitchFamily="18" charset="0"/>
                          <a:ea typeface="Cambria Math" panose="02040503050406030204" pitchFamily="18" charset="0"/>
                        </a:rPr>
                        <m:t>𝑉</m:t>
                      </m:r>
                    </m:oMath>
                  </m:oMathPara>
                </a14:m>
                <a:endParaRPr lang="en-US" sz="3200" dirty="0"/>
              </a:p>
            </p:txBody>
          </p:sp>
        </mc:Choice>
        <mc:Fallback xmlns="">
          <p:sp>
            <p:nvSpPr>
              <p:cNvPr id="28" name="TextBox 27"/>
              <p:cNvSpPr txBox="1">
                <a:spLocks noRot="1" noChangeAspect="1" noMove="1" noResize="1" noEditPoints="1" noAdjustHandles="1" noChangeArrowheads="1" noChangeShapeType="1" noTextEdit="1"/>
              </p:cNvSpPr>
              <p:nvPr/>
            </p:nvSpPr>
            <p:spPr>
              <a:xfrm>
                <a:off x="6396681" y="5019391"/>
                <a:ext cx="1292790" cy="492443"/>
              </a:xfrm>
              <a:prstGeom prst="rect">
                <a:avLst/>
              </a:prstGeom>
              <a:blipFill rotWithShape="0">
                <a:blip r:embed="rId5"/>
                <a:stretch>
                  <a:fillRect/>
                </a:stretch>
              </a:blipFill>
            </p:spPr>
            <p:txBody>
              <a:bodyPr/>
              <a:lstStyle/>
              <a:p>
                <a:r>
                  <a:rPr lang="en-US">
                    <a:noFill/>
                  </a:rPr>
                  <a:t> </a:t>
                </a:r>
              </a:p>
            </p:txBody>
          </p:sp>
        </mc:Fallback>
      </mc:AlternateContent>
      <p:sp>
        <p:nvSpPr>
          <p:cNvPr id="29" name="Can 28"/>
          <p:cNvSpPr/>
          <p:nvPr/>
        </p:nvSpPr>
        <p:spPr>
          <a:xfrm rot="16200000">
            <a:off x="3584777" y="4503152"/>
            <a:ext cx="532838" cy="1165653"/>
          </a:xfrm>
          <a:prstGeom prst="ca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p:cNvCxnSpPr>
            <a:stCxn id="24" idx="1"/>
          </p:cNvCxnSpPr>
          <p:nvPr/>
        </p:nvCxnSpPr>
        <p:spPr>
          <a:xfrm flipH="1" flipV="1">
            <a:off x="889686" y="5085977"/>
            <a:ext cx="228226"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889685" y="5085977"/>
            <a:ext cx="8238" cy="6760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flipV="1">
            <a:off x="2257635" y="5080422"/>
            <a:ext cx="228226"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2485861" y="5080422"/>
            <a:ext cx="8238" cy="6760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897923" y="5756501"/>
            <a:ext cx="3954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2108888" y="5756501"/>
            <a:ext cx="3954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2" name="TextBox 41"/>
              <p:cNvSpPr txBox="1"/>
              <p:nvPr/>
            </p:nvSpPr>
            <p:spPr>
              <a:xfrm>
                <a:off x="1250142" y="5762056"/>
                <a:ext cx="923522"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l-GR" b="0" i="1" smtClean="0">
                          <a:latin typeface="Cambria Math" panose="02040503050406030204" pitchFamily="18" charset="0"/>
                          <a:ea typeface="Cambria Math" panose="02040503050406030204" pitchFamily="18" charset="0"/>
                        </a:rPr>
                        <m:t>Δ</m:t>
                      </m:r>
                      <m:r>
                        <a:rPr lang="en-US" b="0" i="1" smtClean="0">
                          <a:latin typeface="Cambria Math" panose="02040503050406030204" pitchFamily="18" charset="0"/>
                          <a:ea typeface="Cambria Math" panose="02040503050406030204" pitchFamily="18" charset="0"/>
                        </a:rPr>
                        <m:t>𝑉</m:t>
                      </m:r>
                      <m:r>
                        <a:rPr lang="en-US" b="0" i="1" smtClean="0">
                          <a:latin typeface="Cambria Math" panose="02040503050406030204" pitchFamily="18" charset="0"/>
                          <a:ea typeface="Cambria Math" panose="02040503050406030204" pitchFamily="18" charset="0"/>
                        </a:rPr>
                        <m:t>=1</m:t>
                      </m:r>
                      <m:r>
                        <a:rPr lang="en-US" b="0" i="1" smtClean="0">
                          <a:latin typeface="Cambria Math" panose="02040503050406030204" pitchFamily="18" charset="0"/>
                          <a:ea typeface="Cambria Math" panose="02040503050406030204" pitchFamily="18" charset="0"/>
                        </a:rPr>
                        <m:t>𝑉</m:t>
                      </m:r>
                    </m:oMath>
                  </m:oMathPara>
                </a14:m>
                <a:endParaRPr lang="en-US" dirty="0"/>
              </a:p>
            </p:txBody>
          </p:sp>
        </mc:Choice>
        <mc:Fallback xmlns="">
          <p:sp>
            <p:nvSpPr>
              <p:cNvPr id="42" name="TextBox 41"/>
              <p:cNvSpPr txBox="1">
                <a:spLocks noRot="1" noChangeAspect="1" noMove="1" noResize="1" noEditPoints="1" noAdjustHandles="1" noChangeArrowheads="1" noChangeShapeType="1" noTextEdit="1"/>
              </p:cNvSpPr>
              <p:nvPr/>
            </p:nvSpPr>
            <p:spPr>
              <a:xfrm>
                <a:off x="1250142" y="5762056"/>
                <a:ext cx="923522" cy="276999"/>
              </a:xfrm>
              <a:prstGeom prst="rect">
                <a:avLst/>
              </a:prstGeom>
              <a:blipFill rotWithShape="0">
                <a:blip r:embed="rId6"/>
                <a:stretch>
                  <a:fillRect l="-5263" r="-5263" b="-6522"/>
                </a:stretch>
              </a:blipFill>
            </p:spPr>
            <p:txBody>
              <a:bodyPr/>
              <a:lstStyle/>
              <a:p>
                <a:r>
                  <a:rPr lang="en-US">
                    <a:noFill/>
                  </a:rPr>
                  <a:t> </a:t>
                </a:r>
              </a:p>
            </p:txBody>
          </p:sp>
        </mc:Fallback>
      </mc:AlternateContent>
      <p:cxnSp>
        <p:nvCxnSpPr>
          <p:cNvPr id="43" name="Straight Connector 42"/>
          <p:cNvCxnSpPr/>
          <p:nvPr/>
        </p:nvCxnSpPr>
        <p:spPr>
          <a:xfrm flipH="1" flipV="1">
            <a:off x="3050053" y="5085977"/>
            <a:ext cx="228226"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3050052" y="5085977"/>
            <a:ext cx="8238" cy="6760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flipV="1">
            <a:off x="4418002" y="5080422"/>
            <a:ext cx="228226"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4646228" y="5080422"/>
            <a:ext cx="8238" cy="6760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3058290" y="5756501"/>
            <a:ext cx="3954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4269255" y="5756501"/>
            <a:ext cx="3954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9" name="TextBox 48"/>
              <p:cNvSpPr txBox="1"/>
              <p:nvPr/>
            </p:nvSpPr>
            <p:spPr>
              <a:xfrm>
                <a:off x="3335600" y="5762056"/>
                <a:ext cx="105176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l-GR" b="0" i="1" smtClean="0">
                          <a:latin typeface="Cambria Math" panose="02040503050406030204" pitchFamily="18" charset="0"/>
                          <a:ea typeface="Cambria Math" panose="02040503050406030204" pitchFamily="18" charset="0"/>
                        </a:rPr>
                        <m:t>Δ</m:t>
                      </m:r>
                      <m:r>
                        <a:rPr lang="en-US" b="0" i="1" smtClean="0">
                          <a:latin typeface="Cambria Math" panose="02040503050406030204" pitchFamily="18" charset="0"/>
                          <a:ea typeface="Cambria Math" panose="02040503050406030204" pitchFamily="18" charset="0"/>
                        </a:rPr>
                        <m:t>𝑉</m:t>
                      </m:r>
                      <m:r>
                        <a:rPr lang="en-US" b="0" i="1" smtClean="0">
                          <a:latin typeface="Cambria Math" panose="02040503050406030204" pitchFamily="18" charset="0"/>
                          <a:ea typeface="Cambria Math" panose="02040503050406030204" pitchFamily="18" charset="0"/>
                        </a:rPr>
                        <m:t>=10</m:t>
                      </m:r>
                      <m:r>
                        <a:rPr lang="en-US" b="0" i="1" smtClean="0">
                          <a:latin typeface="Cambria Math" panose="02040503050406030204" pitchFamily="18" charset="0"/>
                          <a:ea typeface="Cambria Math" panose="02040503050406030204" pitchFamily="18" charset="0"/>
                        </a:rPr>
                        <m:t>𝑉</m:t>
                      </m:r>
                    </m:oMath>
                  </m:oMathPara>
                </a14:m>
                <a:endParaRPr lang="en-US" dirty="0"/>
              </a:p>
            </p:txBody>
          </p:sp>
        </mc:Choice>
        <mc:Fallback xmlns="">
          <p:sp>
            <p:nvSpPr>
              <p:cNvPr id="49" name="TextBox 48"/>
              <p:cNvSpPr txBox="1">
                <a:spLocks noRot="1" noChangeAspect="1" noMove="1" noResize="1" noEditPoints="1" noAdjustHandles="1" noChangeArrowheads="1" noChangeShapeType="1" noTextEdit="1"/>
              </p:cNvSpPr>
              <p:nvPr/>
            </p:nvSpPr>
            <p:spPr>
              <a:xfrm>
                <a:off x="3335600" y="5762056"/>
                <a:ext cx="1051763" cy="276999"/>
              </a:xfrm>
              <a:prstGeom prst="rect">
                <a:avLst/>
              </a:prstGeom>
              <a:blipFill rotWithShape="0">
                <a:blip r:embed="rId7"/>
                <a:stretch>
                  <a:fillRect l="-4624" r="-4624" b="-6522"/>
                </a:stretch>
              </a:blipFill>
            </p:spPr>
            <p:txBody>
              <a:bodyPr/>
              <a:lstStyle/>
              <a:p>
                <a:r>
                  <a:rPr lang="en-US">
                    <a:noFill/>
                  </a:rPr>
                  <a:t> </a:t>
                </a:r>
              </a:p>
            </p:txBody>
          </p:sp>
        </mc:Fallback>
      </mc:AlternateContent>
    </p:spTree>
    <p:extLst>
      <p:ext uri="{BB962C8B-B14F-4D97-AF65-F5344CB8AC3E}">
        <p14:creationId xmlns:p14="http://schemas.microsoft.com/office/powerpoint/2010/main" val="3767602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Ohm’s law</a:t>
            </a:r>
          </a:p>
        </p:txBody>
      </p:sp>
      <p:sp>
        <p:nvSpPr>
          <p:cNvPr id="4" name="TextBox 3"/>
          <p:cNvSpPr txBox="1"/>
          <p:nvPr/>
        </p:nvSpPr>
        <p:spPr>
          <a:xfrm>
            <a:off x="4777947" y="766297"/>
            <a:ext cx="3911264" cy="523220"/>
          </a:xfrm>
          <a:prstGeom prst="rect">
            <a:avLst/>
          </a:prstGeom>
          <a:noFill/>
        </p:spPr>
        <p:txBody>
          <a:bodyPr wrap="none" rtlCol="0">
            <a:spAutoFit/>
          </a:bodyPr>
          <a:lstStyle/>
          <a:p>
            <a:r>
              <a:rPr lang="en-US" sz="2800" dirty="0" smtClean="0"/>
              <a:t>Let’s look at the current, </a:t>
            </a:r>
            <a:r>
              <a:rPr lang="en-US" sz="2800" i="1" dirty="0" smtClean="0"/>
              <a:t>I</a:t>
            </a:r>
            <a:endParaRPr lang="en-US" sz="2800" i="1" dirty="0"/>
          </a:p>
        </p:txBody>
      </p:sp>
      <p:sp>
        <p:nvSpPr>
          <p:cNvPr id="5" name="Can 4"/>
          <p:cNvSpPr/>
          <p:nvPr/>
        </p:nvSpPr>
        <p:spPr>
          <a:xfrm rot="16200000">
            <a:off x="1453980" y="1377653"/>
            <a:ext cx="539580" cy="1165653"/>
          </a:xfrm>
          <a:prstGeom prst="ca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an 5"/>
          <p:cNvSpPr/>
          <p:nvPr/>
        </p:nvSpPr>
        <p:spPr>
          <a:xfrm rot="16200000">
            <a:off x="3581406" y="1700988"/>
            <a:ext cx="539580" cy="518981"/>
          </a:xfrm>
          <a:prstGeom prst="ca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406215" y="2181895"/>
            <a:ext cx="635110" cy="369332"/>
          </a:xfrm>
          <a:prstGeom prst="rect">
            <a:avLst/>
          </a:prstGeom>
          <a:noFill/>
        </p:spPr>
        <p:txBody>
          <a:bodyPr wrap="none" rtlCol="0">
            <a:spAutoFit/>
          </a:bodyPr>
          <a:lstStyle/>
          <a:p>
            <a:r>
              <a:rPr lang="en-US" dirty="0" smtClean="0"/>
              <a:t>Long</a:t>
            </a:r>
            <a:endParaRPr lang="en-US" dirty="0"/>
          </a:p>
        </p:txBody>
      </p:sp>
      <p:sp>
        <p:nvSpPr>
          <p:cNvPr id="8" name="TextBox 7"/>
          <p:cNvSpPr txBox="1"/>
          <p:nvPr/>
        </p:nvSpPr>
        <p:spPr>
          <a:xfrm>
            <a:off x="3533641" y="2181895"/>
            <a:ext cx="691215" cy="369332"/>
          </a:xfrm>
          <a:prstGeom prst="rect">
            <a:avLst/>
          </a:prstGeom>
          <a:noFill/>
        </p:spPr>
        <p:txBody>
          <a:bodyPr wrap="none" rtlCol="0">
            <a:spAutoFit/>
          </a:bodyPr>
          <a:lstStyle/>
          <a:p>
            <a:r>
              <a:rPr lang="en-US" dirty="0" smtClean="0"/>
              <a:t>Short</a:t>
            </a:r>
            <a:endParaRPr lang="en-US" dirty="0"/>
          </a:p>
        </p:txBody>
      </p:sp>
      <p:cxnSp>
        <p:nvCxnSpPr>
          <p:cNvPr id="11" name="Straight Connector 10"/>
          <p:cNvCxnSpPr/>
          <p:nvPr/>
        </p:nvCxnSpPr>
        <p:spPr>
          <a:xfrm flipV="1">
            <a:off x="205946" y="2518280"/>
            <a:ext cx="4852086" cy="80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Can 11"/>
          <p:cNvSpPr/>
          <p:nvPr/>
        </p:nvSpPr>
        <p:spPr>
          <a:xfrm rot="16200000">
            <a:off x="1457351" y="2404700"/>
            <a:ext cx="532838" cy="1165653"/>
          </a:xfrm>
          <a:prstGeom prst="ca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an 12"/>
          <p:cNvSpPr/>
          <p:nvPr/>
        </p:nvSpPr>
        <p:spPr>
          <a:xfrm rot="16200000">
            <a:off x="3400243" y="2489692"/>
            <a:ext cx="901906" cy="1165653"/>
          </a:xfrm>
          <a:prstGeom prst="ca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406215" y="2811997"/>
            <a:ext cx="691215" cy="369332"/>
          </a:xfrm>
          <a:prstGeom prst="rect">
            <a:avLst/>
          </a:prstGeom>
          <a:noFill/>
        </p:spPr>
        <p:txBody>
          <a:bodyPr wrap="none" rtlCol="0">
            <a:spAutoFit/>
          </a:bodyPr>
          <a:lstStyle/>
          <a:p>
            <a:r>
              <a:rPr lang="en-US" dirty="0" smtClean="0"/>
              <a:t>Small</a:t>
            </a:r>
            <a:endParaRPr lang="en-US" dirty="0"/>
          </a:p>
        </p:txBody>
      </p:sp>
      <p:sp>
        <p:nvSpPr>
          <p:cNvPr id="15" name="TextBox 14"/>
          <p:cNvSpPr txBox="1"/>
          <p:nvPr/>
        </p:nvSpPr>
        <p:spPr>
          <a:xfrm>
            <a:off x="3533641" y="2811997"/>
            <a:ext cx="471604" cy="369332"/>
          </a:xfrm>
          <a:prstGeom prst="rect">
            <a:avLst/>
          </a:prstGeom>
          <a:noFill/>
        </p:spPr>
        <p:txBody>
          <a:bodyPr wrap="none" rtlCol="0">
            <a:spAutoFit/>
          </a:bodyPr>
          <a:lstStyle/>
          <a:p>
            <a:r>
              <a:rPr lang="en-US" dirty="0" smtClean="0"/>
              <a:t>Big</a:t>
            </a:r>
            <a:endParaRPr lang="en-US" dirty="0"/>
          </a:p>
        </p:txBody>
      </p:sp>
      <p:sp>
        <p:nvSpPr>
          <p:cNvPr id="18" name="Can 17"/>
          <p:cNvSpPr/>
          <p:nvPr/>
        </p:nvSpPr>
        <p:spPr>
          <a:xfrm rot="16200000">
            <a:off x="1434319" y="3416892"/>
            <a:ext cx="532838" cy="1165653"/>
          </a:xfrm>
          <a:prstGeom prst="ca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an 18"/>
          <p:cNvSpPr/>
          <p:nvPr/>
        </p:nvSpPr>
        <p:spPr>
          <a:xfrm rot="16200000">
            <a:off x="3584778" y="3416892"/>
            <a:ext cx="532838" cy="1165653"/>
          </a:xfrm>
          <a:prstGeom prst="can">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407871" y="3775492"/>
            <a:ext cx="429926" cy="369332"/>
          </a:xfrm>
          <a:prstGeom prst="rect">
            <a:avLst/>
          </a:prstGeom>
          <a:noFill/>
        </p:spPr>
        <p:txBody>
          <a:bodyPr wrap="none" rtlCol="0">
            <a:spAutoFit/>
          </a:bodyPr>
          <a:lstStyle/>
          <a:p>
            <a:r>
              <a:rPr lang="en-US" dirty="0" smtClean="0"/>
              <a:t>Cu</a:t>
            </a:r>
            <a:endParaRPr lang="en-US" dirty="0"/>
          </a:p>
        </p:txBody>
      </p:sp>
      <p:sp>
        <p:nvSpPr>
          <p:cNvPr id="21" name="TextBox 20"/>
          <p:cNvSpPr txBox="1"/>
          <p:nvPr/>
        </p:nvSpPr>
        <p:spPr>
          <a:xfrm>
            <a:off x="3535297" y="3775492"/>
            <a:ext cx="745653" cy="369332"/>
          </a:xfrm>
          <a:prstGeom prst="rect">
            <a:avLst/>
          </a:prstGeom>
          <a:noFill/>
        </p:spPr>
        <p:txBody>
          <a:bodyPr wrap="none" rtlCol="0">
            <a:spAutoFit/>
          </a:bodyPr>
          <a:lstStyle/>
          <a:p>
            <a:r>
              <a:rPr lang="en-US" dirty="0" smtClean="0">
                <a:solidFill>
                  <a:schemeClr val="bg1"/>
                </a:solidFill>
              </a:rPr>
              <a:t>Wood</a:t>
            </a:r>
            <a:endParaRPr lang="en-US" dirty="0">
              <a:solidFill>
                <a:schemeClr val="bg1"/>
              </a:solidFill>
            </a:endParaRPr>
          </a:p>
        </p:txBody>
      </p:sp>
      <p:sp>
        <p:nvSpPr>
          <p:cNvPr id="24" name="Can 23"/>
          <p:cNvSpPr/>
          <p:nvPr/>
        </p:nvSpPr>
        <p:spPr>
          <a:xfrm rot="16200000">
            <a:off x="1434319" y="4503151"/>
            <a:ext cx="532838" cy="1165653"/>
          </a:xfrm>
          <a:prstGeom prst="ca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8" name="TextBox 27"/>
              <p:cNvSpPr txBox="1"/>
              <p:nvPr/>
            </p:nvSpPr>
            <p:spPr>
              <a:xfrm>
                <a:off x="6190454" y="1786011"/>
                <a:ext cx="1948419" cy="100854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𝐼</m:t>
                      </m:r>
                      <m:r>
                        <a:rPr lang="en-US" sz="3200" b="0" i="1" smtClean="0">
                          <a:latin typeface="Cambria Math" panose="02040503050406030204" pitchFamily="18" charset="0"/>
                        </a:rPr>
                        <m:t>=</m:t>
                      </m:r>
                      <m:f>
                        <m:fPr>
                          <m:ctrlPr>
                            <a:rPr lang="en-US" sz="3200" b="0" i="1" smtClean="0">
                              <a:latin typeface="Cambria Math" panose="02040503050406030204" pitchFamily="18" charset="0"/>
                            </a:rPr>
                          </m:ctrlPr>
                        </m:fPr>
                        <m:num>
                          <m:r>
                            <a:rPr lang="en-US" sz="3200" b="0" i="1" smtClean="0">
                              <a:latin typeface="Cambria Math" panose="02040503050406030204" pitchFamily="18" charset="0"/>
                            </a:rPr>
                            <m:t>1</m:t>
                          </m:r>
                        </m:num>
                        <m:den>
                          <m:r>
                            <a:rPr lang="en-US" sz="3200" b="0" i="1" smtClean="0">
                              <a:latin typeface="Cambria Math" panose="02040503050406030204" pitchFamily="18" charset="0"/>
                              <a:ea typeface="Cambria Math" panose="02040503050406030204" pitchFamily="18" charset="0"/>
                            </a:rPr>
                            <m:t>𝜌</m:t>
                          </m:r>
                        </m:den>
                      </m:f>
                      <m:f>
                        <m:fPr>
                          <m:ctrlPr>
                            <a:rPr lang="en-US" sz="3200" b="0" i="1" smtClean="0">
                              <a:latin typeface="Cambria Math" panose="02040503050406030204" pitchFamily="18" charset="0"/>
                            </a:rPr>
                          </m:ctrlPr>
                        </m:fPr>
                        <m:num>
                          <m:r>
                            <a:rPr lang="en-US" sz="3200" b="0" i="1" smtClean="0">
                              <a:latin typeface="Cambria Math" panose="02040503050406030204" pitchFamily="18" charset="0"/>
                            </a:rPr>
                            <m:t>𝐴</m:t>
                          </m:r>
                        </m:num>
                        <m:den>
                          <m:r>
                            <a:rPr lang="en-US" sz="3200" b="0" i="1" smtClean="0">
                              <a:latin typeface="Cambria Math" panose="02040503050406030204" pitchFamily="18" charset="0"/>
                            </a:rPr>
                            <m:t>𝐿</m:t>
                          </m:r>
                        </m:den>
                      </m:f>
                      <m:r>
                        <m:rPr>
                          <m:sty m:val="p"/>
                        </m:rPr>
                        <a:rPr lang="el-GR" sz="3200" b="0" i="1" smtClean="0">
                          <a:latin typeface="Cambria Math" panose="02040503050406030204" pitchFamily="18" charset="0"/>
                          <a:ea typeface="Cambria Math" panose="02040503050406030204" pitchFamily="18" charset="0"/>
                        </a:rPr>
                        <m:t>Δ</m:t>
                      </m:r>
                      <m:r>
                        <a:rPr lang="en-US" sz="3200" b="0" i="1" smtClean="0">
                          <a:latin typeface="Cambria Math" panose="02040503050406030204" pitchFamily="18" charset="0"/>
                          <a:ea typeface="Cambria Math" panose="02040503050406030204" pitchFamily="18" charset="0"/>
                        </a:rPr>
                        <m:t>𝑉</m:t>
                      </m:r>
                    </m:oMath>
                  </m:oMathPara>
                </a14:m>
                <a:endParaRPr lang="en-US" sz="3200" dirty="0"/>
              </a:p>
            </p:txBody>
          </p:sp>
        </mc:Choice>
        <mc:Fallback xmlns="">
          <p:sp>
            <p:nvSpPr>
              <p:cNvPr id="28" name="TextBox 27"/>
              <p:cNvSpPr txBox="1">
                <a:spLocks noRot="1" noChangeAspect="1" noMove="1" noResize="1" noEditPoints="1" noAdjustHandles="1" noChangeArrowheads="1" noChangeShapeType="1" noTextEdit="1"/>
              </p:cNvSpPr>
              <p:nvPr/>
            </p:nvSpPr>
            <p:spPr>
              <a:xfrm>
                <a:off x="6190454" y="1786011"/>
                <a:ext cx="1948419" cy="1008546"/>
              </a:xfrm>
              <a:prstGeom prst="rect">
                <a:avLst/>
              </a:prstGeom>
              <a:blipFill rotWithShape="0">
                <a:blip r:embed="rId2"/>
                <a:stretch>
                  <a:fillRect/>
                </a:stretch>
              </a:blipFill>
            </p:spPr>
            <p:txBody>
              <a:bodyPr/>
              <a:lstStyle/>
              <a:p>
                <a:r>
                  <a:rPr lang="en-US">
                    <a:noFill/>
                  </a:rPr>
                  <a:t> </a:t>
                </a:r>
              </a:p>
            </p:txBody>
          </p:sp>
        </mc:Fallback>
      </mc:AlternateContent>
      <p:sp>
        <p:nvSpPr>
          <p:cNvPr id="29" name="Can 28"/>
          <p:cNvSpPr/>
          <p:nvPr/>
        </p:nvSpPr>
        <p:spPr>
          <a:xfrm rot="16200000">
            <a:off x="3584777" y="4503152"/>
            <a:ext cx="532838" cy="1165653"/>
          </a:xfrm>
          <a:prstGeom prst="ca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p:cNvCxnSpPr>
            <a:stCxn id="24" idx="1"/>
          </p:cNvCxnSpPr>
          <p:nvPr/>
        </p:nvCxnSpPr>
        <p:spPr>
          <a:xfrm flipH="1" flipV="1">
            <a:off x="889686" y="5085977"/>
            <a:ext cx="228226"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889685" y="5085977"/>
            <a:ext cx="8238" cy="6760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flipV="1">
            <a:off x="2257635" y="5080422"/>
            <a:ext cx="228226"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2485861" y="5080422"/>
            <a:ext cx="8238" cy="6760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897923" y="5756501"/>
            <a:ext cx="3954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2108888" y="5756501"/>
            <a:ext cx="3954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2" name="TextBox 41"/>
              <p:cNvSpPr txBox="1"/>
              <p:nvPr/>
            </p:nvSpPr>
            <p:spPr>
              <a:xfrm>
                <a:off x="1250142" y="5762056"/>
                <a:ext cx="923522"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l-GR" b="0" i="1" smtClean="0">
                          <a:latin typeface="Cambria Math" panose="02040503050406030204" pitchFamily="18" charset="0"/>
                          <a:ea typeface="Cambria Math" panose="02040503050406030204" pitchFamily="18" charset="0"/>
                        </a:rPr>
                        <m:t>Δ</m:t>
                      </m:r>
                      <m:r>
                        <a:rPr lang="en-US" b="0" i="1" smtClean="0">
                          <a:latin typeface="Cambria Math" panose="02040503050406030204" pitchFamily="18" charset="0"/>
                          <a:ea typeface="Cambria Math" panose="02040503050406030204" pitchFamily="18" charset="0"/>
                        </a:rPr>
                        <m:t>𝑉</m:t>
                      </m:r>
                      <m:r>
                        <a:rPr lang="en-US" b="0" i="1" smtClean="0">
                          <a:latin typeface="Cambria Math" panose="02040503050406030204" pitchFamily="18" charset="0"/>
                          <a:ea typeface="Cambria Math" panose="02040503050406030204" pitchFamily="18" charset="0"/>
                        </a:rPr>
                        <m:t>=1</m:t>
                      </m:r>
                      <m:r>
                        <a:rPr lang="en-US" b="0" i="1" smtClean="0">
                          <a:latin typeface="Cambria Math" panose="02040503050406030204" pitchFamily="18" charset="0"/>
                          <a:ea typeface="Cambria Math" panose="02040503050406030204" pitchFamily="18" charset="0"/>
                        </a:rPr>
                        <m:t>𝑉</m:t>
                      </m:r>
                    </m:oMath>
                  </m:oMathPara>
                </a14:m>
                <a:endParaRPr lang="en-US" dirty="0"/>
              </a:p>
            </p:txBody>
          </p:sp>
        </mc:Choice>
        <mc:Fallback xmlns="">
          <p:sp>
            <p:nvSpPr>
              <p:cNvPr id="42" name="TextBox 41"/>
              <p:cNvSpPr txBox="1">
                <a:spLocks noRot="1" noChangeAspect="1" noMove="1" noResize="1" noEditPoints="1" noAdjustHandles="1" noChangeArrowheads="1" noChangeShapeType="1" noTextEdit="1"/>
              </p:cNvSpPr>
              <p:nvPr/>
            </p:nvSpPr>
            <p:spPr>
              <a:xfrm>
                <a:off x="1250142" y="5762056"/>
                <a:ext cx="923522" cy="276999"/>
              </a:xfrm>
              <a:prstGeom prst="rect">
                <a:avLst/>
              </a:prstGeom>
              <a:blipFill rotWithShape="0">
                <a:blip r:embed="rId3"/>
                <a:stretch>
                  <a:fillRect l="-5263" r="-5263" b="-6522"/>
                </a:stretch>
              </a:blipFill>
            </p:spPr>
            <p:txBody>
              <a:bodyPr/>
              <a:lstStyle/>
              <a:p>
                <a:r>
                  <a:rPr lang="en-US">
                    <a:noFill/>
                  </a:rPr>
                  <a:t> </a:t>
                </a:r>
              </a:p>
            </p:txBody>
          </p:sp>
        </mc:Fallback>
      </mc:AlternateContent>
      <p:cxnSp>
        <p:nvCxnSpPr>
          <p:cNvPr id="43" name="Straight Connector 42"/>
          <p:cNvCxnSpPr/>
          <p:nvPr/>
        </p:nvCxnSpPr>
        <p:spPr>
          <a:xfrm flipH="1" flipV="1">
            <a:off x="3050053" y="5085977"/>
            <a:ext cx="228226"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3050052" y="5085977"/>
            <a:ext cx="8238" cy="6760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flipV="1">
            <a:off x="4418002" y="5080422"/>
            <a:ext cx="228226"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4646228" y="5080422"/>
            <a:ext cx="8238" cy="6760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3058290" y="5756501"/>
            <a:ext cx="3954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4269255" y="5756501"/>
            <a:ext cx="3954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9" name="TextBox 48"/>
              <p:cNvSpPr txBox="1"/>
              <p:nvPr/>
            </p:nvSpPr>
            <p:spPr>
              <a:xfrm>
                <a:off x="3335600" y="5762056"/>
                <a:ext cx="105176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l-GR" b="0" i="1" smtClean="0">
                          <a:latin typeface="Cambria Math" panose="02040503050406030204" pitchFamily="18" charset="0"/>
                          <a:ea typeface="Cambria Math" panose="02040503050406030204" pitchFamily="18" charset="0"/>
                        </a:rPr>
                        <m:t>Δ</m:t>
                      </m:r>
                      <m:r>
                        <a:rPr lang="en-US" b="0" i="1" smtClean="0">
                          <a:latin typeface="Cambria Math" panose="02040503050406030204" pitchFamily="18" charset="0"/>
                          <a:ea typeface="Cambria Math" panose="02040503050406030204" pitchFamily="18" charset="0"/>
                        </a:rPr>
                        <m:t>𝑉</m:t>
                      </m:r>
                      <m:r>
                        <a:rPr lang="en-US" b="0" i="1" smtClean="0">
                          <a:latin typeface="Cambria Math" panose="02040503050406030204" pitchFamily="18" charset="0"/>
                          <a:ea typeface="Cambria Math" panose="02040503050406030204" pitchFamily="18" charset="0"/>
                        </a:rPr>
                        <m:t>=10</m:t>
                      </m:r>
                      <m:r>
                        <a:rPr lang="en-US" b="0" i="1" smtClean="0">
                          <a:latin typeface="Cambria Math" panose="02040503050406030204" pitchFamily="18" charset="0"/>
                          <a:ea typeface="Cambria Math" panose="02040503050406030204" pitchFamily="18" charset="0"/>
                        </a:rPr>
                        <m:t>𝑉</m:t>
                      </m:r>
                    </m:oMath>
                  </m:oMathPara>
                </a14:m>
                <a:endParaRPr lang="en-US" dirty="0"/>
              </a:p>
            </p:txBody>
          </p:sp>
        </mc:Choice>
        <mc:Fallback xmlns="">
          <p:sp>
            <p:nvSpPr>
              <p:cNvPr id="49" name="TextBox 48"/>
              <p:cNvSpPr txBox="1">
                <a:spLocks noRot="1" noChangeAspect="1" noMove="1" noResize="1" noEditPoints="1" noAdjustHandles="1" noChangeArrowheads="1" noChangeShapeType="1" noTextEdit="1"/>
              </p:cNvSpPr>
              <p:nvPr/>
            </p:nvSpPr>
            <p:spPr>
              <a:xfrm>
                <a:off x="3335600" y="5762056"/>
                <a:ext cx="1051763" cy="276999"/>
              </a:xfrm>
              <a:prstGeom prst="rect">
                <a:avLst/>
              </a:prstGeom>
              <a:blipFill rotWithShape="0">
                <a:blip r:embed="rId4"/>
                <a:stretch>
                  <a:fillRect l="-4624" r="-4624" b="-6522"/>
                </a:stretch>
              </a:blipFill>
            </p:spPr>
            <p:txBody>
              <a:bodyPr/>
              <a:lstStyle/>
              <a:p>
                <a:r>
                  <a:rPr lang="en-US">
                    <a:noFill/>
                  </a:rPr>
                  <a:t> </a:t>
                </a:r>
              </a:p>
            </p:txBody>
          </p:sp>
        </mc:Fallback>
      </mc:AlternateContent>
      <p:cxnSp>
        <p:nvCxnSpPr>
          <p:cNvPr id="50" name="Straight Connector 49"/>
          <p:cNvCxnSpPr/>
          <p:nvPr/>
        </p:nvCxnSpPr>
        <p:spPr>
          <a:xfrm flipV="1">
            <a:off x="205946" y="3644578"/>
            <a:ext cx="4852086" cy="80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205946" y="4549349"/>
            <a:ext cx="4852086" cy="80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2" name="TextBox 51"/>
              <p:cNvSpPr txBox="1"/>
              <p:nvPr/>
            </p:nvSpPr>
            <p:spPr>
              <a:xfrm>
                <a:off x="6579663" y="2969389"/>
                <a:ext cx="1170000" cy="918778"/>
              </a:xfrm>
              <a:prstGeom prst="rect">
                <a:avLst/>
              </a:prstGeom>
              <a:solidFill>
                <a:schemeClr val="accent2">
                  <a:lumMod val="20000"/>
                  <a:lumOff val="80000"/>
                </a:schemeClr>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b="0" i="1" smtClean="0">
                              <a:latin typeface="Cambria Math" panose="02040503050406030204" pitchFamily="18" charset="0"/>
                            </a:rPr>
                          </m:ctrlPr>
                        </m:fPr>
                        <m:num>
                          <m:r>
                            <a:rPr lang="en-US" sz="3200" b="0" i="1" smtClean="0">
                              <a:latin typeface="Cambria Math" panose="02040503050406030204" pitchFamily="18" charset="0"/>
                            </a:rPr>
                            <m:t>𝑉</m:t>
                          </m:r>
                        </m:num>
                        <m:den>
                          <m:r>
                            <a:rPr lang="en-US" sz="3200" b="0" i="1" smtClean="0">
                              <a:latin typeface="Cambria Math" panose="02040503050406030204" pitchFamily="18" charset="0"/>
                            </a:rPr>
                            <m:t>𝐼</m:t>
                          </m:r>
                        </m:den>
                      </m:f>
                      <m:r>
                        <a:rPr lang="en-US" sz="3200" b="0" i="1" smtClean="0">
                          <a:latin typeface="Cambria Math" panose="02040503050406030204" pitchFamily="18" charset="0"/>
                        </a:rPr>
                        <m:t>=</m:t>
                      </m:r>
                      <m:r>
                        <a:rPr lang="en-US" sz="3200" b="0" i="1" smtClean="0">
                          <a:latin typeface="Cambria Math" panose="02040503050406030204" pitchFamily="18" charset="0"/>
                        </a:rPr>
                        <m:t>𝑅</m:t>
                      </m:r>
                    </m:oMath>
                  </m:oMathPara>
                </a14:m>
                <a:endParaRPr lang="en-US" sz="3200" dirty="0"/>
              </a:p>
            </p:txBody>
          </p:sp>
        </mc:Choice>
        <mc:Fallback xmlns="">
          <p:sp>
            <p:nvSpPr>
              <p:cNvPr id="52" name="TextBox 51"/>
              <p:cNvSpPr txBox="1">
                <a:spLocks noRot="1" noChangeAspect="1" noMove="1" noResize="1" noEditPoints="1" noAdjustHandles="1" noChangeArrowheads="1" noChangeShapeType="1" noTextEdit="1"/>
              </p:cNvSpPr>
              <p:nvPr/>
            </p:nvSpPr>
            <p:spPr>
              <a:xfrm>
                <a:off x="6579663" y="2969389"/>
                <a:ext cx="1170000" cy="918778"/>
              </a:xfrm>
              <a:prstGeom prst="rect">
                <a:avLst/>
              </a:prstGeom>
              <a:blipFill rotWithShape="0">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6429622" y="4161644"/>
                <a:ext cx="1470082" cy="918778"/>
              </a:xfrm>
              <a:prstGeom prst="rect">
                <a:avLst/>
              </a:prstGeom>
              <a:solidFill>
                <a:schemeClr val="accent5">
                  <a:lumMod val="40000"/>
                  <a:lumOff val="60000"/>
                </a:schemeClr>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𝑅</m:t>
                      </m:r>
                      <m:r>
                        <a:rPr lang="en-US" sz="3200" b="0" i="1" smtClean="0">
                          <a:latin typeface="Cambria Math" panose="02040503050406030204" pitchFamily="18" charset="0"/>
                        </a:rPr>
                        <m:t>=</m:t>
                      </m:r>
                      <m:r>
                        <a:rPr lang="en-US" sz="3200" i="1">
                          <a:latin typeface="Cambria Math" panose="02040503050406030204" pitchFamily="18" charset="0"/>
                          <a:ea typeface="Cambria Math" panose="02040503050406030204" pitchFamily="18" charset="0"/>
                        </a:rPr>
                        <m:t>𝜌</m:t>
                      </m:r>
                      <m:f>
                        <m:fPr>
                          <m:ctrlPr>
                            <a:rPr lang="en-US" sz="3200" b="0" i="1" smtClean="0">
                              <a:latin typeface="Cambria Math" panose="02040503050406030204" pitchFamily="18" charset="0"/>
                            </a:rPr>
                          </m:ctrlPr>
                        </m:fPr>
                        <m:num>
                          <m:r>
                            <a:rPr lang="en-US" sz="3200" b="0" i="1" smtClean="0">
                              <a:latin typeface="Cambria Math" panose="02040503050406030204" pitchFamily="18" charset="0"/>
                            </a:rPr>
                            <m:t>𝐿</m:t>
                          </m:r>
                        </m:num>
                        <m:den>
                          <m:r>
                            <a:rPr lang="en-US" sz="3200" b="0" i="1" smtClean="0">
                              <a:latin typeface="Cambria Math" panose="02040503050406030204" pitchFamily="18" charset="0"/>
                            </a:rPr>
                            <m:t>𝐴</m:t>
                          </m:r>
                        </m:den>
                      </m:f>
                    </m:oMath>
                  </m:oMathPara>
                </a14:m>
                <a:endParaRPr lang="en-US" sz="3200" dirty="0"/>
              </a:p>
            </p:txBody>
          </p:sp>
        </mc:Choice>
        <mc:Fallback xmlns="">
          <p:sp>
            <p:nvSpPr>
              <p:cNvPr id="53" name="TextBox 52"/>
              <p:cNvSpPr txBox="1">
                <a:spLocks noRot="1" noChangeAspect="1" noMove="1" noResize="1" noEditPoints="1" noAdjustHandles="1" noChangeArrowheads="1" noChangeShapeType="1" noTextEdit="1"/>
              </p:cNvSpPr>
              <p:nvPr/>
            </p:nvSpPr>
            <p:spPr>
              <a:xfrm>
                <a:off x="6429622" y="4161644"/>
                <a:ext cx="1470082" cy="918778"/>
              </a:xfrm>
              <a:prstGeom prst="rect">
                <a:avLst/>
              </a:prstGeom>
              <a:blipFill rotWithShape="0">
                <a:blip r:embed="rId6"/>
                <a:stretch>
                  <a:fillRect/>
                </a:stretch>
              </a:blipFill>
            </p:spPr>
            <p:txBody>
              <a:bodyPr/>
              <a:lstStyle/>
              <a:p>
                <a:r>
                  <a:rPr lang="en-US">
                    <a:noFill/>
                  </a:rPr>
                  <a:t> </a:t>
                </a:r>
              </a:p>
            </p:txBody>
          </p:sp>
        </mc:Fallback>
      </mc:AlternateContent>
      <p:sp>
        <p:nvSpPr>
          <p:cNvPr id="25" name="TextBox 24"/>
          <p:cNvSpPr txBox="1"/>
          <p:nvPr/>
        </p:nvSpPr>
        <p:spPr>
          <a:xfrm>
            <a:off x="5891385" y="5579666"/>
            <a:ext cx="2842959" cy="923330"/>
          </a:xfrm>
          <a:prstGeom prst="rect">
            <a:avLst/>
          </a:prstGeom>
          <a:noFill/>
        </p:spPr>
        <p:txBody>
          <a:bodyPr wrap="none" rtlCol="0">
            <a:spAutoFit/>
          </a:bodyPr>
          <a:lstStyle/>
          <a:p>
            <a:pPr algn="ctr"/>
            <a:r>
              <a:rPr lang="en-US" dirty="0" smtClean="0"/>
              <a:t>Resistivity</a:t>
            </a:r>
          </a:p>
          <a:p>
            <a:pPr algn="ctr"/>
            <a:r>
              <a:rPr lang="en-US" dirty="0" smtClean="0"/>
              <a:t>See table 25.1 (page 823)</a:t>
            </a:r>
          </a:p>
          <a:p>
            <a:pPr algn="ctr"/>
            <a:r>
              <a:rPr lang="en-US" dirty="0" smtClean="0"/>
              <a:t>The unit of resistivity is: </a:t>
            </a:r>
            <a:r>
              <a:rPr lang="en-US" b="1" dirty="0" err="1" smtClean="0">
                <a:latin typeface="Symbol" panose="05050102010706020507" pitchFamily="18" charset="2"/>
              </a:rPr>
              <a:t>W</a:t>
            </a:r>
            <a:r>
              <a:rPr lang="en-US" b="1" dirty="0" err="1" smtClean="0"/>
              <a:t>m</a:t>
            </a:r>
            <a:endParaRPr lang="en-US" b="1" dirty="0" smtClean="0"/>
          </a:p>
        </p:txBody>
      </p:sp>
      <p:cxnSp>
        <p:nvCxnSpPr>
          <p:cNvPr id="27" name="Straight Arrow Connector 26"/>
          <p:cNvCxnSpPr/>
          <p:nvPr/>
        </p:nvCxnSpPr>
        <p:spPr>
          <a:xfrm flipH="1" flipV="1">
            <a:off x="7340192" y="4959072"/>
            <a:ext cx="8237" cy="62059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6390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9.5</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t>Calculate the current density, resistance, and electrical field of a 5-m long cylindrical copper wire with a diameter of 2.053 mm carrying a current of I = 10 mA. The resistivity of copper is </a:t>
                </a:r>
                <a14:m>
                  <m:oMath xmlns:m="http://schemas.openxmlformats.org/officeDocument/2006/math">
                    <m:r>
                      <a:rPr lang="en-US" i="1" smtClean="0">
                        <a:latin typeface="Cambria Math" panose="02040503050406030204" pitchFamily="18" charset="0"/>
                        <a:ea typeface="Cambria Math" panose="02040503050406030204" pitchFamily="18" charset="0"/>
                      </a:rPr>
                      <m:t>𝜌</m:t>
                    </m:r>
                    <m:r>
                      <a:rPr lang="en-US" b="0" i="1" smtClean="0">
                        <a:latin typeface="Cambria Math" panose="02040503050406030204" pitchFamily="18" charset="0"/>
                        <a:ea typeface="Cambria Math" panose="02040503050406030204" pitchFamily="18" charset="0"/>
                      </a:rPr>
                      <m:t>=1.68×</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10</m:t>
                        </m:r>
                      </m:e>
                      <m:sup>
                        <m:r>
                          <a:rPr lang="en-US" b="0" i="1" smtClean="0">
                            <a:latin typeface="Cambria Math" panose="02040503050406030204" pitchFamily="18" charset="0"/>
                            <a:ea typeface="Cambria Math" panose="02040503050406030204" pitchFamily="18" charset="0"/>
                          </a:rPr>
                          <m:t>−8</m:t>
                        </m:r>
                      </m:sup>
                    </m:sSup>
                    <m:r>
                      <m:rPr>
                        <m:sty m:val="p"/>
                      </m:rPr>
                      <a:rPr lang="el-GR" b="0" i="1" smtClean="0">
                        <a:latin typeface="Cambria Math" panose="02040503050406030204" pitchFamily="18" charset="0"/>
                        <a:ea typeface="Cambria Math" panose="02040503050406030204" pitchFamily="18" charset="0"/>
                      </a:rPr>
                      <m:t>Ω</m:t>
                    </m:r>
                    <m:r>
                      <a:rPr lang="el-GR"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𝑚</m:t>
                    </m:r>
                  </m:oMath>
                </a14:m>
                <a:r>
                  <a:rPr lang="en-US" dirty="0" smtClean="0"/>
                  <a:t>.</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391" t="-2241" r="-1546"/>
                </a:stretch>
              </a:blipFill>
            </p:spPr>
            <p:txBody>
              <a:bodyPr/>
              <a:lstStyle/>
              <a:p>
                <a:r>
                  <a:rPr lang="en-US">
                    <a:noFill/>
                  </a:rPr>
                  <a:t> </a:t>
                </a:r>
              </a:p>
            </p:txBody>
          </p:sp>
        </mc:Fallback>
      </mc:AlternateContent>
    </p:spTree>
    <p:extLst>
      <p:ext uri="{BB962C8B-B14F-4D97-AF65-F5344CB8AC3E}">
        <p14:creationId xmlns:p14="http://schemas.microsoft.com/office/powerpoint/2010/main" val="42489519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a:t>
            </a:r>
            <a:endParaRPr lang="en-US" dirty="0"/>
          </a:p>
        </p:txBody>
      </p:sp>
      <p:sp>
        <p:nvSpPr>
          <p:cNvPr id="4" name="Rectangle 3"/>
          <p:cNvSpPr/>
          <p:nvPr/>
        </p:nvSpPr>
        <p:spPr>
          <a:xfrm>
            <a:off x="745525" y="1320274"/>
            <a:ext cx="7522690" cy="5262979"/>
          </a:xfrm>
          <a:prstGeom prst="rect">
            <a:avLst/>
          </a:prstGeom>
        </p:spPr>
        <p:txBody>
          <a:bodyPr wrap="square">
            <a:spAutoFit/>
          </a:bodyPr>
          <a:lstStyle/>
          <a:p>
            <a:pPr marL="9144" indent="228600"/>
            <a:r>
              <a:rPr lang="en-US" sz="2400" dirty="0"/>
              <a:t>We learned that the resistance of a piece of material is a function of length, </a:t>
            </a:r>
            <a:r>
              <a:rPr lang="en-US" sz="2400" i="1" dirty="0"/>
              <a:t>L</a:t>
            </a:r>
            <a:r>
              <a:rPr lang="en-US" sz="2400" dirty="0"/>
              <a:t>, cross-section area, </a:t>
            </a:r>
            <a:r>
              <a:rPr lang="en-US" sz="2400" i="1" dirty="0"/>
              <a:t>A</a:t>
            </a:r>
            <a:r>
              <a:rPr lang="en-US" sz="2400" dirty="0"/>
              <a:t>, and material dependent resistivity, </a:t>
            </a:r>
            <a:r>
              <a:rPr lang="en-US" sz="2400" i="1" dirty="0" smtClean="0">
                <a:latin typeface="Symbol" panose="05050102010706020507" pitchFamily="18" charset="2"/>
              </a:rPr>
              <a:t>r</a:t>
            </a:r>
            <a:r>
              <a:rPr lang="en-US" sz="2400" dirty="0" smtClean="0"/>
              <a:t>. </a:t>
            </a:r>
          </a:p>
          <a:p>
            <a:pPr marL="9144" indent="228600"/>
            <a:r>
              <a:rPr lang="en-US" sz="2400" dirty="0" smtClean="0"/>
              <a:t>Consider </a:t>
            </a:r>
            <a:r>
              <a:rPr lang="en-US" sz="2400" dirty="0"/>
              <a:t>a copper wire with length </a:t>
            </a:r>
            <a:r>
              <a:rPr lang="en-US" sz="2400" i="1" dirty="0"/>
              <a:t>L</a:t>
            </a:r>
            <a:r>
              <a:rPr lang="en-US" sz="2400" dirty="0"/>
              <a:t>, cross-section area </a:t>
            </a:r>
            <a:r>
              <a:rPr lang="en-US" sz="2400" i="1" dirty="0"/>
              <a:t>A</a:t>
            </a:r>
            <a:r>
              <a:rPr lang="en-US" sz="2400" dirty="0"/>
              <a:t>, with a resistance </a:t>
            </a:r>
            <a:r>
              <a:rPr lang="en-US" sz="2400" i="1" dirty="0"/>
              <a:t>R</a:t>
            </a:r>
            <a:r>
              <a:rPr lang="en-US" sz="2400" dirty="0"/>
              <a:t>. Now, this copper wire is elongated to 2</a:t>
            </a:r>
            <a:r>
              <a:rPr lang="en-US" sz="2400" i="1" dirty="0"/>
              <a:t>L</a:t>
            </a:r>
            <a:r>
              <a:rPr lang="en-US" sz="2400" dirty="0"/>
              <a:t>, thus the cross-section reduced to A/2 (volume does not change). What is the resistance of the copper wire after the elongation</a:t>
            </a:r>
            <a:r>
              <a:rPr lang="en-US" sz="2400" dirty="0" smtClean="0"/>
              <a:t>?</a:t>
            </a:r>
          </a:p>
          <a:p>
            <a:pPr marL="9144" indent="228600"/>
            <a:endParaRPr lang="en-US" sz="2400" dirty="0"/>
          </a:p>
          <a:p>
            <a:pPr marL="228600" indent="-210312"/>
            <a:r>
              <a:rPr lang="en-US" sz="2400" dirty="0"/>
              <a:t>(a) 4R</a:t>
            </a:r>
          </a:p>
          <a:p>
            <a:pPr marL="228600" indent="-210312"/>
            <a:r>
              <a:rPr lang="en-US" sz="2400" dirty="0"/>
              <a:t>(b) 2R</a:t>
            </a:r>
          </a:p>
          <a:p>
            <a:pPr marL="228600" indent="-210312"/>
            <a:r>
              <a:rPr lang="en-US" sz="2400" dirty="0"/>
              <a:t>(c) R</a:t>
            </a:r>
          </a:p>
          <a:p>
            <a:pPr marL="228600" indent="-210312"/>
            <a:r>
              <a:rPr lang="en-US" sz="2400" dirty="0"/>
              <a:t>(d) R/2</a:t>
            </a:r>
          </a:p>
          <a:p>
            <a:pPr marL="228600" indent="-210312"/>
            <a:r>
              <a:rPr lang="en-US" sz="2400" dirty="0"/>
              <a:t>(e) R/4</a:t>
            </a:r>
            <a:endParaRPr lang="en-US" sz="2400" b="0" dirty="0">
              <a:effectLst/>
            </a:endParaRPr>
          </a:p>
        </p:txBody>
      </p:sp>
    </p:spTree>
    <p:extLst>
      <p:ext uri="{BB962C8B-B14F-4D97-AF65-F5344CB8AC3E}">
        <p14:creationId xmlns:p14="http://schemas.microsoft.com/office/powerpoint/2010/main" val="1544554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What diameter must a copper wire have if its resistance is to be the same as that of an equal length of aluminum wire with diameter 3.26 mm?</a:t>
            </a:r>
          </a:p>
          <a:p>
            <a:pPr marL="514350" indent="-514350">
              <a:buFont typeface="+mj-lt"/>
              <a:buAutoNum type="arabicPeriod"/>
            </a:pPr>
            <a:endParaRPr lang="en-US" dirty="0"/>
          </a:p>
          <a:p>
            <a:pPr marL="514350" indent="-514350">
              <a:buFont typeface="+mj-lt"/>
              <a:buAutoNum type="arabicPeriod"/>
            </a:pPr>
            <a:r>
              <a:rPr lang="en-US" dirty="0" smtClean="0"/>
              <a:t>An aluminum cube has sides of length 1.80 m. What is the resistance between two opposite faces of the cube?</a:t>
            </a:r>
            <a:endParaRPr lang="en-US" dirty="0"/>
          </a:p>
        </p:txBody>
      </p:sp>
    </p:spTree>
    <p:extLst>
      <p:ext uri="{BB962C8B-B14F-4D97-AF65-F5344CB8AC3E}">
        <p14:creationId xmlns:p14="http://schemas.microsoft.com/office/powerpoint/2010/main" val="39124082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Ohm’s </a:t>
            </a:r>
            <a:r>
              <a:rPr lang="en-US" dirty="0" smtClean="0"/>
              <a:t>law: Another form</a:t>
            </a:r>
            <a:endParaRPr lang="en-US" dirty="0"/>
          </a:p>
        </p:txBody>
      </p:sp>
      <mc:AlternateContent xmlns:mc="http://schemas.openxmlformats.org/markup-compatibility/2006" xmlns:a14="http://schemas.microsoft.com/office/drawing/2010/main">
        <mc:Choice Requires="a14">
          <p:sp>
            <p:nvSpPr>
              <p:cNvPr id="5" name="TextBox 4"/>
              <p:cNvSpPr txBox="1"/>
              <p:nvPr/>
            </p:nvSpPr>
            <p:spPr>
              <a:xfrm>
                <a:off x="3696183" y="1805559"/>
                <a:ext cx="875817" cy="689035"/>
              </a:xfrm>
              <a:prstGeom prst="rect">
                <a:avLst/>
              </a:prstGeom>
              <a:solidFill>
                <a:schemeClr val="accent2">
                  <a:lumMod val="20000"/>
                  <a:lumOff val="80000"/>
                </a:schemeClr>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𝑉</m:t>
                          </m:r>
                        </m:num>
                        <m:den>
                          <m:r>
                            <a:rPr lang="en-US" sz="2400" b="0" i="1" smtClean="0">
                              <a:latin typeface="Cambria Math" panose="02040503050406030204" pitchFamily="18" charset="0"/>
                            </a:rPr>
                            <m:t>𝐼</m:t>
                          </m:r>
                        </m:den>
                      </m:f>
                      <m:r>
                        <a:rPr lang="en-US" sz="2400" b="0" i="1" smtClean="0">
                          <a:latin typeface="Cambria Math" panose="02040503050406030204" pitchFamily="18" charset="0"/>
                        </a:rPr>
                        <m:t>=</m:t>
                      </m:r>
                      <m:r>
                        <a:rPr lang="en-US" sz="2400" b="0" i="1" smtClean="0">
                          <a:latin typeface="Cambria Math" panose="02040503050406030204" pitchFamily="18" charset="0"/>
                        </a:rPr>
                        <m:t>𝑅</m:t>
                      </m:r>
                    </m:oMath>
                  </m:oMathPara>
                </a14:m>
                <a:endParaRPr lang="en-US" sz="2400" dirty="0"/>
              </a:p>
            </p:txBody>
          </p:sp>
        </mc:Choice>
        <mc:Fallback xmlns="">
          <p:sp>
            <p:nvSpPr>
              <p:cNvPr id="5" name="TextBox 4"/>
              <p:cNvSpPr txBox="1">
                <a:spLocks noRot="1" noChangeAspect="1" noMove="1" noResize="1" noEditPoints="1" noAdjustHandles="1" noChangeArrowheads="1" noChangeShapeType="1" noTextEdit="1"/>
              </p:cNvSpPr>
              <p:nvPr/>
            </p:nvSpPr>
            <p:spPr>
              <a:xfrm>
                <a:off x="3696183" y="1805559"/>
                <a:ext cx="875817" cy="689035"/>
              </a:xfrm>
              <a:prstGeom prst="rect">
                <a:avLst/>
              </a:prstGeom>
              <a:blipFill rotWithShape="0">
                <a:blip r:embed="rId2"/>
                <a:stretch>
                  <a:fillRect/>
                </a:stretch>
              </a:blipFill>
            </p:spPr>
            <p:txBody>
              <a:bodyPr/>
              <a:lstStyle/>
              <a:p>
                <a:r>
                  <a:rPr lang="en-US">
                    <a:noFill/>
                  </a:rPr>
                  <a:t> </a:t>
                </a:r>
              </a:p>
            </p:txBody>
          </p:sp>
        </mc:Fallback>
      </mc:AlternateContent>
      <p:sp>
        <p:nvSpPr>
          <p:cNvPr id="6" name="Rectangle 5"/>
          <p:cNvSpPr/>
          <p:nvPr/>
        </p:nvSpPr>
        <p:spPr>
          <a:xfrm>
            <a:off x="1950812" y="1919245"/>
            <a:ext cx="1478225" cy="461665"/>
          </a:xfrm>
          <a:prstGeom prst="rect">
            <a:avLst/>
          </a:prstGeom>
        </p:spPr>
        <p:txBody>
          <a:bodyPr wrap="none">
            <a:spAutoFit/>
          </a:bodyPr>
          <a:lstStyle/>
          <a:p>
            <a:r>
              <a:rPr lang="en-US" sz="2400" dirty="0"/>
              <a:t>Ohm’s law</a:t>
            </a:r>
          </a:p>
        </p:txBody>
      </p:sp>
      <mc:AlternateContent xmlns:mc="http://schemas.openxmlformats.org/markup-compatibility/2006" xmlns:a14="http://schemas.microsoft.com/office/drawing/2010/main">
        <mc:Choice Requires="a14">
          <p:sp>
            <p:nvSpPr>
              <p:cNvPr id="7" name="TextBox 6"/>
              <p:cNvSpPr txBox="1"/>
              <p:nvPr/>
            </p:nvSpPr>
            <p:spPr>
              <a:xfrm>
                <a:off x="2689924" y="2913549"/>
                <a:ext cx="2755498" cy="94045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𝑉</m:t>
                          </m:r>
                        </m:num>
                        <m:den>
                          <m:r>
                            <a:rPr lang="en-US" sz="2400" b="0" i="1" smtClean="0">
                              <a:latin typeface="Cambria Math" panose="02040503050406030204" pitchFamily="18" charset="0"/>
                            </a:rPr>
                            <m:t>𝐼</m:t>
                          </m:r>
                        </m:den>
                      </m:f>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d>
                            <m:dPr>
                              <m:begChr m:val="|"/>
                              <m:endChr m:val="|"/>
                              <m:ctrlPr>
                                <a:rPr lang="en-US" sz="2400" b="0" i="1" smtClean="0">
                                  <a:latin typeface="Cambria Math" panose="02040503050406030204" pitchFamily="18" charset="0"/>
                                </a:rPr>
                              </m:ctrlPr>
                            </m:dPr>
                            <m:e>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𝐸</m:t>
                                  </m:r>
                                </m:e>
                              </m:acc>
                            </m:e>
                          </m:d>
                          <m:r>
                            <a:rPr lang="en-US" sz="2400" b="0" i="1" smtClean="0">
                              <a:latin typeface="Cambria Math" panose="02040503050406030204" pitchFamily="18" charset="0"/>
                            </a:rPr>
                            <m:t>𝐿</m:t>
                          </m:r>
                        </m:num>
                        <m:den>
                          <m:d>
                            <m:dPr>
                              <m:begChr m:val="|"/>
                              <m:endChr m:val="|"/>
                              <m:ctrlPr>
                                <a:rPr lang="en-US" sz="2400" b="0" i="1" smtClean="0">
                                  <a:latin typeface="Cambria Math" panose="02040503050406030204" pitchFamily="18" charset="0"/>
                                </a:rPr>
                              </m:ctrlPr>
                            </m:dPr>
                            <m:e>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𝐽</m:t>
                                  </m:r>
                                </m:e>
                              </m:acc>
                            </m:e>
                          </m:d>
                          <m:r>
                            <a:rPr lang="en-US" sz="2400" b="0" i="1" smtClean="0">
                              <a:latin typeface="Cambria Math" panose="02040503050406030204" pitchFamily="18" charset="0"/>
                            </a:rPr>
                            <m:t>𝐴</m:t>
                          </m:r>
                        </m:den>
                      </m:f>
                      <m:r>
                        <a:rPr lang="en-US" sz="2400" b="0" i="1" smtClean="0">
                          <a:latin typeface="Cambria Math" panose="02040503050406030204" pitchFamily="18" charset="0"/>
                        </a:rPr>
                        <m:t>=</m:t>
                      </m:r>
                      <m:r>
                        <a:rPr lang="en-US" sz="2400" b="0" i="1" smtClean="0">
                          <a:latin typeface="Cambria Math" panose="02040503050406030204" pitchFamily="18" charset="0"/>
                        </a:rPr>
                        <m:t>𝑅</m:t>
                      </m:r>
                      <m:r>
                        <a:rPr lang="en-US" sz="2400" b="0" i="1" smtClean="0">
                          <a:latin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𝜌</m:t>
                      </m:r>
                      <m:f>
                        <m:fPr>
                          <m:ctrlPr>
                            <a:rPr lang="en-US" sz="2400" b="0" i="1" smtClean="0">
                              <a:latin typeface="Cambria Math" panose="02040503050406030204" pitchFamily="18" charset="0"/>
                              <a:ea typeface="Cambria Math" panose="02040503050406030204" pitchFamily="18" charset="0"/>
                            </a:rPr>
                          </m:ctrlPr>
                        </m:fPr>
                        <m:num>
                          <m:r>
                            <a:rPr lang="en-US" sz="2400" b="0" i="1" smtClean="0">
                              <a:latin typeface="Cambria Math" panose="02040503050406030204" pitchFamily="18" charset="0"/>
                              <a:ea typeface="Cambria Math" panose="02040503050406030204" pitchFamily="18" charset="0"/>
                            </a:rPr>
                            <m:t>𝐿</m:t>
                          </m:r>
                        </m:num>
                        <m:den>
                          <m:r>
                            <a:rPr lang="en-US" sz="2400" b="0" i="1" smtClean="0">
                              <a:latin typeface="Cambria Math" panose="02040503050406030204" pitchFamily="18" charset="0"/>
                              <a:ea typeface="Cambria Math" panose="02040503050406030204" pitchFamily="18" charset="0"/>
                            </a:rPr>
                            <m:t>𝐴</m:t>
                          </m:r>
                        </m:den>
                      </m:f>
                    </m:oMath>
                  </m:oMathPara>
                </a14:m>
                <a:endParaRPr lang="en-US" sz="2400" dirty="0"/>
              </a:p>
            </p:txBody>
          </p:sp>
        </mc:Choice>
        <mc:Fallback xmlns="">
          <p:sp>
            <p:nvSpPr>
              <p:cNvPr id="7" name="TextBox 6"/>
              <p:cNvSpPr txBox="1">
                <a:spLocks noRot="1" noChangeAspect="1" noMove="1" noResize="1" noEditPoints="1" noAdjustHandles="1" noChangeArrowheads="1" noChangeShapeType="1" noTextEdit="1"/>
              </p:cNvSpPr>
              <p:nvPr/>
            </p:nvSpPr>
            <p:spPr>
              <a:xfrm>
                <a:off x="2689924" y="2913549"/>
                <a:ext cx="2755498" cy="940450"/>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5104853" y="4707912"/>
                <a:ext cx="1045223" cy="940450"/>
              </a:xfrm>
              <a:prstGeom prst="rect">
                <a:avLst/>
              </a:prstGeom>
              <a:solidFill>
                <a:schemeClr val="accent2">
                  <a:lumMod val="20000"/>
                  <a:lumOff val="80000"/>
                </a:schemeClr>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b="0" i="1" smtClean="0">
                              <a:latin typeface="Cambria Math" panose="02040503050406030204" pitchFamily="18" charset="0"/>
                            </a:rPr>
                          </m:ctrlPr>
                        </m:fPr>
                        <m:num>
                          <m:d>
                            <m:dPr>
                              <m:begChr m:val="|"/>
                              <m:endChr m:val="|"/>
                              <m:ctrlPr>
                                <a:rPr lang="en-US" sz="2400" b="0" i="1" smtClean="0">
                                  <a:latin typeface="Cambria Math" panose="02040503050406030204" pitchFamily="18" charset="0"/>
                                </a:rPr>
                              </m:ctrlPr>
                            </m:dPr>
                            <m:e>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𝐸</m:t>
                                  </m:r>
                                </m:e>
                              </m:acc>
                            </m:e>
                          </m:d>
                        </m:num>
                        <m:den>
                          <m:d>
                            <m:dPr>
                              <m:begChr m:val="|"/>
                              <m:endChr m:val="|"/>
                              <m:ctrlPr>
                                <a:rPr lang="en-US" sz="2400" b="0" i="1" smtClean="0">
                                  <a:latin typeface="Cambria Math" panose="02040503050406030204" pitchFamily="18" charset="0"/>
                                </a:rPr>
                              </m:ctrlPr>
                            </m:dPr>
                            <m:e>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𝐽</m:t>
                                  </m:r>
                                </m:e>
                              </m:acc>
                            </m:e>
                          </m:d>
                        </m:den>
                      </m:f>
                      <m:r>
                        <a:rPr lang="en-US" sz="2400" b="0" i="1" smtClean="0">
                          <a:latin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𝜌</m:t>
                      </m:r>
                    </m:oMath>
                  </m:oMathPara>
                </a14:m>
                <a:endParaRPr lang="en-US" sz="2400" dirty="0"/>
              </a:p>
            </p:txBody>
          </p:sp>
        </mc:Choice>
        <mc:Fallback xmlns="">
          <p:sp>
            <p:nvSpPr>
              <p:cNvPr id="8" name="TextBox 7"/>
              <p:cNvSpPr txBox="1">
                <a:spLocks noRot="1" noChangeAspect="1" noMove="1" noResize="1" noEditPoints="1" noAdjustHandles="1" noChangeArrowheads="1" noChangeShapeType="1" noTextEdit="1"/>
              </p:cNvSpPr>
              <p:nvPr/>
            </p:nvSpPr>
            <p:spPr>
              <a:xfrm>
                <a:off x="5104853" y="4707912"/>
                <a:ext cx="1045223" cy="940450"/>
              </a:xfrm>
              <a:prstGeom prst="rect">
                <a:avLst/>
              </a:prstGeom>
              <a:blipFill rotWithShape="0">
                <a:blip r:embed="rId4"/>
                <a:stretch>
                  <a:fillRect/>
                </a:stretch>
              </a:blipFill>
            </p:spPr>
            <p:txBody>
              <a:bodyPr/>
              <a:lstStyle/>
              <a:p>
                <a:r>
                  <a:rPr lang="en-US">
                    <a:noFill/>
                  </a:rPr>
                  <a:t> </a:t>
                </a:r>
              </a:p>
            </p:txBody>
          </p:sp>
        </mc:Fallback>
      </mc:AlternateContent>
      <p:sp>
        <p:nvSpPr>
          <p:cNvPr id="9" name="Rectangle 8"/>
          <p:cNvSpPr/>
          <p:nvPr/>
        </p:nvSpPr>
        <p:spPr>
          <a:xfrm>
            <a:off x="908726" y="4947305"/>
            <a:ext cx="3981154" cy="461665"/>
          </a:xfrm>
          <a:prstGeom prst="rect">
            <a:avLst/>
          </a:prstGeom>
        </p:spPr>
        <p:txBody>
          <a:bodyPr wrap="none">
            <a:spAutoFit/>
          </a:bodyPr>
          <a:lstStyle/>
          <a:p>
            <a:r>
              <a:rPr lang="en-US" sz="2400" dirty="0"/>
              <a:t>Ohm’s </a:t>
            </a:r>
            <a:r>
              <a:rPr lang="en-US" sz="2400" dirty="0" smtClean="0"/>
              <a:t>law in microscopic view</a:t>
            </a:r>
            <a:endParaRPr lang="en-US" sz="2400" dirty="0"/>
          </a:p>
        </p:txBody>
      </p:sp>
    </p:spTree>
    <p:extLst>
      <p:ext uri="{BB962C8B-B14F-4D97-AF65-F5344CB8AC3E}">
        <p14:creationId xmlns:p14="http://schemas.microsoft.com/office/powerpoint/2010/main" val="997264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is electric current? </a:t>
            </a:r>
          </a:p>
        </p:txBody>
      </p:sp>
      <p:pic>
        <p:nvPicPr>
          <p:cNvPr id="4" name="Picture 3"/>
          <p:cNvPicPr>
            <a:picLocks noChangeAspect="1"/>
          </p:cNvPicPr>
          <p:nvPr/>
        </p:nvPicPr>
        <p:blipFill>
          <a:blip r:embed="rId2"/>
          <a:stretch>
            <a:fillRect/>
          </a:stretch>
        </p:blipFill>
        <p:spPr>
          <a:xfrm>
            <a:off x="2572778" y="4197957"/>
            <a:ext cx="3317674" cy="1952534"/>
          </a:xfrm>
          <a:prstGeom prst="rect">
            <a:avLst/>
          </a:prstGeom>
        </p:spPr>
      </p:pic>
      <p:sp>
        <p:nvSpPr>
          <p:cNvPr id="6" name="TextBox 5"/>
          <p:cNvSpPr txBox="1"/>
          <p:nvPr/>
        </p:nvSpPr>
        <p:spPr>
          <a:xfrm>
            <a:off x="1137351" y="1447152"/>
            <a:ext cx="6262997" cy="830997"/>
          </a:xfrm>
          <a:prstGeom prst="rect">
            <a:avLst/>
          </a:prstGeom>
          <a:noFill/>
        </p:spPr>
        <p:txBody>
          <a:bodyPr wrap="none" rtlCol="0">
            <a:spAutoFit/>
          </a:bodyPr>
          <a:lstStyle/>
          <a:p>
            <a:r>
              <a:rPr lang="en-US" sz="2400" dirty="0" smtClean="0"/>
              <a:t>In conductor:</a:t>
            </a:r>
          </a:p>
          <a:p>
            <a:r>
              <a:rPr lang="en-US" sz="2400" dirty="0" smtClean="0"/>
              <a:t>If all charges are </a:t>
            </a:r>
            <a:r>
              <a:rPr lang="en-US" sz="2400" dirty="0" smtClean="0">
                <a:solidFill>
                  <a:srgbClr val="FF0000"/>
                </a:solidFill>
              </a:rPr>
              <a:t>stationary </a:t>
            </a:r>
            <a:r>
              <a:rPr lang="en-US" sz="2400" dirty="0" smtClean="0">
                <a:sym typeface="Wingdings" panose="05000000000000000000" pitchFamily="2" charset="2"/>
              </a:rPr>
              <a:t> </a:t>
            </a:r>
            <a:r>
              <a:rPr lang="en-US" sz="2400" dirty="0" smtClean="0">
                <a:solidFill>
                  <a:srgbClr val="FF0000"/>
                </a:solidFill>
                <a:sym typeface="Wingdings" panose="05000000000000000000" pitchFamily="2" charset="2"/>
              </a:rPr>
              <a:t>no electric field</a:t>
            </a:r>
            <a:endParaRPr lang="en-US" sz="2400" dirty="0">
              <a:solidFill>
                <a:srgbClr val="FF0000"/>
              </a:solidFill>
            </a:endParaRPr>
          </a:p>
        </p:txBody>
      </p:sp>
      <mc:AlternateContent xmlns:mc="http://schemas.openxmlformats.org/markup-compatibility/2006" xmlns:a14="http://schemas.microsoft.com/office/drawing/2010/main">
        <mc:Choice Requires="a14">
          <p:sp>
            <p:nvSpPr>
              <p:cNvPr id="7" name="TextBox 6"/>
              <p:cNvSpPr txBox="1"/>
              <p:nvPr/>
            </p:nvSpPr>
            <p:spPr>
              <a:xfrm>
                <a:off x="2228335" y="2333430"/>
                <a:ext cx="2805704" cy="82811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𝑉</m:t>
                      </m:r>
                      <m:r>
                        <a:rPr lang="en-US" sz="2400" b="0" i="1" smtClean="0">
                          <a:latin typeface="Cambria Math" panose="02040503050406030204" pitchFamily="18" charset="0"/>
                          <a:ea typeface="Cambria Math" panose="02040503050406030204" pitchFamily="18" charset="0"/>
                        </a:rPr>
                        <m:t>=−</m:t>
                      </m:r>
                      <m:nary>
                        <m:naryPr>
                          <m:ctrlPr>
                            <a:rPr lang="en-US" sz="2400" b="0" i="1" smtClean="0">
                              <a:latin typeface="Cambria Math" panose="02040503050406030204" pitchFamily="18" charset="0"/>
                              <a:ea typeface="Cambria Math" panose="02040503050406030204" pitchFamily="18" charset="0"/>
                            </a:rPr>
                          </m:ctrlPr>
                        </m:naryPr>
                        <m:sub>
                          <m:r>
                            <m:rPr>
                              <m:brk m:alnAt="23"/>
                            </m:rPr>
                            <a:rPr lang="en-US" sz="2400" b="0" i="1" smtClean="0">
                              <a:latin typeface="Cambria Math" panose="02040503050406030204" pitchFamily="18" charset="0"/>
                              <a:ea typeface="Cambria Math" panose="02040503050406030204" pitchFamily="18" charset="0"/>
                            </a:rPr>
                            <m:t>1</m:t>
                          </m:r>
                        </m:sub>
                        <m:sup>
                          <m:r>
                            <a:rPr lang="en-US" sz="2400" b="0" i="1" smtClean="0">
                              <a:latin typeface="Cambria Math" panose="02040503050406030204" pitchFamily="18" charset="0"/>
                              <a:ea typeface="Cambria Math" panose="02040503050406030204" pitchFamily="18" charset="0"/>
                            </a:rPr>
                            <m:t>2</m:t>
                          </m:r>
                        </m:sup>
                        <m:e>
                          <m:acc>
                            <m:accPr>
                              <m:chr m:val="⃑"/>
                              <m:ctrlPr>
                                <a:rPr lang="en-US" sz="2400" b="0" i="1" smtClean="0">
                                  <a:latin typeface="Cambria Math" panose="02040503050406030204" pitchFamily="18" charset="0"/>
                                  <a:ea typeface="Cambria Math" panose="02040503050406030204" pitchFamily="18" charset="0"/>
                                </a:rPr>
                              </m:ctrlPr>
                            </m:accPr>
                            <m:e>
                              <m:r>
                                <a:rPr lang="en-US" sz="2400" b="0" i="1" smtClean="0">
                                  <a:latin typeface="Cambria Math" panose="02040503050406030204" pitchFamily="18" charset="0"/>
                                  <a:ea typeface="Cambria Math" panose="02040503050406030204" pitchFamily="18" charset="0"/>
                                </a:rPr>
                                <m:t>𝐸</m:t>
                              </m:r>
                            </m:e>
                          </m:acc>
                          <m:r>
                            <a:rPr lang="en-US" sz="2400" i="1" smtClean="0">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𝑑</m:t>
                          </m:r>
                          <m:acc>
                            <m:accPr>
                              <m:chr m:val="⃑"/>
                              <m:ctrlPr>
                                <a:rPr lang="en-US" sz="2400" b="0" i="1" smtClean="0">
                                  <a:latin typeface="Cambria Math" panose="02040503050406030204" pitchFamily="18" charset="0"/>
                                  <a:ea typeface="Cambria Math" panose="02040503050406030204" pitchFamily="18" charset="0"/>
                                </a:rPr>
                              </m:ctrlPr>
                            </m:accPr>
                            <m:e>
                              <m:r>
                                <a:rPr lang="en-US" sz="2400" b="0" i="1" smtClean="0">
                                  <a:latin typeface="Cambria Math" panose="02040503050406030204" pitchFamily="18" charset="0"/>
                                  <a:ea typeface="Cambria Math" panose="02040503050406030204" pitchFamily="18" charset="0"/>
                                </a:rPr>
                                <m:t>𝑙</m:t>
                              </m:r>
                            </m:e>
                          </m:acc>
                        </m:e>
                      </m:nary>
                      <m:r>
                        <a:rPr lang="en-US" sz="2400" b="0" i="1" smtClean="0">
                          <a:latin typeface="Cambria Math" panose="02040503050406030204" pitchFamily="18" charset="0"/>
                          <a:ea typeface="Cambria Math" panose="02040503050406030204" pitchFamily="18" charset="0"/>
                        </a:rPr>
                        <m:t>=0</m:t>
                      </m:r>
                    </m:oMath>
                  </m:oMathPara>
                </a14:m>
                <a:endParaRPr lang="en-US" sz="2400" dirty="0"/>
              </a:p>
            </p:txBody>
          </p:sp>
        </mc:Choice>
        <mc:Fallback xmlns="">
          <p:sp>
            <p:nvSpPr>
              <p:cNvPr id="7" name="TextBox 6"/>
              <p:cNvSpPr txBox="1">
                <a:spLocks noRot="1" noChangeAspect="1" noMove="1" noResize="1" noEditPoints="1" noAdjustHandles="1" noChangeArrowheads="1" noChangeShapeType="1" noTextEdit="1"/>
              </p:cNvSpPr>
              <p:nvPr/>
            </p:nvSpPr>
            <p:spPr>
              <a:xfrm>
                <a:off x="2228335" y="2333430"/>
                <a:ext cx="2805704" cy="828112"/>
              </a:xfrm>
              <a:prstGeom prst="rect">
                <a:avLst/>
              </a:prstGeom>
              <a:blipFill rotWithShape="0">
                <a:blip r:embed="rId3"/>
                <a:stretch>
                  <a:fillRect/>
                </a:stretch>
              </a:blipFill>
            </p:spPr>
            <p:txBody>
              <a:bodyPr/>
              <a:lstStyle/>
              <a:p>
                <a:r>
                  <a:rPr lang="en-US">
                    <a:noFill/>
                  </a:rPr>
                  <a:t> </a:t>
                </a:r>
              </a:p>
            </p:txBody>
          </p:sp>
        </mc:Fallback>
      </mc:AlternateContent>
      <p:sp>
        <p:nvSpPr>
          <p:cNvPr id="8" name="TextBox 7"/>
          <p:cNvSpPr txBox="1"/>
          <p:nvPr/>
        </p:nvSpPr>
        <p:spPr>
          <a:xfrm>
            <a:off x="802023" y="3360175"/>
            <a:ext cx="7187802" cy="461665"/>
          </a:xfrm>
          <a:prstGeom prst="rect">
            <a:avLst/>
          </a:prstGeom>
          <a:noFill/>
        </p:spPr>
        <p:txBody>
          <a:bodyPr wrap="none" rtlCol="0">
            <a:spAutoFit/>
          </a:bodyPr>
          <a:lstStyle/>
          <a:p>
            <a:r>
              <a:rPr lang="en-US" sz="2400" dirty="0" smtClean="0"/>
              <a:t>If all charges are </a:t>
            </a:r>
            <a:r>
              <a:rPr lang="en-US" sz="2400" dirty="0" smtClean="0">
                <a:solidFill>
                  <a:srgbClr val="FF0000"/>
                </a:solidFill>
              </a:rPr>
              <a:t>stationary</a:t>
            </a:r>
            <a:r>
              <a:rPr lang="en-US" sz="2400" dirty="0" smtClean="0"/>
              <a:t> </a:t>
            </a:r>
            <a:r>
              <a:rPr lang="en-US" sz="2400" dirty="0" smtClean="0">
                <a:sym typeface="Wingdings" panose="05000000000000000000" pitchFamily="2" charset="2"/>
              </a:rPr>
              <a:t> </a:t>
            </a:r>
            <a:r>
              <a:rPr lang="en-US" sz="2400" dirty="0" smtClean="0">
                <a:solidFill>
                  <a:srgbClr val="FF0000"/>
                </a:solidFill>
                <a:sym typeface="Wingdings" panose="05000000000000000000" pitchFamily="2" charset="2"/>
              </a:rPr>
              <a:t>no potential difference</a:t>
            </a:r>
            <a:endParaRPr lang="en-US" sz="2400" dirty="0">
              <a:solidFill>
                <a:srgbClr val="FF0000"/>
              </a:solidFill>
            </a:endParaRPr>
          </a:p>
        </p:txBody>
      </p:sp>
    </p:spTree>
    <p:extLst>
      <p:ext uri="{BB962C8B-B14F-4D97-AF65-F5344CB8AC3E}">
        <p14:creationId xmlns:p14="http://schemas.microsoft.com/office/powerpoint/2010/main" val="25695070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Temperature dependence</a:t>
            </a:r>
            <a:endParaRPr lang="en-US" dirty="0"/>
          </a:p>
        </p:txBody>
      </p:sp>
      <p:pic>
        <p:nvPicPr>
          <p:cNvPr id="5" name="Picture 4"/>
          <p:cNvPicPr>
            <a:picLocks noChangeAspect="1"/>
          </p:cNvPicPr>
          <p:nvPr/>
        </p:nvPicPr>
        <p:blipFill>
          <a:blip r:embed="rId2"/>
          <a:stretch>
            <a:fillRect/>
          </a:stretch>
        </p:blipFill>
        <p:spPr>
          <a:xfrm>
            <a:off x="628650" y="2244805"/>
            <a:ext cx="7713031" cy="2637896"/>
          </a:xfrm>
          <a:prstGeom prst="rect">
            <a:avLst/>
          </a:prstGeom>
        </p:spPr>
      </p:pic>
      <p:sp>
        <p:nvSpPr>
          <p:cNvPr id="6" name="Rectangle 5"/>
          <p:cNvSpPr/>
          <p:nvPr/>
        </p:nvSpPr>
        <p:spPr>
          <a:xfrm>
            <a:off x="628650" y="2347784"/>
            <a:ext cx="2361685" cy="2158313"/>
          </a:xfrm>
          <a:prstGeom prst="rect">
            <a:avLst/>
          </a:prstGeom>
          <a:no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03654" y="5651156"/>
            <a:ext cx="3190297" cy="369332"/>
          </a:xfrm>
          <a:prstGeom prst="rect">
            <a:avLst/>
          </a:prstGeom>
          <a:noFill/>
        </p:spPr>
        <p:txBody>
          <a:bodyPr wrap="none" rtlCol="0">
            <a:spAutoFit/>
          </a:bodyPr>
          <a:lstStyle/>
          <a:p>
            <a:r>
              <a:rPr lang="en-US" dirty="0" smtClean="0"/>
              <a:t>Let’s use “linear approximation”</a:t>
            </a:r>
            <a:endParaRPr lang="en-US" dirty="0"/>
          </a:p>
        </p:txBody>
      </p:sp>
      <mc:AlternateContent xmlns:mc="http://schemas.openxmlformats.org/markup-compatibility/2006" xmlns:a14="http://schemas.microsoft.com/office/drawing/2010/main">
        <mc:Choice Requires="a14">
          <p:sp>
            <p:nvSpPr>
              <p:cNvPr id="8" name="TextBox 7"/>
              <p:cNvSpPr txBox="1"/>
              <p:nvPr/>
            </p:nvSpPr>
            <p:spPr>
              <a:xfrm>
                <a:off x="3879342" y="5461375"/>
                <a:ext cx="1385316" cy="75661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b="0" i="1" smtClean="0">
                              <a:latin typeface="Cambria Math" panose="02040503050406030204" pitchFamily="18" charset="0"/>
                            </a:rPr>
                          </m:ctrlPr>
                        </m:fPr>
                        <m:num>
                          <m:r>
                            <m:rPr>
                              <m:sty m:val="p"/>
                            </m:rPr>
                            <a:rPr lang="el-GR" sz="2400" b="0" i="1" smtClean="0">
                              <a:latin typeface="Cambria Math" panose="02040503050406030204" pitchFamily="18" charset="0"/>
                              <a:ea typeface="Cambria Math" panose="02040503050406030204" pitchFamily="18" charset="0"/>
                            </a:rPr>
                            <m:t>Δ</m:t>
                          </m:r>
                          <m:r>
                            <a:rPr lang="el-GR" sz="2400" b="0" i="1" smtClean="0">
                              <a:latin typeface="Cambria Math" panose="02040503050406030204" pitchFamily="18" charset="0"/>
                              <a:ea typeface="Cambria Math" panose="02040503050406030204" pitchFamily="18" charset="0"/>
                            </a:rPr>
                            <m:t>𝜌</m:t>
                          </m:r>
                        </m:num>
                        <m:den>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𝜌</m:t>
                              </m:r>
                            </m:e>
                            <m:sub>
                              <m:r>
                                <a:rPr lang="en-US" sz="2400" b="0" i="1" smtClean="0">
                                  <a:latin typeface="Cambria Math" panose="02040503050406030204" pitchFamily="18" charset="0"/>
                                </a:rPr>
                                <m:t>0</m:t>
                              </m:r>
                            </m:sub>
                          </m:sSub>
                        </m:den>
                      </m:f>
                      <m:r>
                        <a:rPr lang="en-US" sz="2400" b="0" i="1" smtClean="0">
                          <a:latin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𝛼</m:t>
                      </m:r>
                      <m:r>
                        <m:rPr>
                          <m:sty m:val="p"/>
                        </m:rPr>
                        <a:rPr lang="el-GR" sz="2400" b="0" i="1" smtClean="0">
                          <a:latin typeface="Cambria Math" panose="02040503050406030204" pitchFamily="18" charset="0"/>
                          <a:ea typeface="Cambria Math" panose="02040503050406030204" pitchFamily="18" charset="0"/>
                        </a:rPr>
                        <m:t>Δ</m:t>
                      </m:r>
                      <m:r>
                        <a:rPr lang="en-US" sz="2400" b="0" i="1" smtClean="0">
                          <a:latin typeface="Cambria Math" panose="02040503050406030204" pitchFamily="18" charset="0"/>
                          <a:ea typeface="Cambria Math" panose="02040503050406030204" pitchFamily="18" charset="0"/>
                        </a:rPr>
                        <m:t>𝑇</m:t>
                      </m:r>
                    </m:oMath>
                  </m:oMathPara>
                </a14:m>
                <a:endParaRPr lang="en-US" sz="2400" dirty="0"/>
              </a:p>
            </p:txBody>
          </p:sp>
        </mc:Choice>
        <mc:Fallback xmlns="">
          <p:sp>
            <p:nvSpPr>
              <p:cNvPr id="8" name="TextBox 7"/>
              <p:cNvSpPr txBox="1">
                <a:spLocks noRot="1" noChangeAspect="1" noMove="1" noResize="1" noEditPoints="1" noAdjustHandles="1" noChangeArrowheads="1" noChangeShapeType="1" noTextEdit="1"/>
              </p:cNvSpPr>
              <p:nvPr/>
            </p:nvSpPr>
            <p:spPr>
              <a:xfrm>
                <a:off x="3879342" y="5461375"/>
                <a:ext cx="1385316" cy="756617"/>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6420715" y="5457513"/>
                <a:ext cx="1413015" cy="75661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b="0" i="1" smtClean="0">
                              <a:latin typeface="Cambria Math" panose="02040503050406030204" pitchFamily="18" charset="0"/>
                            </a:rPr>
                          </m:ctrlPr>
                        </m:fPr>
                        <m:num>
                          <m:r>
                            <m:rPr>
                              <m:sty m:val="p"/>
                            </m:rPr>
                            <a:rPr lang="el-GR" sz="2400" b="0" i="1" smtClean="0">
                              <a:latin typeface="Cambria Math" panose="02040503050406030204" pitchFamily="18" charset="0"/>
                              <a:ea typeface="Cambria Math" panose="02040503050406030204" pitchFamily="18" charset="0"/>
                            </a:rPr>
                            <m:t>Δ</m:t>
                          </m:r>
                          <m:r>
                            <a:rPr lang="en-US" sz="2400" b="0" i="1" smtClean="0">
                              <a:latin typeface="Cambria Math" panose="02040503050406030204" pitchFamily="18" charset="0"/>
                              <a:ea typeface="Cambria Math" panose="02040503050406030204" pitchFamily="18" charset="0"/>
                            </a:rPr>
                            <m:t>𝑅</m:t>
                          </m:r>
                        </m:num>
                        <m:den>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𝑅</m:t>
                              </m:r>
                            </m:e>
                            <m:sub>
                              <m:r>
                                <a:rPr lang="en-US" sz="2400" b="0" i="1" smtClean="0">
                                  <a:latin typeface="Cambria Math" panose="02040503050406030204" pitchFamily="18" charset="0"/>
                                </a:rPr>
                                <m:t>0</m:t>
                              </m:r>
                            </m:sub>
                          </m:sSub>
                        </m:den>
                      </m:f>
                      <m:r>
                        <a:rPr lang="en-US" sz="2400" b="0" i="1" smtClean="0">
                          <a:latin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𝛼</m:t>
                      </m:r>
                      <m:r>
                        <m:rPr>
                          <m:sty m:val="p"/>
                        </m:rPr>
                        <a:rPr lang="el-GR" sz="2400" b="0" i="1" smtClean="0">
                          <a:latin typeface="Cambria Math" panose="02040503050406030204" pitchFamily="18" charset="0"/>
                          <a:ea typeface="Cambria Math" panose="02040503050406030204" pitchFamily="18" charset="0"/>
                        </a:rPr>
                        <m:t>Δ</m:t>
                      </m:r>
                      <m:r>
                        <a:rPr lang="en-US" sz="2400" b="0" i="1" smtClean="0">
                          <a:latin typeface="Cambria Math" panose="02040503050406030204" pitchFamily="18" charset="0"/>
                          <a:ea typeface="Cambria Math" panose="02040503050406030204" pitchFamily="18" charset="0"/>
                        </a:rPr>
                        <m:t>𝑇</m:t>
                      </m:r>
                    </m:oMath>
                  </m:oMathPara>
                </a14:m>
                <a:endParaRPr lang="en-US" sz="2400" dirty="0"/>
              </a:p>
            </p:txBody>
          </p:sp>
        </mc:Choice>
        <mc:Fallback xmlns="">
          <p:sp>
            <p:nvSpPr>
              <p:cNvPr id="9" name="TextBox 8"/>
              <p:cNvSpPr txBox="1">
                <a:spLocks noRot="1" noChangeAspect="1" noMove="1" noResize="1" noEditPoints="1" noAdjustHandles="1" noChangeArrowheads="1" noChangeShapeType="1" noTextEdit="1"/>
              </p:cNvSpPr>
              <p:nvPr/>
            </p:nvSpPr>
            <p:spPr>
              <a:xfrm>
                <a:off x="6420715" y="5457513"/>
                <a:ext cx="1413015" cy="756617"/>
              </a:xfrm>
              <a:prstGeom prst="rect">
                <a:avLst/>
              </a:prstGeom>
              <a:blipFill rotWithShape="0">
                <a:blip r:embed="rId4"/>
                <a:stretch>
                  <a:fillRect/>
                </a:stretch>
              </a:blipFill>
            </p:spPr>
            <p:txBody>
              <a:bodyPr/>
              <a:lstStyle/>
              <a:p>
                <a:r>
                  <a:rPr lang="en-US">
                    <a:noFill/>
                  </a:rPr>
                  <a:t> </a:t>
                </a:r>
              </a:p>
            </p:txBody>
          </p:sp>
        </mc:Fallback>
      </mc:AlternateContent>
      <p:sp>
        <p:nvSpPr>
          <p:cNvPr id="10" name="Right Arrow 9"/>
          <p:cNvSpPr/>
          <p:nvPr/>
        </p:nvSpPr>
        <p:spPr>
          <a:xfrm>
            <a:off x="5494638" y="5717059"/>
            <a:ext cx="659027" cy="303429"/>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81436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9.6</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r>
                  <a:rPr lang="en-US" sz="2400" dirty="0" smtClean="0"/>
                  <a:t>Although caution must be used in applying </a:t>
                </a:r>
                <a14:m>
                  <m:oMath xmlns:m="http://schemas.openxmlformats.org/officeDocument/2006/math">
                    <m:r>
                      <a:rPr lang="en-US" sz="2400" i="1" smtClean="0">
                        <a:latin typeface="Cambria Math" panose="02040503050406030204" pitchFamily="18" charset="0"/>
                        <a:ea typeface="Cambria Math" panose="02040503050406030204" pitchFamily="18" charset="0"/>
                      </a:rPr>
                      <m:t>𝜌</m:t>
                    </m:r>
                    <m:r>
                      <a:rPr lang="en-US" sz="2400" b="0" i="1" smtClean="0">
                        <a:latin typeface="Cambria Math" panose="02040503050406030204" pitchFamily="18" charset="0"/>
                        <a:ea typeface="Cambria Math" panose="02040503050406030204" pitchFamily="18" charset="0"/>
                      </a:rPr>
                      <m:t>=</m:t>
                    </m:r>
                    <m:sSub>
                      <m:sSubPr>
                        <m:ctrlPr>
                          <a:rPr lang="en-US" sz="2400" b="0" i="1" smtClean="0">
                            <a:latin typeface="Cambria Math" panose="02040503050406030204" pitchFamily="18" charset="0"/>
                            <a:ea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𝜌</m:t>
                        </m:r>
                      </m:e>
                      <m:sub>
                        <m:r>
                          <a:rPr lang="en-US" sz="2400" b="0" i="1" smtClean="0">
                            <a:latin typeface="Cambria Math" panose="02040503050406030204" pitchFamily="18" charset="0"/>
                            <a:ea typeface="Cambria Math" panose="02040503050406030204" pitchFamily="18" charset="0"/>
                          </a:rPr>
                          <m:t>0</m:t>
                        </m:r>
                      </m:sub>
                    </m:sSub>
                    <m:d>
                      <m:dPr>
                        <m:ctrlPr>
                          <a:rPr lang="en-US" sz="2400" b="0" i="1" smtClean="0">
                            <a:latin typeface="Cambria Math" panose="02040503050406030204" pitchFamily="18" charset="0"/>
                            <a:ea typeface="Cambria Math" panose="02040503050406030204" pitchFamily="18" charset="0"/>
                          </a:rPr>
                        </m:ctrlPr>
                      </m:dPr>
                      <m:e>
                        <m:r>
                          <a:rPr lang="en-US" sz="2400" b="0" i="1" smtClean="0">
                            <a:latin typeface="Cambria Math" panose="02040503050406030204" pitchFamily="18" charset="0"/>
                            <a:ea typeface="Cambria Math" panose="02040503050406030204" pitchFamily="18" charset="0"/>
                          </a:rPr>
                          <m:t>1+</m:t>
                        </m:r>
                        <m:r>
                          <a:rPr lang="en-US" sz="2400" b="0" i="1" smtClean="0">
                            <a:latin typeface="Cambria Math" panose="02040503050406030204" pitchFamily="18" charset="0"/>
                            <a:ea typeface="Cambria Math" panose="02040503050406030204" pitchFamily="18" charset="0"/>
                          </a:rPr>
                          <m:t>𝛼</m:t>
                        </m:r>
                        <m:r>
                          <a:rPr lang="en-US" sz="2400" b="0" i="1" smtClean="0">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𝑇</m:t>
                        </m:r>
                      </m:e>
                    </m:d>
                  </m:oMath>
                </a14:m>
                <a:r>
                  <a:rPr lang="en-US" sz="2400" dirty="0" smtClean="0"/>
                  <a:t> and  </a:t>
                </a:r>
                <a14:m>
                  <m:oMath xmlns:m="http://schemas.openxmlformats.org/officeDocument/2006/math">
                    <m:r>
                      <a:rPr lang="en-US" sz="2400" b="0" i="1" smtClean="0">
                        <a:latin typeface="Cambria Math" panose="02040503050406030204" pitchFamily="18" charset="0"/>
                        <a:ea typeface="Cambria Math" panose="02040503050406030204" pitchFamily="18" charset="0"/>
                      </a:rPr>
                      <m:t>𝑅</m:t>
                    </m:r>
                    <m:r>
                      <a:rPr lang="en-US" sz="2400" i="1">
                        <a:latin typeface="Cambria Math" panose="02040503050406030204" pitchFamily="18" charset="0"/>
                        <a:ea typeface="Cambria Math" panose="02040503050406030204" pitchFamily="18" charset="0"/>
                      </a:rPr>
                      <m:t>=</m:t>
                    </m:r>
                    <m:sSub>
                      <m:sSubPr>
                        <m:ctrlPr>
                          <a:rPr lang="en-US" sz="2400" i="1">
                            <a:latin typeface="Cambria Math" panose="02040503050406030204" pitchFamily="18" charset="0"/>
                            <a:ea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𝑅</m:t>
                        </m:r>
                      </m:e>
                      <m:sub>
                        <m:r>
                          <a:rPr lang="en-US" sz="2400" i="1">
                            <a:latin typeface="Cambria Math" panose="02040503050406030204" pitchFamily="18" charset="0"/>
                            <a:ea typeface="Cambria Math" panose="02040503050406030204" pitchFamily="18" charset="0"/>
                          </a:rPr>
                          <m:t>0</m:t>
                        </m:r>
                      </m:sub>
                    </m:sSub>
                    <m:d>
                      <m:dPr>
                        <m:ctrlPr>
                          <a:rPr lang="en-US" sz="2400" i="1">
                            <a:latin typeface="Cambria Math" panose="02040503050406030204" pitchFamily="18" charset="0"/>
                            <a:ea typeface="Cambria Math" panose="02040503050406030204" pitchFamily="18" charset="0"/>
                          </a:rPr>
                        </m:ctrlPr>
                      </m:dPr>
                      <m:e>
                        <m:r>
                          <a:rPr lang="en-US" sz="2400" i="1">
                            <a:latin typeface="Cambria Math" panose="02040503050406030204" pitchFamily="18" charset="0"/>
                            <a:ea typeface="Cambria Math" panose="02040503050406030204" pitchFamily="18" charset="0"/>
                          </a:rPr>
                          <m:t>1+</m:t>
                        </m:r>
                        <m:r>
                          <a:rPr lang="en-US" sz="2400" i="1">
                            <a:latin typeface="Cambria Math" panose="02040503050406030204" pitchFamily="18" charset="0"/>
                            <a:ea typeface="Cambria Math" panose="02040503050406030204" pitchFamily="18" charset="0"/>
                          </a:rPr>
                          <m:t>𝛼</m:t>
                        </m:r>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𝑇</m:t>
                        </m:r>
                      </m:e>
                    </m:d>
                  </m:oMath>
                </a14:m>
                <a:r>
                  <a:rPr lang="en-US" sz="2400" dirty="0" smtClean="0"/>
                  <a:t> for temperature changes greater than 100 °C, for tungsten, the equations work reasonably well for very large temperature changes. A tungsten filament at </a:t>
                </a:r>
                <a:r>
                  <a:rPr lang="en-US" sz="2400" dirty="0"/>
                  <a:t>20 °</a:t>
                </a:r>
                <a:r>
                  <a:rPr lang="en-US" sz="2400" dirty="0" smtClean="0"/>
                  <a:t>C has resistance of 0.350 </a:t>
                </a:r>
                <a14:m>
                  <m:oMath xmlns:m="http://schemas.openxmlformats.org/officeDocument/2006/math">
                    <m:r>
                      <m:rPr>
                        <m:sty m:val="p"/>
                      </m:rPr>
                      <a:rPr lang="el-GR" sz="2400" i="1" smtClean="0">
                        <a:latin typeface="Cambria Math" panose="02040503050406030204" pitchFamily="18" charset="0"/>
                        <a:ea typeface="Cambria Math" panose="02040503050406030204" pitchFamily="18" charset="0"/>
                      </a:rPr>
                      <m:t>Ω</m:t>
                    </m:r>
                  </m:oMath>
                </a14:m>
                <a:r>
                  <a:rPr lang="en-US" sz="2400" dirty="0" smtClean="0"/>
                  <a:t>. What would the resistance be if the temperature </a:t>
                </a:r>
                <a:r>
                  <a:rPr lang="en-US" sz="2400" dirty="0"/>
                  <a:t>is increased to 2850 °</a:t>
                </a:r>
                <a:r>
                  <a:rPr lang="en-US" sz="2400" dirty="0" smtClean="0"/>
                  <a:t>C? For tungsten, </a:t>
                </a:r>
                <a14:m>
                  <m:oMath xmlns:m="http://schemas.openxmlformats.org/officeDocument/2006/math">
                    <m:r>
                      <a:rPr lang="en-US" sz="2400" i="1" smtClean="0">
                        <a:latin typeface="Cambria Math" panose="02040503050406030204" pitchFamily="18" charset="0"/>
                        <a:ea typeface="Cambria Math" panose="02040503050406030204" pitchFamily="18" charset="0"/>
                      </a:rPr>
                      <m:t>𝛼</m:t>
                    </m:r>
                    <m:r>
                      <a:rPr lang="en-US" sz="2400" b="0" i="1" smtClean="0">
                        <a:latin typeface="Cambria Math" panose="02040503050406030204" pitchFamily="18" charset="0"/>
                        <a:ea typeface="Cambria Math" panose="02040503050406030204" pitchFamily="18" charset="0"/>
                      </a:rPr>
                      <m:t>=4.5×</m:t>
                    </m:r>
                    <m:sSup>
                      <m:sSupPr>
                        <m:ctrlPr>
                          <a:rPr lang="en-US" sz="2400" b="0" i="1" smtClean="0">
                            <a:latin typeface="Cambria Math" panose="02040503050406030204" pitchFamily="18" charset="0"/>
                            <a:ea typeface="Cambria Math" panose="02040503050406030204" pitchFamily="18" charset="0"/>
                          </a:rPr>
                        </m:ctrlPr>
                      </m:sSupPr>
                      <m:e>
                        <m:r>
                          <a:rPr lang="en-US" sz="2400" b="0" i="1" smtClean="0">
                            <a:latin typeface="Cambria Math" panose="02040503050406030204" pitchFamily="18" charset="0"/>
                            <a:ea typeface="Cambria Math" panose="02040503050406030204" pitchFamily="18" charset="0"/>
                          </a:rPr>
                          <m:t>10</m:t>
                        </m:r>
                      </m:e>
                      <m:sup>
                        <m:r>
                          <a:rPr lang="en-US" sz="2400" b="0" i="1" smtClean="0">
                            <a:latin typeface="Cambria Math" panose="02040503050406030204" pitchFamily="18" charset="0"/>
                            <a:ea typeface="Cambria Math" panose="02040503050406030204" pitchFamily="18" charset="0"/>
                          </a:rPr>
                          <m:t>−3</m:t>
                        </m:r>
                      </m:sup>
                    </m:sSup>
                    <m:r>
                      <a:rPr lang="en-US" sz="2400" b="0" i="1" smtClean="0">
                        <a:latin typeface="Cambria Math" panose="02040503050406030204" pitchFamily="18" charset="0"/>
                        <a:ea typeface="Cambria Math" panose="02040503050406030204" pitchFamily="18" charset="0"/>
                      </a:rPr>
                      <m:t> </m:t>
                    </m:r>
                    <m:sSup>
                      <m:sSupPr>
                        <m:ctrlPr>
                          <a:rPr lang="en-US" sz="2400" b="0" i="1" smtClean="0">
                            <a:latin typeface="Cambria Math" panose="02040503050406030204" pitchFamily="18" charset="0"/>
                            <a:ea typeface="Cambria Math" panose="02040503050406030204" pitchFamily="18" charset="0"/>
                          </a:rPr>
                        </m:ctrlPr>
                      </m:sSupPr>
                      <m:e>
                        <m:r>
                          <a:rPr lang="en-US" sz="2400" b="0" i="1" smtClean="0">
                            <a:latin typeface="Cambria Math" panose="02040503050406030204" pitchFamily="18" charset="0"/>
                            <a:ea typeface="Cambria Math" panose="02040503050406030204" pitchFamily="18" charset="0"/>
                          </a:rPr>
                          <m:t>℃</m:t>
                        </m:r>
                      </m:e>
                      <m:sup>
                        <m:r>
                          <a:rPr lang="en-US" sz="2400" b="0" i="1" smtClean="0">
                            <a:latin typeface="Cambria Math" panose="02040503050406030204" pitchFamily="18" charset="0"/>
                            <a:ea typeface="Cambria Math" panose="02040503050406030204" pitchFamily="18" charset="0"/>
                          </a:rPr>
                          <m:t>−1</m:t>
                        </m:r>
                      </m:sup>
                    </m:sSup>
                  </m:oMath>
                </a14:m>
                <a:r>
                  <a:rPr lang="en-US" sz="2400" dirty="0" smtClean="0"/>
                  <a:t>.</a:t>
                </a:r>
                <a:endParaRPr lang="en-US" sz="24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005" t="-14706"/>
                </a:stretch>
              </a:blipFill>
            </p:spPr>
            <p:txBody>
              <a:bodyPr/>
              <a:lstStyle/>
              <a:p>
                <a:r>
                  <a:rPr lang="en-US">
                    <a:noFill/>
                  </a:rPr>
                  <a:t> </a:t>
                </a:r>
              </a:p>
            </p:txBody>
          </p:sp>
        </mc:Fallback>
      </mc:AlternateContent>
    </p:spTree>
    <p:extLst>
      <p:ext uri="{BB962C8B-B14F-4D97-AF65-F5344CB8AC3E}">
        <p14:creationId xmlns:p14="http://schemas.microsoft.com/office/powerpoint/2010/main" val="28136060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Electromotive </a:t>
            </a:r>
            <a:r>
              <a:rPr lang="en-US" dirty="0" smtClean="0"/>
              <a:t>force (</a:t>
            </a:r>
            <a:r>
              <a:rPr lang="en-US" dirty="0" err="1" smtClean="0"/>
              <a:t>emf</a:t>
            </a:r>
            <a:r>
              <a:rPr lang="en-US" dirty="0" smtClean="0"/>
              <a:t>, </a:t>
            </a:r>
            <a:r>
              <a:rPr lang="en-US" dirty="0" smtClean="0">
                <a:latin typeface="Symbol" panose="05050102010706020507" pitchFamily="18" charset="2"/>
              </a:rPr>
              <a:t>e</a:t>
            </a:r>
            <a:r>
              <a:rPr lang="en-US" dirty="0" smtClean="0"/>
              <a:t>)</a:t>
            </a:r>
            <a:endParaRPr lang="en-US" dirty="0"/>
          </a:p>
        </p:txBody>
      </p:sp>
      <p:sp>
        <p:nvSpPr>
          <p:cNvPr id="4" name="TextBox 3"/>
          <p:cNvSpPr txBox="1"/>
          <p:nvPr/>
        </p:nvSpPr>
        <p:spPr>
          <a:xfrm>
            <a:off x="1675228" y="1560435"/>
            <a:ext cx="5508175" cy="369332"/>
          </a:xfrm>
          <a:prstGeom prst="rect">
            <a:avLst/>
          </a:prstGeom>
          <a:solidFill>
            <a:schemeClr val="accent2">
              <a:lumMod val="20000"/>
              <a:lumOff val="80000"/>
            </a:schemeClr>
          </a:solidFill>
        </p:spPr>
        <p:txBody>
          <a:bodyPr wrap="none" rtlCol="0">
            <a:spAutoFit/>
          </a:bodyPr>
          <a:lstStyle/>
          <a:p>
            <a:r>
              <a:rPr lang="en-US" dirty="0" smtClean="0"/>
              <a:t>A circuit is a closed connections many electronic devices.</a:t>
            </a:r>
            <a:endParaRPr lang="en-US" dirty="0"/>
          </a:p>
        </p:txBody>
      </p:sp>
      <p:sp>
        <p:nvSpPr>
          <p:cNvPr id="6" name="TextBox 5"/>
          <p:cNvSpPr txBox="1"/>
          <p:nvPr/>
        </p:nvSpPr>
        <p:spPr>
          <a:xfrm>
            <a:off x="381838" y="2168845"/>
            <a:ext cx="8380323" cy="1938992"/>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Current is flowing from high electric potential toward low electric potential</a:t>
            </a:r>
          </a:p>
          <a:p>
            <a:pPr marL="285750" indent="-285750">
              <a:buFont typeface="Arial" panose="020B0604020202020204" pitchFamily="34" charset="0"/>
              <a:buChar char="•"/>
            </a:pPr>
            <a:r>
              <a:rPr lang="en-US" sz="2400" dirty="0" smtClean="0"/>
              <a:t>In a circuit, the current is usually kept flowing (steady state). There much be something in the circuit serves as “electric potential pump”.  Such as </a:t>
            </a:r>
            <a:r>
              <a:rPr lang="en-US" sz="2400" b="1" dirty="0" smtClean="0"/>
              <a:t>Batteries (Electrochemical reaction)</a:t>
            </a:r>
            <a:endParaRPr lang="en-US" sz="2400" b="1" dirty="0"/>
          </a:p>
        </p:txBody>
      </p:sp>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23579" t="7759" r="25053" b="5529"/>
          <a:stretch/>
        </p:blipFill>
        <p:spPr>
          <a:xfrm>
            <a:off x="3848821" y="4215288"/>
            <a:ext cx="1785868" cy="2411731"/>
          </a:xfrm>
          <a:prstGeom prst="rect">
            <a:avLst/>
          </a:prstGeom>
        </p:spPr>
      </p:pic>
    </p:spTree>
    <p:extLst>
      <p:ext uri="{BB962C8B-B14F-4D97-AF65-F5344CB8AC3E}">
        <p14:creationId xmlns:p14="http://schemas.microsoft.com/office/powerpoint/2010/main" val="8096623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907961" y="1810780"/>
            <a:ext cx="7311601" cy="4686300"/>
          </a:xfrm>
          <a:prstGeom prst="rect">
            <a:avLst/>
          </a:prstGeom>
        </p:spPr>
      </p:pic>
      <p:sp>
        <p:nvSpPr>
          <p:cNvPr id="5" name="Title 1"/>
          <p:cNvSpPr>
            <a:spLocks noGrp="1"/>
          </p:cNvSpPr>
          <p:nvPr>
            <p:ph type="title"/>
          </p:nvPr>
        </p:nvSpPr>
        <p:spPr>
          <a:xfrm>
            <a:off x="628650" y="365126"/>
            <a:ext cx="7886700" cy="1325563"/>
          </a:xfrm>
        </p:spPr>
        <p:txBody>
          <a:bodyPr/>
          <a:lstStyle/>
          <a:p>
            <a:r>
              <a:rPr lang="en-US" dirty="0" smtClean="0"/>
              <a:t>Resistance </a:t>
            </a:r>
            <a:r>
              <a:rPr lang="en-US" dirty="0" smtClean="0">
                <a:sym typeface="Wingdings" panose="05000000000000000000" pitchFamily="2" charset="2"/>
              </a:rPr>
              <a:t></a:t>
            </a:r>
            <a:r>
              <a:rPr lang="en-US" dirty="0" smtClean="0"/>
              <a:t> Potential drop</a:t>
            </a:r>
            <a:endParaRPr lang="en-US" dirty="0"/>
          </a:p>
        </p:txBody>
      </p:sp>
    </p:spTree>
    <p:extLst>
      <p:ext uri="{BB962C8B-B14F-4D97-AF65-F5344CB8AC3E}">
        <p14:creationId xmlns:p14="http://schemas.microsoft.com/office/powerpoint/2010/main" val="31277587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Internal resistance in battery (source)</a:t>
            </a:r>
            <a:endParaRPr lang="en-US" sz="4000" dirty="0"/>
          </a:p>
        </p:txBody>
      </p:sp>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23579" t="7759" r="25053" b="5529"/>
          <a:stretch/>
        </p:blipFill>
        <p:spPr>
          <a:xfrm>
            <a:off x="199459" y="1887064"/>
            <a:ext cx="1785868" cy="2411731"/>
          </a:xfrm>
          <a:prstGeom prst="rect">
            <a:avLst/>
          </a:prstGeom>
        </p:spPr>
      </p:pic>
      <p:sp>
        <p:nvSpPr>
          <p:cNvPr id="5" name="TextBox 4"/>
          <p:cNvSpPr txBox="1"/>
          <p:nvPr/>
        </p:nvSpPr>
        <p:spPr>
          <a:xfrm>
            <a:off x="2150084" y="2279192"/>
            <a:ext cx="6915392" cy="707886"/>
          </a:xfrm>
          <a:prstGeom prst="rect">
            <a:avLst/>
          </a:prstGeom>
          <a:noFill/>
        </p:spPr>
        <p:txBody>
          <a:bodyPr wrap="square" rtlCol="0">
            <a:spAutoFit/>
          </a:bodyPr>
          <a:lstStyle/>
          <a:p>
            <a:r>
              <a:rPr lang="en-US" sz="2000" dirty="0" smtClean="0"/>
              <a:t>Almost all materials have resistance, include materials in battery.</a:t>
            </a:r>
          </a:p>
          <a:p>
            <a:r>
              <a:rPr lang="en-US" sz="2000" dirty="0" smtClean="0">
                <a:sym typeface="Wingdings" panose="05000000000000000000" pitchFamily="2" charset="2"/>
              </a:rPr>
              <a:t> Battery has internal resistance (</a:t>
            </a:r>
            <a:r>
              <a:rPr lang="en-US" sz="2000" i="1" dirty="0" smtClean="0">
                <a:sym typeface="Wingdings" panose="05000000000000000000" pitchFamily="2" charset="2"/>
              </a:rPr>
              <a:t>r</a:t>
            </a:r>
            <a:r>
              <a:rPr lang="en-US" sz="2000" dirty="0" smtClean="0">
                <a:sym typeface="Wingdings" panose="05000000000000000000" pitchFamily="2" charset="2"/>
              </a:rPr>
              <a:t>):</a:t>
            </a:r>
            <a:endParaRPr lang="en-US" sz="2000" dirty="0"/>
          </a:p>
        </p:txBody>
      </p:sp>
      <mc:AlternateContent xmlns:mc="http://schemas.openxmlformats.org/markup-compatibility/2006" xmlns:a14="http://schemas.microsoft.com/office/drawing/2010/main">
        <mc:Choice Requires="a14">
          <p:sp>
            <p:nvSpPr>
              <p:cNvPr id="8" name="TextBox 7"/>
              <p:cNvSpPr txBox="1"/>
              <p:nvPr/>
            </p:nvSpPr>
            <p:spPr>
              <a:xfrm>
                <a:off x="3844462" y="5561151"/>
                <a:ext cx="1974580"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𝑉</m:t>
                      </m:r>
                      <m:r>
                        <a:rPr lang="en-US" sz="2800" b="0" i="1" smtClean="0">
                          <a:latin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𝜀</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𝐼</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𝑟</m:t>
                      </m:r>
                    </m:oMath>
                  </m:oMathPara>
                </a14:m>
                <a:endParaRPr lang="en-US" sz="2800" dirty="0"/>
              </a:p>
            </p:txBody>
          </p:sp>
        </mc:Choice>
        <mc:Fallback xmlns="">
          <p:sp>
            <p:nvSpPr>
              <p:cNvPr id="8" name="TextBox 7"/>
              <p:cNvSpPr txBox="1">
                <a:spLocks noRot="1" noChangeAspect="1" noMove="1" noResize="1" noEditPoints="1" noAdjustHandles="1" noChangeArrowheads="1" noChangeShapeType="1" noTextEdit="1"/>
              </p:cNvSpPr>
              <p:nvPr/>
            </p:nvSpPr>
            <p:spPr>
              <a:xfrm>
                <a:off x="3844462" y="5561151"/>
                <a:ext cx="1974580" cy="430887"/>
              </a:xfrm>
              <a:prstGeom prst="rect">
                <a:avLst/>
              </a:prstGeom>
              <a:blipFill rotWithShape="0">
                <a:blip r:embed="rId3"/>
                <a:stretch>
                  <a:fillRect/>
                </a:stretch>
              </a:blipFill>
            </p:spPr>
            <p:txBody>
              <a:bodyPr/>
              <a:lstStyle/>
              <a:p>
                <a:r>
                  <a:rPr lang="en-US">
                    <a:noFill/>
                  </a:rPr>
                  <a:t> </a:t>
                </a:r>
              </a:p>
            </p:txBody>
          </p:sp>
        </mc:Fallback>
      </mc:AlternateContent>
      <p:pic>
        <p:nvPicPr>
          <p:cNvPr id="9" name="Picture 8"/>
          <p:cNvPicPr>
            <a:picLocks noChangeAspect="1"/>
          </p:cNvPicPr>
          <p:nvPr/>
        </p:nvPicPr>
        <p:blipFill>
          <a:blip r:embed="rId4"/>
          <a:stretch>
            <a:fillRect/>
          </a:stretch>
        </p:blipFill>
        <p:spPr>
          <a:xfrm>
            <a:off x="3554159" y="3243888"/>
            <a:ext cx="2439857" cy="976423"/>
          </a:xfrm>
          <a:prstGeom prst="rect">
            <a:avLst/>
          </a:prstGeom>
        </p:spPr>
      </p:pic>
      <mc:AlternateContent xmlns:mc="http://schemas.openxmlformats.org/markup-compatibility/2006" xmlns:a14="http://schemas.microsoft.com/office/drawing/2010/main">
        <mc:Choice Requires="a14">
          <p:sp>
            <p:nvSpPr>
              <p:cNvPr id="10" name="TextBox 9"/>
              <p:cNvSpPr txBox="1"/>
              <p:nvPr/>
            </p:nvSpPr>
            <p:spPr>
              <a:xfrm>
                <a:off x="5067780" y="2994691"/>
                <a:ext cx="256673"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ea typeface="Cambria Math" panose="02040503050406030204" pitchFamily="18" charset="0"/>
                        </a:rPr>
                        <m:t>𝜀</m:t>
                      </m:r>
                    </m:oMath>
                  </m:oMathPara>
                </a14:m>
                <a:endParaRPr lang="en-US" sz="2800" dirty="0"/>
              </a:p>
            </p:txBody>
          </p:sp>
        </mc:Choice>
        <mc:Fallback xmlns="">
          <p:sp>
            <p:nvSpPr>
              <p:cNvPr id="10" name="TextBox 9"/>
              <p:cNvSpPr txBox="1">
                <a:spLocks noRot="1" noChangeAspect="1" noMove="1" noResize="1" noEditPoints="1" noAdjustHandles="1" noChangeArrowheads="1" noChangeShapeType="1" noTextEdit="1"/>
              </p:cNvSpPr>
              <p:nvPr/>
            </p:nvSpPr>
            <p:spPr>
              <a:xfrm>
                <a:off x="5067780" y="2994691"/>
                <a:ext cx="256673" cy="430887"/>
              </a:xfrm>
              <a:prstGeom prst="rect">
                <a:avLst/>
              </a:prstGeom>
              <a:blipFill rotWithShape="0">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p:cNvSpPr txBox="1"/>
              <p:nvPr/>
            </p:nvSpPr>
            <p:spPr>
              <a:xfrm>
                <a:off x="4512926" y="3040480"/>
                <a:ext cx="261161"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ea typeface="Cambria Math" panose="02040503050406030204" pitchFamily="18" charset="0"/>
                        </a:rPr>
                        <m:t>𝑟</m:t>
                      </m:r>
                    </m:oMath>
                  </m:oMathPara>
                </a14:m>
                <a:endParaRPr lang="en-US" sz="2800" dirty="0"/>
              </a:p>
            </p:txBody>
          </p:sp>
        </mc:Choice>
        <mc:Fallback xmlns="">
          <p:sp>
            <p:nvSpPr>
              <p:cNvPr id="11" name="TextBox 10"/>
              <p:cNvSpPr txBox="1">
                <a:spLocks noRot="1" noChangeAspect="1" noMove="1" noResize="1" noEditPoints="1" noAdjustHandles="1" noChangeArrowheads="1" noChangeShapeType="1" noTextEdit="1"/>
              </p:cNvSpPr>
              <p:nvPr/>
            </p:nvSpPr>
            <p:spPr>
              <a:xfrm>
                <a:off x="4512926" y="3040480"/>
                <a:ext cx="261161" cy="430887"/>
              </a:xfrm>
              <a:prstGeom prst="rect">
                <a:avLst/>
              </a:prstGeom>
              <a:blipFill rotWithShape="0">
                <a:blip r:embed="rId6"/>
                <a:stretch>
                  <a:fillRect/>
                </a:stretch>
              </a:blipFill>
            </p:spPr>
            <p:txBody>
              <a:bodyPr/>
              <a:lstStyle/>
              <a:p>
                <a:r>
                  <a:rPr lang="en-US">
                    <a:noFill/>
                  </a:rPr>
                  <a:t> </a:t>
                </a:r>
              </a:p>
            </p:txBody>
          </p:sp>
        </mc:Fallback>
      </mc:AlternateContent>
      <p:cxnSp>
        <p:nvCxnSpPr>
          <p:cNvPr id="12" name="Straight Connector 11"/>
          <p:cNvCxnSpPr/>
          <p:nvPr/>
        </p:nvCxnSpPr>
        <p:spPr>
          <a:xfrm>
            <a:off x="3677727" y="3788408"/>
            <a:ext cx="0" cy="8234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889586" y="3795065"/>
            <a:ext cx="0" cy="8234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677727" y="4618489"/>
            <a:ext cx="8351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 name="TextBox 16"/>
              <p:cNvSpPr txBox="1"/>
              <p:nvPr/>
            </p:nvSpPr>
            <p:spPr>
              <a:xfrm>
                <a:off x="4624863" y="4345703"/>
                <a:ext cx="317587"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𝑉</m:t>
                      </m:r>
                    </m:oMath>
                  </m:oMathPara>
                </a14:m>
                <a:endParaRPr lang="en-US" sz="2800" dirty="0"/>
              </a:p>
            </p:txBody>
          </p:sp>
        </mc:Choice>
        <mc:Fallback xmlns="">
          <p:sp>
            <p:nvSpPr>
              <p:cNvPr id="17" name="TextBox 16"/>
              <p:cNvSpPr txBox="1">
                <a:spLocks noRot="1" noChangeAspect="1" noMove="1" noResize="1" noEditPoints="1" noAdjustHandles="1" noChangeArrowheads="1" noChangeShapeType="1" noTextEdit="1"/>
              </p:cNvSpPr>
              <p:nvPr/>
            </p:nvSpPr>
            <p:spPr>
              <a:xfrm>
                <a:off x="4624863" y="4345703"/>
                <a:ext cx="317587" cy="430887"/>
              </a:xfrm>
              <a:prstGeom prst="rect">
                <a:avLst/>
              </a:prstGeom>
              <a:blipFill rotWithShape="0">
                <a:blip r:embed="rId7"/>
                <a:stretch>
                  <a:fillRect/>
                </a:stretch>
              </a:blipFill>
            </p:spPr>
            <p:txBody>
              <a:bodyPr/>
              <a:lstStyle/>
              <a:p>
                <a:r>
                  <a:rPr lang="en-US">
                    <a:noFill/>
                  </a:rPr>
                  <a:t> </a:t>
                </a:r>
              </a:p>
            </p:txBody>
          </p:sp>
        </mc:Fallback>
      </mc:AlternateContent>
      <p:cxnSp>
        <p:nvCxnSpPr>
          <p:cNvPr id="19" name="Straight Connector 18"/>
          <p:cNvCxnSpPr/>
          <p:nvPr/>
        </p:nvCxnSpPr>
        <p:spPr>
          <a:xfrm>
            <a:off x="5054387" y="4611832"/>
            <a:ext cx="8351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3599000" y="3720146"/>
            <a:ext cx="123568" cy="12320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5814457" y="3732099"/>
            <a:ext cx="123568" cy="12320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33341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9652" y="332535"/>
            <a:ext cx="9084348" cy="6208308"/>
          </a:xfrm>
          <a:prstGeom prst="rect">
            <a:avLst/>
          </a:prstGeom>
        </p:spPr>
      </p:pic>
    </p:spTree>
    <p:extLst>
      <p:ext uri="{BB962C8B-B14F-4D97-AF65-F5344CB8AC3E}">
        <p14:creationId xmlns:p14="http://schemas.microsoft.com/office/powerpoint/2010/main" val="29555343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in circuit</a:t>
            </a:r>
            <a:endParaRPr lang="en-US" dirty="0"/>
          </a:p>
        </p:txBody>
      </p:sp>
      <mc:AlternateContent xmlns:mc="http://schemas.openxmlformats.org/markup-compatibility/2006" xmlns:a14="http://schemas.microsoft.com/office/drawing/2010/main">
        <mc:Choice Requires="a14">
          <p:sp>
            <p:nvSpPr>
              <p:cNvPr id="4" name="TextBox 3"/>
              <p:cNvSpPr txBox="1"/>
              <p:nvPr/>
            </p:nvSpPr>
            <p:spPr>
              <a:xfrm>
                <a:off x="2592311" y="1804697"/>
                <a:ext cx="3208122" cy="80945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𝑃</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𝑈</m:t>
                          </m:r>
                        </m:num>
                        <m:den>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𝑡</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ea typeface="Cambria Math" panose="02040503050406030204" pitchFamily="18" charset="0"/>
                            </a:rPr>
                            <m:t>𝑉</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𝑞</m:t>
                          </m:r>
                        </m:num>
                        <m:den>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𝑡</m:t>
                          </m:r>
                        </m:den>
                      </m:f>
                      <m:r>
                        <a:rPr lang="en-US" sz="2800" b="0" i="1" smtClean="0">
                          <a:latin typeface="Cambria Math" panose="02040503050406030204" pitchFamily="18" charset="0"/>
                        </a:rPr>
                        <m:t>=</m:t>
                      </m:r>
                      <m:r>
                        <a:rPr lang="en-US" sz="2800" b="0" i="1" smtClean="0">
                          <a:latin typeface="Cambria Math" panose="02040503050406030204" pitchFamily="18" charset="0"/>
                        </a:rPr>
                        <m:t>𝑉𝐼</m:t>
                      </m:r>
                    </m:oMath>
                  </m:oMathPara>
                </a14:m>
                <a:endParaRPr lang="en-US" sz="2800" dirty="0"/>
              </a:p>
            </p:txBody>
          </p:sp>
        </mc:Choice>
        <mc:Fallback xmlns="">
          <p:sp>
            <p:nvSpPr>
              <p:cNvPr id="4" name="TextBox 3"/>
              <p:cNvSpPr txBox="1">
                <a:spLocks noRot="1" noChangeAspect="1" noMove="1" noResize="1" noEditPoints="1" noAdjustHandles="1" noChangeArrowheads="1" noChangeShapeType="1" noTextEdit="1"/>
              </p:cNvSpPr>
              <p:nvPr/>
            </p:nvSpPr>
            <p:spPr>
              <a:xfrm>
                <a:off x="2592311" y="1804697"/>
                <a:ext cx="3208122" cy="809452"/>
              </a:xfrm>
              <a:prstGeom prst="rect">
                <a:avLst/>
              </a:prstGeom>
              <a:blipFill rotWithShape="0">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3535543" y="3069205"/>
                <a:ext cx="1152687" cy="430887"/>
              </a:xfrm>
              <a:prstGeom prst="rect">
                <a:avLst/>
              </a:prstGeom>
              <a:solidFill>
                <a:schemeClr val="accent4">
                  <a:lumMod val="20000"/>
                  <a:lumOff val="80000"/>
                </a:schemeClr>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𝑃</m:t>
                      </m:r>
                      <m:r>
                        <a:rPr lang="en-US" sz="2800" b="0" i="1" smtClean="0">
                          <a:latin typeface="Cambria Math" panose="02040503050406030204" pitchFamily="18" charset="0"/>
                        </a:rPr>
                        <m:t>=</m:t>
                      </m:r>
                      <m:r>
                        <a:rPr lang="en-US" sz="2800" b="0" i="1" smtClean="0">
                          <a:latin typeface="Cambria Math" panose="02040503050406030204" pitchFamily="18" charset="0"/>
                        </a:rPr>
                        <m:t>𝑉𝐼</m:t>
                      </m:r>
                    </m:oMath>
                  </m:oMathPara>
                </a14:m>
                <a:endParaRPr lang="en-US" sz="2800" dirty="0"/>
              </a:p>
            </p:txBody>
          </p:sp>
        </mc:Choice>
        <mc:Fallback xmlns="">
          <p:sp>
            <p:nvSpPr>
              <p:cNvPr id="5" name="TextBox 4"/>
              <p:cNvSpPr txBox="1">
                <a:spLocks noRot="1" noChangeAspect="1" noMove="1" noResize="1" noEditPoints="1" noAdjustHandles="1" noChangeArrowheads="1" noChangeShapeType="1" noTextEdit="1"/>
              </p:cNvSpPr>
              <p:nvPr/>
            </p:nvSpPr>
            <p:spPr>
              <a:xfrm>
                <a:off x="3535543" y="3069205"/>
                <a:ext cx="1152687" cy="430887"/>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2015967" y="3715875"/>
                <a:ext cx="1160831"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𝑉</m:t>
                      </m:r>
                      <m:r>
                        <a:rPr lang="en-US" sz="2800" b="0" i="1" smtClean="0">
                          <a:latin typeface="Cambria Math" panose="02040503050406030204" pitchFamily="18" charset="0"/>
                        </a:rPr>
                        <m:t>=</m:t>
                      </m:r>
                      <m:r>
                        <a:rPr lang="en-US" sz="2800" b="0" i="1" smtClean="0">
                          <a:latin typeface="Cambria Math" panose="02040503050406030204" pitchFamily="18" charset="0"/>
                        </a:rPr>
                        <m:t>𝐼𝑅</m:t>
                      </m:r>
                    </m:oMath>
                  </m:oMathPara>
                </a14:m>
                <a:endParaRPr lang="en-US" sz="2800" dirty="0"/>
              </a:p>
            </p:txBody>
          </p:sp>
        </mc:Choice>
        <mc:Fallback xmlns="">
          <p:sp>
            <p:nvSpPr>
              <p:cNvPr id="6" name="TextBox 5"/>
              <p:cNvSpPr txBox="1">
                <a:spLocks noRot="1" noChangeAspect="1" noMove="1" noResize="1" noEditPoints="1" noAdjustHandles="1" noChangeArrowheads="1" noChangeShapeType="1" noTextEdit="1"/>
              </p:cNvSpPr>
              <p:nvPr/>
            </p:nvSpPr>
            <p:spPr>
              <a:xfrm>
                <a:off x="2015967" y="3715875"/>
                <a:ext cx="1160831" cy="430887"/>
              </a:xfrm>
              <a:prstGeom prst="rect">
                <a:avLst/>
              </a:prstGeom>
              <a:blipFill rotWithShape="0">
                <a:blip r:embed="rId4"/>
                <a:stretch>
                  <a:fillRect/>
                </a:stretch>
              </a:blipFill>
            </p:spPr>
            <p:txBody>
              <a:bodyPr/>
              <a:lstStyle/>
              <a:p>
                <a:r>
                  <a:rPr lang="en-US">
                    <a:noFill/>
                  </a:rPr>
                  <a:t> </a:t>
                </a:r>
              </a:p>
            </p:txBody>
          </p:sp>
        </mc:Fallback>
      </mc:AlternateContent>
      <p:sp>
        <p:nvSpPr>
          <p:cNvPr id="7" name="TextBox 6"/>
          <p:cNvSpPr txBox="1"/>
          <p:nvPr/>
        </p:nvSpPr>
        <p:spPr>
          <a:xfrm>
            <a:off x="1136821" y="3717744"/>
            <a:ext cx="620683" cy="461665"/>
          </a:xfrm>
          <a:prstGeom prst="rect">
            <a:avLst/>
          </a:prstGeom>
          <a:noFill/>
        </p:spPr>
        <p:txBody>
          <a:bodyPr wrap="none" rtlCol="0">
            <a:spAutoFit/>
          </a:bodyPr>
          <a:lstStyle/>
          <a:p>
            <a:r>
              <a:rPr lang="en-US" sz="2400" dirty="0" smtClean="0"/>
              <a:t>use</a:t>
            </a:r>
            <a:endParaRPr lang="en-US" sz="2400" dirty="0"/>
          </a:p>
        </p:txBody>
      </p:sp>
      <mc:AlternateContent xmlns:mc="http://schemas.openxmlformats.org/markup-compatibility/2006" xmlns:a14="http://schemas.microsoft.com/office/drawing/2010/main">
        <mc:Choice Requires="a14">
          <p:sp>
            <p:nvSpPr>
              <p:cNvPr id="8" name="TextBox 7"/>
              <p:cNvSpPr txBox="1"/>
              <p:nvPr/>
            </p:nvSpPr>
            <p:spPr>
              <a:xfrm>
                <a:off x="2747289" y="4346510"/>
                <a:ext cx="3053144" cy="861774"/>
              </a:xfrm>
              <a:prstGeom prst="rect">
                <a:avLst/>
              </a:prstGeom>
              <a:solidFill>
                <a:schemeClr val="accent4">
                  <a:lumMod val="20000"/>
                  <a:lumOff val="80000"/>
                </a:schemeClr>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𝑃</m:t>
                      </m:r>
                      <m:r>
                        <a:rPr lang="en-US" sz="2800" b="0" i="1" smtClean="0">
                          <a:latin typeface="Cambria Math" panose="02040503050406030204" pitchFamily="18" charset="0"/>
                        </a:rPr>
                        <m:t>=</m:t>
                      </m:r>
                      <m:r>
                        <a:rPr lang="en-US" sz="2800" b="0" i="1" smtClean="0">
                          <a:latin typeface="Cambria Math" panose="02040503050406030204" pitchFamily="18" charset="0"/>
                        </a:rPr>
                        <m:t>𝑉𝐼</m:t>
                      </m:r>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𝐼</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𝑅</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𝑉</m:t>
                              </m:r>
                            </m:e>
                            <m:sup>
                              <m:r>
                                <a:rPr lang="en-US" sz="2800" b="0" i="1" smtClean="0">
                                  <a:latin typeface="Cambria Math" panose="02040503050406030204" pitchFamily="18" charset="0"/>
                                </a:rPr>
                                <m:t>2</m:t>
                              </m:r>
                            </m:sup>
                          </m:sSup>
                        </m:num>
                        <m:den>
                          <m:r>
                            <a:rPr lang="en-US" sz="2800" b="0" i="1" smtClean="0">
                              <a:latin typeface="Cambria Math" panose="02040503050406030204" pitchFamily="18" charset="0"/>
                            </a:rPr>
                            <m:t>𝑅</m:t>
                          </m:r>
                        </m:den>
                      </m:f>
                    </m:oMath>
                  </m:oMathPara>
                </a14:m>
                <a:endParaRPr lang="en-US" sz="2800" dirty="0"/>
              </a:p>
            </p:txBody>
          </p:sp>
        </mc:Choice>
        <mc:Fallback xmlns="">
          <p:sp>
            <p:nvSpPr>
              <p:cNvPr id="8" name="TextBox 7"/>
              <p:cNvSpPr txBox="1">
                <a:spLocks noRot="1" noChangeAspect="1" noMove="1" noResize="1" noEditPoints="1" noAdjustHandles="1" noChangeArrowheads="1" noChangeShapeType="1" noTextEdit="1"/>
              </p:cNvSpPr>
              <p:nvPr/>
            </p:nvSpPr>
            <p:spPr>
              <a:xfrm>
                <a:off x="2747289" y="4346510"/>
                <a:ext cx="3053144" cy="861774"/>
              </a:xfrm>
              <a:prstGeom prst="rect">
                <a:avLst/>
              </a:prstGeom>
              <a:blipFill rotWithShape="0">
                <a:blip r:embed="rId5"/>
                <a:stretch>
                  <a:fillRect/>
                </a:stretch>
              </a:blipFill>
            </p:spPr>
            <p:txBody>
              <a:bodyPr/>
              <a:lstStyle/>
              <a:p>
                <a:r>
                  <a:rPr lang="en-US">
                    <a:noFill/>
                  </a:rPr>
                  <a:t> </a:t>
                </a:r>
              </a:p>
            </p:txBody>
          </p:sp>
        </mc:Fallback>
      </mc:AlternateContent>
      <p:sp>
        <p:nvSpPr>
          <p:cNvPr id="9" name="TextBox 8"/>
          <p:cNvSpPr txBox="1"/>
          <p:nvPr/>
        </p:nvSpPr>
        <p:spPr>
          <a:xfrm>
            <a:off x="1227438" y="5683244"/>
            <a:ext cx="6468246" cy="523220"/>
          </a:xfrm>
          <a:prstGeom prst="rect">
            <a:avLst/>
          </a:prstGeom>
          <a:noFill/>
        </p:spPr>
        <p:txBody>
          <a:bodyPr wrap="none" rtlCol="0">
            <a:spAutoFit/>
          </a:bodyPr>
          <a:lstStyle/>
          <a:p>
            <a:r>
              <a:rPr lang="en-US" sz="2800" dirty="0" smtClean="0"/>
              <a:t>Which to use? Depends on what you know.</a:t>
            </a:r>
            <a:endParaRPr lang="en-US" sz="2800" dirty="0"/>
          </a:p>
        </p:txBody>
      </p:sp>
    </p:spTree>
    <p:extLst>
      <p:ext uri="{BB962C8B-B14F-4D97-AF65-F5344CB8AC3E}">
        <p14:creationId xmlns:p14="http://schemas.microsoft.com/office/powerpoint/2010/main" val="39002751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9.9</a:t>
            </a:r>
            <a:endParaRPr lang="en-US" dirty="0"/>
          </a:p>
        </p:txBody>
      </p:sp>
      <p:sp>
        <p:nvSpPr>
          <p:cNvPr id="3" name="Content Placeholder 2"/>
          <p:cNvSpPr>
            <a:spLocks noGrp="1"/>
          </p:cNvSpPr>
          <p:nvPr>
            <p:ph idx="1"/>
          </p:nvPr>
        </p:nvSpPr>
        <p:spPr/>
        <p:txBody>
          <a:bodyPr/>
          <a:lstStyle/>
          <a:p>
            <a:r>
              <a:rPr lang="en-US" dirty="0" smtClean="0"/>
              <a:t>A DC winch motor is rated at 20.00 A with a voltage 0f 115 V. When the motor is running at its maximum power, it can lift an object with a weight of 4900.00 N a distance of 10.00 M, in 30.00 s, at a constant speed. (a) What is the power consumed by the motor? (b) What is the power used in lifting the object? Ignore air resistance. (c) Assuming that the difference in the power consumed by the motor and the power used lifting the object are dissipated as heat by the resistance of the motor, estimate the resistance of the motor.</a:t>
            </a:r>
            <a:endParaRPr lang="en-US" dirty="0"/>
          </a:p>
        </p:txBody>
      </p:sp>
    </p:spTree>
    <p:extLst>
      <p:ext uri="{BB962C8B-B14F-4D97-AF65-F5344CB8AC3E}">
        <p14:creationId xmlns:p14="http://schemas.microsoft.com/office/powerpoint/2010/main" val="260578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electric current? </a:t>
            </a:r>
          </a:p>
        </p:txBody>
      </p:sp>
      <p:pic>
        <p:nvPicPr>
          <p:cNvPr id="4" name="Picture 3"/>
          <p:cNvPicPr>
            <a:picLocks noChangeAspect="1"/>
          </p:cNvPicPr>
          <p:nvPr/>
        </p:nvPicPr>
        <p:blipFill>
          <a:blip r:embed="rId2"/>
          <a:stretch>
            <a:fillRect/>
          </a:stretch>
        </p:blipFill>
        <p:spPr>
          <a:xfrm>
            <a:off x="5379309" y="1616867"/>
            <a:ext cx="3764692" cy="5192453"/>
          </a:xfrm>
          <a:prstGeom prst="rect">
            <a:avLst/>
          </a:prstGeom>
        </p:spPr>
      </p:pic>
      <p:sp>
        <p:nvSpPr>
          <p:cNvPr id="5" name="TextBox 4"/>
          <p:cNvSpPr txBox="1"/>
          <p:nvPr/>
        </p:nvSpPr>
        <p:spPr>
          <a:xfrm>
            <a:off x="52001" y="1717814"/>
            <a:ext cx="5250796" cy="830997"/>
          </a:xfrm>
          <a:prstGeom prst="rect">
            <a:avLst/>
          </a:prstGeom>
          <a:noFill/>
        </p:spPr>
        <p:txBody>
          <a:bodyPr wrap="none" rtlCol="0">
            <a:spAutoFit/>
          </a:bodyPr>
          <a:lstStyle/>
          <a:p>
            <a:r>
              <a:rPr lang="en-US" sz="2400" dirty="0" smtClean="0"/>
              <a:t>In conductor:</a:t>
            </a:r>
          </a:p>
          <a:p>
            <a:r>
              <a:rPr lang="en-US" sz="2400" dirty="0" smtClean="0"/>
              <a:t>If charges are </a:t>
            </a:r>
            <a:r>
              <a:rPr lang="en-US" sz="2400" dirty="0" smtClean="0">
                <a:solidFill>
                  <a:srgbClr val="FF0000"/>
                </a:solidFill>
              </a:rPr>
              <a:t>moving </a:t>
            </a:r>
            <a:r>
              <a:rPr lang="en-US" sz="2400" dirty="0" smtClean="0">
                <a:sym typeface="Wingdings" panose="05000000000000000000" pitchFamily="2" charset="2"/>
              </a:rPr>
              <a:t> </a:t>
            </a:r>
            <a:r>
              <a:rPr lang="en-US" sz="2400" dirty="0" smtClean="0">
                <a:solidFill>
                  <a:srgbClr val="FF0000"/>
                </a:solidFill>
                <a:sym typeface="Wingdings" panose="05000000000000000000" pitchFamily="2" charset="2"/>
              </a:rPr>
              <a:t>electric field</a:t>
            </a:r>
            <a:endParaRPr lang="en-US" sz="2400" dirty="0">
              <a:solidFill>
                <a:srgbClr val="FF0000"/>
              </a:solidFill>
            </a:endParaRPr>
          </a:p>
        </p:txBody>
      </p:sp>
      <mc:AlternateContent xmlns:mc="http://schemas.openxmlformats.org/markup-compatibility/2006" xmlns:a14="http://schemas.microsoft.com/office/drawing/2010/main">
        <mc:Choice Requires="a14">
          <p:sp>
            <p:nvSpPr>
              <p:cNvPr id="6" name="TextBox 5"/>
              <p:cNvSpPr txBox="1"/>
              <p:nvPr/>
            </p:nvSpPr>
            <p:spPr>
              <a:xfrm>
                <a:off x="923804" y="2679123"/>
                <a:ext cx="2805704" cy="82811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𝑉</m:t>
                      </m:r>
                      <m:r>
                        <a:rPr lang="en-US" sz="2400" b="0" i="1" smtClean="0">
                          <a:latin typeface="Cambria Math" panose="02040503050406030204" pitchFamily="18" charset="0"/>
                          <a:ea typeface="Cambria Math" panose="02040503050406030204" pitchFamily="18" charset="0"/>
                        </a:rPr>
                        <m:t>=−</m:t>
                      </m:r>
                      <m:nary>
                        <m:naryPr>
                          <m:ctrlPr>
                            <a:rPr lang="en-US" sz="2400" b="0" i="1" smtClean="0">
                              <a:latin typeface="Cambria Math" panose="02040503050406030204" pitchFamily="18" charset="0"/>
                              <a:ea typeface="Cambria Math" panose="02040503050406030204" pitchFamily="18" charset="0"/>
                            </a:rPr>
                          </m:ctrlPr>
                        </m:naryPr>
                        <m:sub>
                          <m:r>
                            <m:rPr>
                              <m:brk m:alnAt="23"/>
                            </m:rPr>
                            <a:rPr lang="en-US" sz="2400" b="0" i="1" smtClean="0">
                              <a:latin typeface="Cambria Math" panose="02040503050406030204" pitchFamily="18" charset="0"/>
                              <a:ea typeface="Cambria Math" panose="02040503050406030204" pitchFamily="18" charset="0"/>
                            </a:rPr>
                            <m:t>1</m:t>
                          </m:r>
                        </m:sub>
                        <m:sup>
                          <m:r>
                            <a:rPr lang="en-US" sz="2400" b="0" i="1" smtClean="0">
                              <a:latin typeface="Cambria Math" panose="02040503050406030204" pitchFamily="18" charset="0"/>
                              <a:ea typeface="Cambria Math" panose="02040503050406030204" pitchFamily="18" charset="0"/>
                            </a:rPr>
                            <m:t>2</m:t>
                          </m:r>
                        </m:sup>
                        <m:e>
                          <m:acc>
                            <m:accPr>
                              <m:chr m:val="⃑"/>
                              <m:ctrlPr>
                                <a:rPr lang="en-US" sz="2400" b="0" i="1" smtClean="0">
                                  <a:latin typeface="Cambria Math" panose="02040503050406030204" pitchFamily="18" charset="0"/>
                                  <a:ea typeface="Cambria Math" panose="02040503050406030204" pitchFamily="18" charset="0"/>
                                </a:rPr>
                              </m:ctrlPr>
                            </m:accPr>
                            <m:e>
                              <m:r>
                                <a:rPr lang="en-US" sz="2400" b="0" i="1" smtClean="0">
                                  <a:latin typeface="Cambria Math" panose="02040503050406030204" pitchFamily="18" charset="0"/>
                                  <a:ea typeface="Cambria Math" panose="02040503050406030204" pitchFamily="18" charset="0"/>
                                </a:rPr>
                                <m:t>𝐸</m:t>
                              </m:r>
                            </m:e>
                          </m:acc>
                          <m:r>
                            <a:rPr lang="en-US" sz="2400" i="1" smtClean="0">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𝑑</m:t>
                          </m:r>
                          <m:acc>
                            <m:accPr>
                              <m:chr m:val="⃑"/>
                              <m:ctrlPr>
                                <a:rPr lang="en-US" sz="2400" b="0" i="1" smtClean="0">
                                  <a:latin typeface="Cambria Math" panose="02040503050406030204" pitchFamily="18" charset="0"/>
                                  <a:ea typeface="Cambria Math" panose="02040503050406030204" pitchFamily="18" charset="0"/>
                                </a:rPr>
                              </m:ctrlPr>
                            </m:accPr>
                            <m:e>
                              <m:r>
                                <a:rPr lang="en-US" sz="2400" b="0" i="1" smtClean="0">
                                  <a:latin typeface="Cambria Math" panose="02040503050406030204" pitchFamily="18" charset="0"/>
                                  <a:ea typeface="Cambria Math" panose="02040503050406030204" pitchFamily="18" charset="0"/>
                                </a:rPr>
                                <m:t>𝑙</m:t>
                              </m:r>
                            </m:e>
                          </m:acc>
                        </m:e>
                      </m:nary>
                      <m:r>
                        <a:rPr lang="en-US" sz="2400" b="0" i="1" smtClean="0">
                          <a:latin typeface="Cambria Math" panose="02040503050406030204" pitchFamily="18" charset="0"/>
                          <a:ea typeface="Cambria Math" panose="02040503050406030204" pitchFamily="18" charset="0"/>
                        </a:rPr>
                        <m:t>≠0</m:t>
                      </m:r>
                    </m:oMath>
                  </m:oMathPara>
                </a14:m>
                <a:endParaRPr lang="en-US" sz="2400" dirty="0"/>
              </a:p>
            </p:txBody>
          </p:sp>
        </mc:Choice>
        <mc:Fallback xmlns="">
          <p:sp>
            <p:nvSpPr>
              <p:cNvPr id="6" name="TextBox 5"/>
              <p:cNvSpPr txBox="1">
                <a:spLocks noRot="1" noChangeAspect="1" noMove="1" noResize="1" noEditPoints="1" noAdjustHandles="1" noChangeArrowheads="1" noChangeShapeType="1" noTextEdit="1"/>
              </p:cNvSpPr>
              <p:nvPr/>
            </p:nvSpPr>
            <p:spPr>
              <a:xfrm>
                <a:off x="923804" y="2679123"/>
                <a:ext cx="2805704" cy="828112"/>
              </a:xfrm>
              <a:prstGeom prst="rect">
                <a:avLst/>
              </a:prstGeom>
              <a:blipFill rotWithShape="0">
                <a:blip r:embed="rId3"/>
                <a:stretch>
                  <a:fillRect/>
                </a:stretch>
              </a:blipFill>
            </p:spPr>
            <p:txBody>
              <a:bodyPr/>
              <a:lstStyle/>
              <a:p>
                <a:r>
                  <a:rPr lang="en-US">
                    <a:noFill/>
                  </a:rPr>
                  <a:t> </a:t>
                </a:r>
              </a:p>
            </p:txBody>
          </p:sp>
        </mc:Fallback>
      </mc:AlternateContent>
      <p:sp>
        <p:nvSpPr>
          <p:cNvPr id="7" name="TextBox 6"/>
          <p:cNvSpPr txBox="1"/>
          <p:nvPr/>
        </p:nvSpPr>
        <p:spPr>
          <a:xfrm>
            <a:off x="0" y="3722639"/>
            <a:ext cx="6175601" cy="461665"/>
          </a:xfrm>
          <a:prstGeom prst="rect">
            <a:avLst/>
          </a:prstGeom>
          <a:noFill/>
        </p:spPr>
        <p:txBody>
          <a:bodyPr wrap="none" rtlCol="0">
            <a:spAutoFit/>
          </a:bodyPr>
          <a:lstStyle/>
          <a:p>
            <a:r>
              <a:rPr lang="en-US" sz="2400" dirty="0" smtClean="0"/>
              <a:t>If charges are </a:t>
            </a:r>
            <a:r>
              <a:rPr lang="en-US" sz="2400" dirty="0" smtClean="0">
                <a:solidFill>
                  <a:srgbClr val="FF0000"/>
                </a:solidFill>
              </a:rPr>
              <a:t>moving</a:t>
            </a:r>
            <a:r>
              <a:rPr lang="en-US" sz="2400" dirty="0" smtClean="0"/>
              <a:t> </a:t>
            </a:r>
            <a:r>
              <a:rPr lang="en-US" sz="2400" dirty="0" smtClean="0">
                <a:sym typeface="Wingdings" panose="05000000000000000000" pitchFamily="2" charset="2"/>
              </a:rPr>
              <a:t> </a:t>
            </a:r>
            <a:r>
              <a:rPr lang="en-US" sz="2400" dirty="0" smtClean="0">
                <a:solidFill>
                  <a:srgbClr val="FF0000"/>
                </a:solidFill>
                <a:sym typeface="Wingdings" panose="05000000000000000000" pitchFamily="2" charset="2"/>
              </a:rPr>
              <a:t>potential difference</a:t>
            </a:r>
            <a:endParaRPr lang="en-US" sz="2400" dirty="0">
              <a:solidFill>
                <a:srgbClr val="FF0000"/>
              </a:solidFill>
            </a:endParaRPr>
          </a:p>
        </p:txBody>
      </p:sp>
      <p:sp>
        <p:nvSpPr>
          <p:cNvPr id="8" name="TextBox 7"/>
          <p:cNvSpPr txBox="1"/>
          <p:nvPr/>
        </p:nvSpPr>
        <p:spPr>
          <a:xfrm>
            <a:off x="475065" y="5015925"/>
            <a:ext cx="4865988" cy="1200329"/>
          </a:xfrm>
          <a:prstGeom prst="rect">
            <a:avLst/>
          </a:prstGeom>
          <a:solidFill>
            <a:schemeClr val="accent2">
              <a:lumMod val="20000"/>
              <a:lumOff val="80000"/>
            </a:schemeClr>
          </a:solidFill>
        </p:spPr>
        <p:txBody>
          <a:bodyPr wrap="square" rtlCol="0">
            <a:spAutoFit/>
          </a:bodyPr>
          <a:lstStyle/>
          <a:p>
            <a:r>
              <a:rPr lang="en-US" sz="2400" dirty="0" smtClean="0">
                <a:solidFill>
                  <a:srgbClr val="00B050"/>
                </a:solidFill>
              </a:rPr>
              <a:t>Electric field </a:t>
            </a:r>
            <a:r>
              <a:rPr lang="en-US" sz="2400" dirty="0" smtClean="0"/>
              <a:t>has the </a:t>
            </a:r>
            <a:r>
              <a:rPr lang="en-US" sz="2400" dirty="0" smtClean="0">
                <a:solidFill>
                  <a:srgbClr val="FF0000"/>
                </a:solidFill>
              </a:rPr>
              <a:t>same direction </a:t>
            </a:r>
            <a:r>
              <a:rPr lang="en-US" sz="2400" dirty="0" smtClean="0"/>
              <a:t>with the </a:t>
            </a:r>
            <a:r>
              <a:rPr lang="en-US" sz="2400" dirty="0" smtClean="0">
                <a:solidFill>
                  <a:srgbClr val="00B050"/>
                </a:solidFill>
              </a:rPr>
              <a:t>current</a:t>
            </a:r>
            <a:r>
              <a:rPr lang="en-US" sz="2400" dirty="0" smtClean="0"/>
              <a:t>, despite the sign of the moving charges.</a:t>
            </a:r>
            <a:endParaRPr lang="en-US" sz="2400" dirty="0">
              <a:solidFill>
                <a:srgbClr val="FF0000"/>
              </a:solidFill>
            </a:endParaRPr>
          </a:p>
        </p:txBody>
      </p:sp>
    </p:spTree>
    <p:extLst>
      <p:ext uri="{BB962C8B-B14F-4D97-AF65-F5344CB8AC3E}">
        <p14:creationId xmlns:p14="http://schemas.microsoft.com/office/powerpoint/2010/main" val="181445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electric current? </a:t>
            </a:r>
          </a:p>
        </p:txBody>
      </p:sp>
      <p:pic>
        <p:nvPicPr>
          <p:cNvPr id="4" name="Picture 3"/>
          <p:cNvPicPr>
            <a:picLocks noChangeAspect="1"/>
          </p:cNvPicPr>
          <p:nvPr/>
        </p:nvPicPr>
        <p:blipFill rotWithShape="1">
          <a:blip r:embed="rId2"/>
          <a:srcRect l="11250" t="46730" r="5336" b="8036"/>
          <a:stretch/>
        </p:blipFill>
        <p:spPr>
          <a:xfrm>
            <a:off x="4956604" y="3009897"/>
            <a:ext cx="3558746" cy="1878226"/>
          </a:xfrm>
          <a:prstGeom prst="rect">
            <a:avLst/>
          </a:prstGeom>
        </p:spPr>
      </p:pic>
      <p:pic>
        <p:nvPicPr>
          <p:cNvPr id="5" name="Picture 4"/>
          <p:cNvPicPr>
            <a:picLocks noChangeAspect="1"/>
          </p:cNvPicPr>
          <p:nvPr/>
        </p:nvPicPr>
        <p:blipFill>
          <a:blip r:embed="rId3"/>
          <a:stretch>
            <a:fillRect/>
          </a:stretch>
        </p:blipFill>
        <p:spPr>
          <a:xfrm>
            <a:off x="321275" y="2779923"/>
            <a:ext cx="3605026" cy="2108200"/>
          </a:xfrm>
          <a:prstGeom prst="rect">
            <a:avLst/>
          </a:prstGeom>
        </p:spPr>
      </p:pic>
      <p:sp>
        <p:nvSpPr>
          <p:cNvPr id="6" name="TextBox 5"/>
          <p:cNvSpPr txBox="1"/>
          <p:nvPr/>
        </p:nvSpPr>
        <p:spPr>
          <a:xfrm>
            <a:off x="321275" y="1773641"/>
            <a:ext cx="5033320" cy="923330"/>
          </a:xfrm>
          <a:prstGeom prst="rect">
            <a:avLst/>
          </a:prstGeom>
          <a:noFill/>
        </p:spPr>
        <p:txBody>
          <a:bodyPr wrap="square" rtlCol="0">
            <a:spAutoFit/>
          </a:bodyPr>
          <a:lstStyle/>
          <a:p>
            <a:r>
              <a:rPr lang="en-US" dirty="0" smtClean="0"/>
              <a:t>Electric current is defined as how much Positive charge passing through a certain cross-section of materials.</a:t>
            </a:r>
            <a:endParaRPr lang="en-US" dirty="0"/>
          </a:p>
        </p:txBody>
      </p:sp>
      <mc:AlternateContent xmlns:mc="http://schemas.openxmlformats.org/markup-compatibility/2006" xmlns:a14="http://schemas.microsoft.com/office/drawing/2010/main">
        <mc:Choice Requires="a14">
          <p:sp>
            <p:nvSpPr>
              <p:cNvPr id="7" name="TextBox 6"/>
              <p:cNvSpPr txBox="1"/>
              <p:nvPr/>
            </p:nvSpPr>
            <p:spPr>
              <a:xfrm>
                <a:off x="6492583" y="1773641"/>
                <a:ext cx="991233" cy="698846"/>
              </a:xfrm>
              <a:prstGeom prst="rect">
                <a:avLst/>
              </a:prstGeom>
              <a:solidFill>
                <a:schemeClr val="accent2">
                  <a:lumMod val="20000"/>
                  <a:lumOff val="80000"/>
                </a:schemeClr>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ea typeface="Cambria Math" panose="02040503050406030204" pitchFamily="18" charset="0"/>
                        </a:rPr>
                        <m:t>𝐼</m:t>
                      </m:r>
                      <m:r>
                        <a:rPr lang="en-US" sz="2400" b="0" i="1" smtClean="0">
                          <a:latin typeface="Cambria Math" panose="02040503050406030204" pitchFamily="18" charset="0"/>
                          <a:ea typeface="Cambria Math" panose="02040503050406030204" pitchFamily="18" charset="0"/>
                        </a:rPr>
                        <m:t>=</m:t>
                      </m:r>
                      <m:f>
                        <m:fPr>
                          <m:ctrlPr>
                            <a:rPr lang="en-US" sz="2400" b="0" i="1" smtClean="0">
                              <a:latin typeface="Cambria Math" panose="02040503050406030204" pitchFamily="18" charset="0"/>
                              <a:ea typeface="Cambria Math" panose="02040503050406030204" pitchFamily="18" charset="0"/>
                            </a:rPr>
                          </m:ctrlPr>
                        </m:fPr>
                        <m:num>
                          <m:r>
                            <a:rPr lang="en-US" sz="2400" b="0" i="1" smtClean="0">
                              <a:latin typeface="Cambria Math" panose="02040503050406030204" pitchFamily="18" charset="0"/>
                              <a:ea typeface="Cambria Math" panose="02040503050406030204" pitchFamily="18" charset="0"/>
                            </a:rPr>
                            <m:t>𝑑𝑄</m:t>
                          </m:r>
                        </m:num>
                        <m:den>
                          <m:r>
                            <a:rPr lang="en-US" sz="2400" b="0" i="1" smtClean="0">
                              <a:latin typeface="Cambria Math" panose="02040503050406030204" pitchFamily="18" charset="0"/>
                              <a:ea typeface="Cambria Math" panose="02040503050406030204" pitchFamily="18" charset="0"/>
                            </a:rPr>
                            <m:t>𝑑𝑡</m:t>
                          </m:r>
                        </m:den>
                      </m:f>
                    </m:oMath>
                  </m:oMathPara>
                </a14:m>
                <a:endParaRPr lang="en-US" sz="2400" dirty="0"/>
              </a:p>
            </p:txBody>
          </p:sp>
        </mc:Choice>
        <mc:Fallback xmlns="">
          <p:sp>
            <p:nvSpPr>
              <p:cNvPr id="7" name="TextBox 6"/>
              <p:cNvSpPr txBox="1">
                <a:spLocks noRot="1" noChangeAspect="1" noMove="1" noResize="1" noEditPoints="1" noAdjustHandles="1" noChangeArrowheads="1" noChangeShapeType="1" noTextEdit="1"/>
              </p:cNvSpPr>
              <p:nvPr/>
            </p:nvSpPr>
            <p:spPr>
              <a:xfrm>
                <a:off x="6492583" y="1773641"/>
                <a:ext cx="991233" cy="698846"/>
              </a:xfrm>
              <a:prstGeom prst="rect">
                <a:avLst/>
              </a:prstGeom>
              <a:blipFill rotWithShape="0">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1950371" y="5540669"/>
                <a:ext cx="4847161" cy="895951"/>
              </a:xfrm>
              <a:prstGeom prst="rect">
                <a:avLst/>
              </a:prstGeom>
              <a:solidFill>
                <a:schemeClr val="accent2">
                  <a:lumMod val="20000"/>
                  <a:lumOff val="80000"/>
                </a:schemeClr>
              </a:solidFill>
            </p:spPr>
            <p:txBody>
              <a:bodyPr wrap="none" lIns="0" tIns="0" rIns="0" bIns="0" rtlCol="0">
                <a:spAutoFit/>
              </a:bodyPr>
              <a:lstStyle/>
              <a:p>
                <a:r>
                  <a:rPr lang="en-US" sz="2400" dirty="0" smtClean="0">
                    <a:ea typeface="Cambria Math" panose="02040503050406030204" pitchFamily="18" charset="0"/>
                  </a:rPr>
                  <a:t>The unit of the current is Ampere:</a:t>
                </a:r>
              </a:p>
              <a:p>
                <a:r>
                  <a:rPr lang="en-US" sz="2400" dirty="0" smtClean="0">
                    <a:ea typeface="Cambria Math" panose="02040503050406030204" pitchFamily="18" charset="0"/>
                  </a:rPr>
                  <a:t> </a:t>
                </a:r>
                <a14:m>
                  <m:oMath xmlns:m="http://schemas.openxmlformats.org/officeDocument/2006/math">
                    <m:r>
                      <a:rPr lang="en-US" sz="2400" b="0" i="0" smtClean="0">
                        <a:latin typeface="Cambria Math" panose="02040503050406030204" pitchFamily="18" charset="0"/>
                        <a:ea typeface="Cambria Math" panose="02040503050406030204" pitchFamily="18" charset="0"/>
                      </a:rPr>
                      <m:t>1 </m:t>
                    </m:r>
                    <m:r>
                      <a:rPr lang="en-US" sz="2400" i="1" smtClean="0">
                        <a:latin typeface="Cambria Math" panose="02040503050406030204" pitchFamily="18" charset="0"/>
                        <a:ea typeface="Cambria Math" panose="02040503050406030204" pitchFamily="18" charset="0"/>
                      </a:rPr>
                      <m:t>𝐴</m:t>
                    </m:r>
                    <m:r>
                      <a:rPr lang="en-US" sz="2400" b="0" i="1" smtClean="0">
                        <a:latin typeface="Cambria Math" panose="02040503050406030204" pitchFamily="18" charset="0"/>
                        <a:ea typeface="Cambria Math" panose="02040503050406030204" pitchFamily="18" charset="0"/>
                      </a:rPr>
                      <m:t>=1</m:t>
                    </m:r>
                    <m:f>
                      <m:fPr>
                        <m:ctrlPr>
                          <a:rPr lang="en-US" sz="2400" b="0" i="1" smtClean="0">
                            <a:latin typeface="Cambria Math" panose="02040503050406030204" pitchFamily="18" charset="0"/>
                            <a:ea typeface="Cambria Math" panose="02040503050406030204" pitchFamily="18" charset="0"/>
                          </a:rPr>
                        </m:ctrlPr>
                      </m:fPr>
                      <m:num>
                        <m:r>
                          <a:rPr lang="en-US" sz="2400" b="0" i="1" smtClean="0">
                            <a:latin typeface="Cambria Math" panose="02040503050406030204" pitchFamily="18" charset="0"/>
                            <a:ea typeface="Cambria Math" panose="02040503050406030204" pitchFamily="18" charset="0"/>
                          </a:rPr>
                          <m:t>𝐶</m:t>
                        </m:r>
                      </m:num>
                      <m:den>
                        <m:r>
                          <a:rPr lang="en-US" sz="2400" b="0" i="1" smtClean="0">
                            <a:latin typeface="Cambria Math" panose="02040503050406030204" pitchFamily="18" charset="0"/>
                            <a:ea typeface="Cambria Math" panose="02040503050406030204" pitchFamily="18" charset="0"/>
                          </a:rPr>
                          <m:t>𝑠</m:t>
                        </m:r>
                      </m:den>
                    </m:f>
                    <m:r>
                      <a:rPr lang="en-US" sz="2400" b="0" i="1" smtClean="0">
                        <a:latin typeface="Cambria Math" panose="02040503050406030204" pitchFamily="18" charset="0"/>
                        <a:ea typeface="Cambria Math" panose="02040503050406030204" pitchFamily="18" charset="0"/>
                      </a:rPr>
                      <m:t>=1(</m:t>
                    </m:r>
                    <m:r>
                      <a:rPr lang="en-US" sz="2400" b="0" i="1" smtClean="0">
                        <a:latin typeface="Cambria Math" panose="02040503050406030204" pitchFamily="18" charset="0"/>
                        <a:ea typeface="Cambria Math" panose="02040503050406030204" pitchFamily="18" charset="0"/>
                      </a:rPr>
                      <m:t>𝑐𝑜𝑢𝑙𝑜𝑚𝑏</m:t>
                    </m:r>
                    <m:r>
                      <a:rPr lang="en-US" sz="2400" b="0" i="1" smtClean="0">
                        <a:latin typeface="Cambria Math" panose="02040503050406030204" pitchFamily="18" charset="0"/>
                        <a:ea typeface="Cambria Math" panose="02040503050406030204" pitchFamily="18" charset="0"/>
                      </a:rPr>
                      <m:t> </m:t>
                    </m:r>
                    <m:r>
                      <a:rPr lang="en-US" sz="2400" b="0" i="1" smtClean="0">
                        <a:latin typeface="Cambria Math" panose="02040503050406030204" pitchFamily="18" charset="0"/>
                        <a:ea typeface="Cambria Math" panose="02040503050406030204" pitchFamily="18" charset="0"/>
                      </a:rPr>
                      <m:t>𝑝𝑒𝑟</m:t>
                    </m:r>
                    <m:r>
                      <a:rPr lang="en-US" sz="2400" b="0" i="1" smtClean="0">
                        <a:latin typeface="Cambria Math" panose="02040503050406030204" pitchFamily="18" charset="0"/>
                        <a:ea typeface="Cambria Math" panose="02040503050406030204" pitchFamily="18" charset="0"/>
                      </a:rPr>
                      <m:t> </m:t>
                    </m:r>
                    <m:r>
                      <a:rPr lang="en-US" sz="2400" b="0" i="1" smtClean="0">
                        <a:latin typeface="Cambria Math" panose="02040503050406030204" pitchFamily="18" charset="0"/>
                        <a:ea typeface="Cambria Math" panose="02040503050406030204" pitchFamily="18" charset="0"/>
                      </a:rPr>
                      <m:t>𝑠𝑒𝑐𝑜𝑛𝑑</m:t>
                    </m:r>
                    <m:r>
                      <a:rPr lang="en-US" sz="2400" b="0" i="1" smtClean="0">
                        <a:latin typeface="Cambria Math" panose="02040503050406030204" pitchFamily="18" charset="0"/>
                        <a:ea typeface="Cambria Math" panose="02040503050406030204" pitchFamily="18" charset="0"/>
                      </a:rPr>
                      <m:t>)</m:t>
                    </m:r>
                  </m:oMath>
                </a14:m>
                <a:endParaRPr lang="en-US" sz="2400" dirty="0"/>
              </a:p>
            </p:txBody>
          </p:sp>
        </mc:Choice>
        <mc:Fallback xmlns="">
          <p:sp>
            <p:nvSpPr>
              <p:cNvPr id="8" name="TextBox 7"/>
              <p:cNvSpPr txBox="1">
                <a:spLocks noRot="1" noChangeAspect="1" noMove="1" noResize="1" noEditPoints="1" noAdjustHandles="1" noChangeArrowheads="1" noChangeShapeType="1" noTextEdit="1"/>
              </p:cNvSpPr>
              <p:nvPr/>
            </p:nvSpPr>
            <p:spPr>
              <a:xfrm>
                <a:off x="1950371" y="5540669"/>
                <a:ext cx="4847161" cy="895951"/>
              </a:xfrm>
              <a:prstGeom prst="rect">
                <a:avLst/>
              </a:prstGeom>
              <a:blipFill rotWithShape="0">
                <a:blip r:embed="rId5"/>
                <a:stretch>
                  <a:fillRect l="-3899" t="-10884"/>
                </a:stretch>
              </a:blipFill>
            </p:spPr>
            <p:txBody>
              <a:bodyPr/>
              <a:lstStyle/>
              <a:p>
                <a:r>
                  <a:rPr lang="en-US">
                    <a:noFill/>
                  </a:rPr>
                  <a:t> </a:t>
                </a:r>
              </a:p>
            </p:txBody>
          </p:sp>
        </mc:Fallback>
      </mc:AlternateContent>
    </p:spTree>
    <p:extLst>
      <p:ext uri="{BB962C8B-B14F-4D97-AF65-F5344CB8AC3E}">
        <p14:creationId xmlns:p14="http://schemas.microsoft.com/office/powerpoint/2010/main" val="2321765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9.2</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t>Consider a charge moving through a cross-section of a wire where the charge is modeled as </a:t>
                </a:r>
                <a14:m>
                  <m:oMath xmlns:m="http://schemas.openxmlformats.org/officeDocument/2006/math">
                    <m:r>
                      <a:rPr lang="en-US" b="0" i="1" smtClean="0">
                        <a:latin typeface="Cambria Math" panose="02040503050406030204" pitchFamily="18" charset="0"/>
                      </a:rPr>
                      <m:t>𝑄</m:t>
                    </m:r>
                    <m:d>
                      <m:dPr>
                        <m:ctrlPr>
                          <a:rPr lang="en-US" b="0" i="1" smtClean="0">
                            <a:latin typeface="Cambria Math" panose="02040503050406030204" pitchFamily="18" charset="0"/>
                          </a:rPr>
                        </m:ctrlPr>
                      </m:dPr>
                      <m:e>
                        <m:r>
                          <a:rPr lang="en-US" b="0" i="1" smtClean="0">
                            <a:latin typeface="Cambria Math" panose="02040503050406030204" pitchFamily="18" charset="0"/>
                          </a:rPr>
                          <m:t>𝑡</m:t>
                        </m:r>
                      </m:e>
                    </m:d>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𝑄</m:t>
                        </m:r>
                      </m:e>
                      <m:sub>
                        <m:r>
                          <a:rPr lang="en-US" b="0" i="1" smtClean="0">
                            <a:latin typeface="Cambria Math" panose="02040503050406030204" pitchFamily="18" charset="0"/>
                          </a:rPr>
                          <m:t>𝑀</m:t>
                        </m:r>
                      </m:sub>
                    </m:sSub>
                    <m:d>
                      <m:dPr>
                        <m:ctrlPr>
                          <a:rPr lang="en-US" b="0" i="1" smtClean="0">
                            <a:latin typeface="Cambria Math" panose="02040503050406030204" pitchFamily="18" charset="0"/>
                          </a:rPr>
                        </m:ctrlPr>
                      </m:dPr>
                      <m:e>
                        <m:r>
                          <a:rPr lang="en-US" b="0" i="1" smtClean="0">
                            <a:latin typeface="Cambria Math" panose="02040503050406030204" pitchFamily="18" charset="0"/>
                          </a:rPr>
                          <m:t>1−</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𝑒</m:t>
                            </m:r>
                          </m:e>
                          <m:sup>
                            <m:r>
                              <a:rPr lang="en-US" b="0" i="1" smtClean="0">
                                <a:latin typeface="Cambria Math" panose="02040503050406030204" pitchFamily="18" charset="0"/>
                              </a:rPr>
                              <m:t>−</m:t>
                            </m:r>
                            <m:r>
                              <a:rPr lang="en-US" b="0" i="1" smtClean="0">
                                <a:latin typeface="Cambria Math" panose="02040503050406030204" pitchFamily="18" charset="0"/>
                              </a:rPr>
                              <m:t>𝑡</m:t>
                            </m:r>
                            <m:r>
                              <a:rPr lang="en-US" b="0" i="1" smtClean="0">
                                <a:latin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𝜏</m:t>
                            </m:r>
                          </m:sup>
                        </m:sSup>
                      </m:e>
                    </m:d>
                  </m:oMath>
                </a14:m>
                <a:r>
                  <a:rPr lang="en-US" dirty="0" smtClean="0"/>
                  <a:t>. Here,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𝑄</m:t>
                        </m:r>
                      </m:e>
                      <m:sub>
                        <m:r>
                          <a:rPr lang="en-US" b="0" i="1" smtClean="0">
                            <a:latin typeface="Cambria Math" panose="02040503050406030204" pitchFamily="18" charset="0"/>
                          </a:rPr>
                          <m:t>𝑀</m:t>
                        </m:r>
                      </m:sub>
                    </m:sSub>
                  </m:oMath>
                </a14:m>
                <a:r>
                  <a:rPr lang="en-US" dirty="0" smtClean="0"/>
                  <a:t> is the charge flow through this cross-section at a time after long period of time, as time approaches infinity, with units of coulombs, and </a:t>
                </a:r>
                <a14:m>
                  <m:oMath xmlns:m="http://schemas.openxmlformats.org/officeDocument/2006/math">
                    <m:r>
                      <a:rPr lang="en-US" i="1" smtClean="0">
                        <a:latin typeface="Cambria Math" panose="02040503050406030204" pitchFamily="18" charset="0"/>
                        <a:ea typeface="Cambria Math" panose="02040503050406030204" pitchFamily="18" charset="0"/>
                      </a:rPr>
                      <m:t>𝜏</m:t>
                    </m:r>
                  </m:oMath>
                </a14:m>
                <a:r>
                  <a:rPr lang="en-US" dirty="0" smtClean="0"/>
                  <a:t> is a time constant with units of seconds. What is the current through the wire?</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391" t="-2241"/>
                </a:stretch>
              </a:blipFill>
            </p:spPr>
            <p:txBody>
              <a:bodyPr/>
              <a:lstStyle/>
              <a:p>
                <a:r>
                  <a:rPr lang="en-US">
                    <a:noFill/>
                  </a:rPr>
                  <a:t> </a:t>
                </a:r>
              </a:p>
            </p:txBody>
          </p:sp>
        </mc:Fallback>
      </mc:AlternateContent>
    </p:spTree>
    <p:extLst>
      <p:ext uri="{BB962C8B-B14F-4D97-AF65-F5344CB8AC3E}">
        <p14:creationId xmlns:p14="http://schemas.microsoft.com/office/powerpoint/2010/main" val="869854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resistance</a:t>
            </a:r>
            <a:r>
              <a:rPr lang="en-US" dirty="0" smtClean="0"/>
              <a:t>?</a:t>
            </a:r>
            <a:endParaRPr lang="en-US" dirty="0"/>
          </a:p>
        </p:txBody>
      </p:sp>
      <p:sp>
        <p:nvSpPr>
          <p:cNvPr id="4" name="TextBox 3"/>
          <p:cNvSpPr txBox="1"/>
          <p:nvPr/>
        </p:nvSpPr>
        <p:spPr>
          <a:xfrm>
            <a:off x="716692" y="1690689"/>
            <a:ext cx="8001293" cy="461665"/>
          </a:xfrm>
          <a:prstGeom prst="rect">
            <a:avLst/>
          </a:prstGeom>
          <a:noFill/>
        </p:spPr>
        <p:txBody>
          <a:bodyPr wrap="none" rtlCol="0">
            <a:spAutoFit/>
          </a:bodyPr>
          <a:lstStyle/>
          <a:p>
            <a:r>
              <a:rPr lang="en-US" sz="2400" dirty="0" smtClean="0"/>
              <a:t>We say: charges could move freely in conductor. But how free?</a:t>
            </a:r>
            <a:endParaRPr lang="en-US" sz="24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3402" y="2612598"/>
            <a:ext cx="3580546" cy="2890716"/>
          </a:xfrm>
          <a:prstGeom prst="rect">
            <a:avLst/>
          </a:prstGeom>
        </p:spPr>
      </p:pic>
      <p:sp>
        <p:nvSpPr>
          <p:cNvPr id="6" name="TextBox 5"/>
          <p:cNvSpPr txBox="1"/>
          <p:nvPr/>
        </p:nvSpPr>
        <p:spPr>
          <a:xfrm>
            <a:off x="2367511" y="5842294"/>
            <a:ext cx="4222759" cy="461665"/>
          </a:xfrm>
          <a:prstGeom prst="rect">
            <a:avLst/>
          </a:prstGeom>
          <a:noFill/>
        </p:spPr>
        <p:txBody>
          <a:bodyPr wrap="none" rtlCol="0">
            <a:spAutoFit/>
          </a:bodyPr>
          <a:lstStyle/>
          <a:p>
            <a:r>
              <a:rPr lang="en-US" sz="2400" dirty="0" smtClean="0"/>
              <a:t>Brownian Motion: random walk</a:t>
            </a:r>
            <a:endParaRPr lang="en-US" sz="2400" dirty="0"/>
          </a:p>
        </p:txBody>
      </p:sp>
    </p:spTree>
    <p:extLst>
      <p:ext uri="{BB962C8B-B14F-4D97-AF65-F5344CB8AC3E}">
        <p14:creationId xmlns:p14="http://schemas.microsoft.com/office/powerpoint/2010/main" val="2173439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resistance?</a:t>
            </a:r>
          </a:p>
        </p:txBody>
      </p:sp>
      <p:sp>
        <p:nvSpPr>
          <p:cNvPr id="4" name="TextBox 3"/>
          <p:cNvSpPr txBox="1"/>
          <p:nvPr/>
        </p:nvSpPr>
        <p:spPr>
          <a:xfrm>
            <a:off x="716692" y="1690689"/>
            <a:ext cx="2483372" cy="461665"/>
          </a:xfrm>
          <a:prstGeom prst="rect">
            <a:avLst/>
          </a:prstGeom>
          <a:noFill/>
        </p:spPr>
        <p:txBody>
          <a:bodyPr wrap="none" rtlCol="0">
            <a:spAutoFit/>
          </a:bodyPr>
          <a:lstStyle/>
          <a:p>
            <a:r>
              <a:rPr lang="en-US" sz="2400" dirty="0" smtClean="0"/>
              <a:t>With electric field:</a:t>
            </a:r>
            <a:endParaRPr lang="en-US" sz="2400" dirty="0"/>
          </a:p>
        </p:txBody>
      </p:sp>
      <p:pic>
        <p:nvPicPr>
          <p:cNvPr id="5" name="Picture 4"/>
          <p:cNvPicPr>
            <a:picLocks noChangeAspect="1"/>
          </p:cNvPicPr>
          <p:nvPr/>
        </p:nvPicPr>
        <p:blipFill>
          <a:blip r:embed="rId2"/>
          <a:stretch>
            <a:fillRect/>
          </a:stretch>
        </p:blipFill>
        <p:spPr>
          <a:xfrm>
            <a:off x="1540476" y="2242753"/>
            <a:ext cx="5398850" cy="2797903"/>
          </a:xfrm>
          <a:prstGeom prst="rect">
            <a:avLst/>
          </a:prstGeom>
        </p:spPr>
      </p:pic>
      <p:sp>
        <p:nvSpPr>
          <p:cNvPr id="6" name="TextBox 5"/>
          <p:cNvSpPr txBox="1"/>
          <p:nvPr/>
        </p:nvSpPr>
        <p:spPr>
          <a:xfrm>
            <a:off x="840260" y="4860324"/>
            <a:ext cx="6573274" cy="954107"/>
          </a:xfrm>
          <a:prstGeom prst="rect">
            <a:avLst/>
          </a:prstGeom>
          <a:noFill/>
        </p:spPr>
        <p:txBody>
          <a:bodyPr wrap="none" rtlCol="0">
            <a:spAutoFit/>
          </a:bodyPr>
          <a:lstStyle/>
          <a:p>
            <a:r>
              <a:rPr lang="en-US" sz="2800" smtClean="0"/>
              <a:t>Black: electron motion without electric field</a:t>
            </a:r>
          </a:p>
          <a:p>
            <a:r>
              <a:rPr lang="en-US" sz="2800" smtClean="0">
                <a:solidFill>
                  <a:srgbClr val="FF0000"/>
                </a:solidFill>
              </a:rPr>
              <a:t>Red: electron motion with electric field</a:t>
            </a:r>
            <a:endParaRPr lang="en-US" sz="2800" dirty="0">
              <a:solidFill>
                <a:srgbClr val="FF0000"/>
              </a:solidFill>
            </a:endParaRPr>
          </a:p>
        </p:txBody>
      </p:sp>
    </p:spTree>
    <p:extLst>
      <p:ext uri="{BB962C8B-B14F-4D97-AF65-F5344CB8AC3E}">
        <p14:creationId xmlns:p14="http://schemas.microsoft.com/office/powerpoint/2010/main" val="556835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resistance?</a:t>
            </a:r>
          </a:p>
        </p:txBody>
      </p:sp>
      <mc:AlternateContent xmlns:mc="http://schemas.openxmlformats.org/markup-compatibility/2006" xmlns:a14="http://schemas.microsoft.com/office/drawing/2010/main">
        <mc:Choice Requires="a14">
          <p:sp>
            <p:nvSpPr>
              <p:cNvPr id="6" name="TextBox 5"/>
              <p:cNvSpPr txBox="1"/>
              <p:nvPr/>
            </p:nvSpPr>
            <p:spPr>
              <a:xfrm>
                <a:off x="523367" y="1609023"/>
                <a:ext cx="7626349" cy="4524315"/>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Just like Brownian motion for gas molecules, every turning point represents a collision with something, What are “something” here?</a:t>
                </a:r>
              </a:p>
              <a:p>
                <a:pPr marL="285750" indent="-285750">
                  <a:buFont typeface="Arial" panose="020B0604020202020204" pitchFamily="34" charset="0"/>
                  <a:buChar char="•"/>
                </a:pPr>
                <a:r>
                  <a:rPr lang="en-US" sz="2400" dirty="0" smtClean="0"/>
                  <a:t>Will the collision take out energy carried by the electrons?</a:t>
                </a:r>
              </a:p>
              <a:p>
                <a:pPr marL="285750" indent="-285750">
                  <a:buFont typeface="Arial" panose="020B0604020202020204" pitchFamily="34" charset="0"/>
                  <a:buChar char="•"/>
                </a:pPr>
                <a:r>
                  <a:rPr lang="en-US" sz="2400" dirty="0" smtClean="0"/>
                  <a:t>The transferred energy will go where?</a:t>
                </a:r>
              </a:p>
              <a:p>
                <a:pPr marL="285750" indent="-285750">
                  <a:buFont typeface="Arial" panose="020B0604020202020204" pitchFamily="34" charset="0"/>
                  <a:buChar char="•"/>
                </a:pPr>
                <a:r>
                  <a:rPr lang="en-US" sz="2400" dirty="0" smtClean="0"/>
                  <a:t>These collision events could be described as electric resistance: R</a:t>
                </a:r>
              </a:p>
              <a:p>
                <a:pPr marL="285750" indent="-285750">
                  <a:buFont typeface="Arial" panose="020B0604020202020204" pitchFamily="34" charset="0"/>
                  <a:buChar char="•"/>
                </a:pPr>
                <a:r>
                  <a:rPr lang="en-US" sz="2400" dirty="0" smtClean="0"/>
                  <a:t>The distance attained by the electrons with the presence of the electric field is: </a:t>
                </a:r>
                <a14:m>
                  <m:oMath xmlns:m="http://schemas.openxmlformats.org/officeDocument/2006/math">
                    <m:sSub>
                      <m:sSubPr>
                        <m:ctrlPr>
                          <a:rPr lang="en-US" sz="2400" i="1" smtClean="0">
                            <a:solidFill>
                              <a:srgbClr val="FF0000"/>
                            </a:solidFill>
                            <a:latin typeface="Cambria Math" panose="02040503050406030204" pitchFamily="18" charset="0"/>
                          </a:rPr>
                        </m:ctrlPr>
                      </m:sSubPr>
                      <m:e>
                        <m:acc>
                          <m:accPr>
                            <m:chr m:val="⃑"/>
                            <m:ctrlPr>
                              <a:rPr lang="en-US" sz="2400" i="1" smtClean="0">
                                <a:solidFill>
                                  <a:srgbClr val="FF0000"/>
                                </a:solidFill>
                                <a:latin typeface="Cambria Math" panose="02040503050406030204" pitchFamily="18" charset="0"/>
                              </a:rPr>
                            </m:ctrlPr>
                          </m:accPr>
                          <m:e>
                            <m:r>
                              <a:rPr lang="en-US" sz="2400" b="0" i="1" smtClean="0">
                                <a:solidFill>
                                  <a:srgbClr val="FF0000"/>
                                </a:solidFill>
                                <a:latin typeface="Cambria Math" panose="02040503050406030204" pitchFamily="18" charset="0"/>
                              </a:rPr>
                              <m:t>𝑣</m:t>
                            </m:r>
                          </m:e>
                        </m:acc>
                      </m:e>
                      <m:sub>
                        <m:r>
                          <a:rPr lang="en-US" sz="2400" b="0" i="1" smtClean="0">
                            <a:solidFill>
                              <a:srgbClr val="FF0000"/>
                            </a:solidFill>
                            <a:latin typeface="Cambria Math" panose="02040503050406030204" pitchFamily="18" charset="0"/>
                          </a:rPr>
                          <m:t>𝑑</m:t>
                        </m:r>
                      </m:sub>
                    </m:sSub>
                    <m:r>
                      <a:rPr lang="en-US" sz="2400" i="1" smtClean="0">
                        <a:solidFill>
                          <a:srgbClr val="FF0000"/>
                        </a:solidFill>
                        <a:latin typeface="Cambria Math" panose="02040503050406030204" pitchFamily="18" charset="0"/>
                        <a:ea typeface="Cambria Math" panose="02040503050406030204" pitchFamily="18" charset="0"/>
                      </a:rPr>
                      <m:t>∙∆</m:t>
                    </m:r>
                    <m:r>
                      <a:rPr lang="en-US" sz="2400" b="0" i="1" smtClean="0">
                        <a:solidFill>
                          <a:srgbClr val="FF0000"/>
                        </a:solidFill>
                        <a:latin typeface="Cambria Math" panose="02040503050406030204" pitchFamily="18" charset="0"/>
                        <a:ea typeface="Cambria Math" panose="02040503050406030204" pitchFamily="18" charset="0"/>
                      </a:rPr>
                      <m:t>𝑡</m:t>
                    </m:r>
                  </m:oMath>
                </a14:m>
                <a:endParaRPr lang="en-US" sz="2400" dirty="0" smtClean="0">
                  <a:solidFill>
                    <a:srgbClr val="FF0000"/>
                  </a:solidFill>
                </a:endParaRPr>
              </a:p>
              <a:p>
                <a:pPr marL="285750" indent="-285750">
                  <a:buFont typeface="Arial" panose="020B0604020202020204" pitchFamily="34" charset="0"/>
                  <a:buChar char="•"/>
                </a:pPr>
                <a14:m>
                  <m:oMath xmlns:m="http://schemas.openxmlformats.org/officeDocument/2006/math">
                    <m:sSub>
                      <m:sSubPr>
                        <m:ctrlPr>
                          <a:rPr lang="en-US" sz="2400" i="1" smtClean="0">
                            <a:solidFill>
                              <a:schemeClr val="tx1"/>
                            </a:solidFill>
                            <a:latin typeface="Cambria Math" panose="02040503050406030204" pitchFamily="18" charset="0"/>
                          </a:rPr>
                        </m:ctrlPr>
                      </m:sSubPr>
                      <m:e>
                        <m:acc>
                          <m:accPr>
                            <m:chr m:val="⃑"/>
                            <m:ctrlPr>
                              <a:rPr lang="en-US" sz="2400" i="1" smtClean="0">
                                <a:solidFill>
                                  <a:schemeClr val="tx1"/>
                                </a:solidFill>
                                <a:latin typeface="Cambria Math" panose="02040503050406030204" pitchFamily="18" charset="0"/>
                              </a:rPr>
                            </m:ctrlPr>
                          </m:accPr>
                          <m:e>
                            <m:r>
                              <a:rPr lang="en-US" sz="2400" b="0" i="1" smtClean="0">
                                <a:solidFill>
                                  <a:schemeClr val="tx1"/>
                                </a:solidFill>
                                <a:latin typeface="Cambria Math" panose="02040503050406030204" pitchFamily="18" charset="0"/>
                              </a:rPr>
                              <m:t>𝑣</m:t>
                            </m:r>
                          </m:e>
                        </m:acc>
                      </m:e>
                      <m:sub>
                        <m:r>
                          <a:rPr lang="en-US" sz="2400" b="0" i="1" smtClean="0">
                            <a:solidFill>
                              <a:schemeClr val="tx1"/>
                            </a:solidFill>
                            <a:latin typeface="Cambria Math" panose="02040503050406030204" pitchFamily="18" charset="0"/>
                          </a:rPr>
                          <m:t>𝑑</m:t>
                        </m:r>
                      </m:sub>
                    </m:sSub>
                  </m:oMath>
                </a14:m>
                <a:r>
                  <a:rPr lang="en-US" sz="2400" dirty="0" smtClean="0">
                    <a:solidFill>
                      <a:schemeClr val="tx1"/>
                    </a:solidFill>
                  </a:rPr>
                  <a:t> is called “drift velocity”, which is the velocity attained by the electrons with the presence of the electric field.</a:t>
                </a:r>
                <a:endParaRPr lang="en-US" sz="2400" dirty="0">
                  <a:solidFill>
                    <a:schemeClr val="tx1"/>
                  </a:solidFill>
                </a:endParaRPr>
              </a:p>
            </p:txBody>
          </p:sp>
        </mc:Choice>
        <mc:Fallback xmlns="">
          <p:sp>
            <p:nvSpPr>
              <p:cNvPr id="6" name="TextBox 5"/>
              <p:cNvSpPr txBox="1">
                <a:spLocks noRot="1" noChangeAspect="1" noMove="1" noResize="1" noEditPoints="1" noAdjustHandles="1" noChangeArrowheads="1" noChangeShapeType="1" noTextEdit="1"/>
              </p:cNvSpPr>
              <p:nvPr/>
            </p:nvSpPr>
            <p:spPr>
              <a:xfrm>
                <a:off x="523367" y="1609023"/>
                <a:ext cx="7626349" cy="4524315"/>
              </a:xfrm>
              <a:prstGeom prst="rect">
                <a:avLst/>
              </a:prstGeom>
              <a:blipFill rotWithShape="0">
                <a:blip r:embed="rId2"/>
                <a:stretch>
                  <a:fillRect l="-1119" t="-1078" r="-1519" b="-2156"/>
                </a:stretch>
              </a:blipFill>
            </p:spPr>
            <p:txBody>
              <a:bodyPr/>
              <a:lstStyle/>
              <a:p>
                <a:r>
                  <a:rPr lang="en-US">
                    <a:noFill/>
                  </a:rPr>
                  <a:t> </a:t>
                </a:r>
              </a:p>
            </p:txBody>
          </p:sp>
        </mc:Fallback>
      </mc:AlternateContent>
    </p:spTree>
    <p:extLst>
      <p:ext uri="{BB962C8B-B14F-4D97-AF65-F5344CB8AC3E}">
        <p14:creationId xmlns:p14="http://schemas.microsoft.com/office/powerpoint/2010/main" val="1717708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is “flux”?  And What is “electric flux</a:t>
            </a:r>
            <a:r>
              <a:rPr lang="en-US" dirty="0" smtClean="0"/>
              <a:t>”?</a:t>
            </a:r>
            <a:endParaRPr lang="en-US" dirty="0"/>
          </a:p>
        </p:txBody>
      </p:sp>
      <p:sp>
        <p:nvSpPr>
          <p:cNvPr id="4" name="TextBox 3"/>
          <p:cNvSpPr txBox="1"/>
          <p:nvPr/>
        </p:nvSpPr>
        <p:spPr>
          <a:xfrm>
            <a:off x="724930" y="2191265"/>
            <a:ext cx="7642092" cy="461665"/>
          </a:xfrm>
          <a:prstGeom prst="rect">
            <a:avLst/>
          </a:prstGeom>
          <a:noFill/>
        </p:spPr>
        <p:txBody>
          <a:bodyPr wrap="none" rtlCol="0">
            <a:spAutoFit/>
          </a:bodyPr>
          <a:lstStyle/>
          <a:p>
            <a:r>
              <a:rPr lang="en-US" sz="2400" dirty="0" smtClean="0"/>
              <a:t>Flux: </a:t>
            </a:r>
            <a:r>
              <a:rPr lang="en-US" sz="2400" b="1" dirty="0" smtClean="0"/>
              <a:t>How much “something” flows through a certain area.</a:t>
            </a:r>
            <a:endParaRPr lang="en-US" sz="2400" b="1" dirty="0"/>
          </a:p>
        </p:txBody>
      </p:sp>
      <p:sp>
        <p:nvSpPr>
          <p:cNvPr id="5" name="TextBox 4"/>
          <p:cNvSpPr txBox="1"/>
          <p:nvPr/>
        </p:nvSpPr>
        <p:spPr>
          <a:xfrm>
            <a:off x="724930" y="2922673"/>
            <a:ext cx="8040129" cy="830997"/>
          </a:xfrm>
          <a:prstGeom prst="rect">
            <a:avLst/>
          </a:prstGeom>
          <a:noFill/>
        </p:spPr>
        <p:txBody>
          <a:bodyPr wrap="square" rtlCol="0">
            <a:spAutoFit/>
          </a:bodyPr>
          <a:lstStyle/>
          <a:p>
            <a:r>
              <a:rPr lang="en-US" sz="2400" dirty="0" smtClean="0"/>
              <a:t>Electric flux: </a:t>
            </a:r>
            <a:r>
              <a:rPr lang="en-US" sz="2400" b="1" dirty="0" smtClean="0"/>
              <a:t>How much electric field (lines) flow through a certain area.</a:t>
            </a:r>
            <a:endParaRPr lang="en-US" sz="2400" b="1" dirty="0"/>
          </a:p>
        </p:txBody>
      </p:sp>
      <p:sp>
        <p:nvSpPr>
          <p:cNvPr id="6" name="Can 5"/>
          <p:cNvSpPr/>
          <p:nvPr/>
        </p:nvSpPr>
        <p:spPr>
          <a:xfrm>
            <a:off x="1746422" y="4390768"/>
            <a:ext cx="897924" cy="2075935"/>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rot="2501021">
            <a:off x="1638206" y="5105037"/>
            <a:ext cx="1116859" cy="48427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p:cNvCxnSpPr/>
          <p:nvPr/>
        </p:nvCxnSpPr>
        <p:spPr>
          <a:xfrm flipV="1">
            <a:off x="2195384" y="3983768"/>
            <a:ext cx="0" cy="50585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2" name="TextBox 11"/>
              <p:cNvSpPr txBox="1"/>
              <p:nvPr/>
            </p:nvSpPr>
            <p:spPr>
              <a:xfrm>
                <a:off x="2235199" y="3875085"/>
                <a:ext cx="18466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𝑣</m:t>
                          </m:r>
                        </m:e>
                      </m:acc>
                    </m:oMath>
                  </m:oMathPara>
                </a14:m>
                <a:endParaRPr lang="en-US" dirty="0"/>
              </a:p>
            </p:txBody>
          </p:sp>
        </mc:Choice>
        <mc:Fallback xmlns="">
          <p:sp>
            <p:nvSpPr>
              <p:cNvPr id="12" name="TextBox 11"/>
              <p:cNvSpPr txBox="1">
                <a:spLocks noRot="1" noChangeAspect="1" noMove="1" noResize="1" noEditPoints="1" noAdjustHandles="1" noChangeArrowheads="1" noChangeShapeType="1" noTextEdit="1"/>
              </p:cNvSpPr>
              <p:nvPr/>
            </p:nvSpPr>
            <p:spPr>
              <a:xfrm>
                <a:off x="2235199" y="3875085"/>
                <a:ext cx="184666" cy="276999"/>
              </a:xfrm>
              <a:prstGeom prst="rect">
                <a:avLst/>
              </a:prstGeom>
              <a:blipFill rotWithShape="0">
                <a:blip r:embed="rId2"/>
                <a:stretch>
                  <a:fillRect l="-20000" t="-26667" r="-7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2042954" y="5143792"/>
                <a:ext cx="20101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oMath>
                  </m:oMathPara>
                </a14:m>
                <a:endParaRPr lang="en-US" dirty="0"/>
              </a:p>
            </p:txBody>
          </p:sp>
        </mc:Choice>
        <mc:Fallback xmlns="">
          <p:sp>
            <p:nvSpPr>
              <p:cNvPr id="13" name="TextBox 12"/>
              <p:cNvSpPr txBox="1">
                <a:spLocks noRot="1" noChangeAspect="1" noMove="1" noResize="1" noEditPoints="1" noAdjustHandles="1" noChangeArrowheads="1" noChangeShapeType="1" noTextEdit="1"/>
              </p:cNvSpPr>
              <p:nvPr/>
            </p:nvSpPr>
            <p:spPr>
              <a:xfrm>
                <a:off x="2042954" y="5143792"/>
                <a:ext cx="201016" cy="276999"/>
              </a:xfrm>
              <a:prstGeom prst="rect">
                <a:avLst/>
              </a:prstGeom>
              <a:blipFill rotWithShape="0">
                <a:blip r:embed="rId3"/>
                <a:stretch>
                  <a:fillRect l="-27273" r="-27273" b="-6667"/>
                </a:stretch>
              </a:blipFill>
            </p:spPr>
            <p:txBody>
              <a:bodyPr/>
              <a:lstStyle/>
              <a:p>
                <a:r>
                  <a:rPr lang="en-US">
                    <a:noFill/>
                  </a:rPr>
                  <a:t> </a:t>
                </a:r>
              </a:p>
            </p:txBody>
          </p:sp>
        </mc:Fallback>
      </mc:AlternateContent>
      <p:cxnSp>
        <p:nvCxnSpPr>
          <p:cNvPr id="14" name="Straight Arrow Connector 13"/>
          <p:cNvCxnSpPr/>
          <p:nvPr/>
        </p:nvCxnSpPr>
        <p:spPr>
          <a:xfrm flipV="1">
            <a:off x="2235199" y="4959178"/>
            <a:ext cx="310293" cy="38799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 name="TextBox 15"/>
              <p:cNvSpPr txBox="1"/>
              <p:nvPr/>
            </p:nvSpPr>
            <p:spPr>
              <a:xfrm>
                <a:off x="2674333" y="4784936"/>
                <a:ext cx="18992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𝑛</m:t>
                          </m:r>
                        </m:e>
                      </m:acc>
                    </m:oMath>
                  </m:oMathPara>
                </a14:m>
                <a:endParaRPr lang="en-US" dirty="0"/>
              </a:p>
            </p:txBody>
          </p:sp>
        </mc:Choice>
        <mc:Fallback xmlns="">
          <p:sp>
            <p:nvSpPr>
              <p:cNvPr id="16" name="TextBox 15"/>
              <p:cNvSpPr txBox="1">
                <a:spLocks noRot="1" noChangeAspect="1" noMove="1" noResize="1" noEditPoints="1" noAdjustHandles="1" noChangeArrowheads="1" noChangeShapeType="1" noTextEdit="1"/>
              </p:cNvSpPr>
              <p:nvPr/>
            </p:nvSpPr>
            <p:spPr>
              <a:xfrm>
                <a:off x="2674333" y="4784936"/>
                <a:ext cx="189924" cy="276999"/>
              </a:xfrm>
              <a:prstGeom prst="rect">
                <a:avLst/>
              </a:prstGeom>
              <a:blipFill rotWithShape="0">
                <a:blip r:embed="rId4"/>
                <a:stretch>
                  <a:fillRect l="-19355" t="-26667" r="-74194"/>
                </a:stretch>
              </a:blipFill>
            </p:spPr>
            <p:txBody>
              <a:bodyPr/>
              <a:lstStyle/>
              <a:p>
                <a:r>
                  <a:rPr lang="en-US">
                    <a:noFill/>
                  </a:rPr>
                  <a:t> </a:t>
                </a:r>
              </a:p>
            </p:txBody>
          </p:sp>
        </mc:Fallback>
      </mc:AlternateContent>
      <p:sp>
        <p:nvSpPr>
          <p:cNvPr id="17" name="Oval 16"/>
          <p:cNvSpPr/>
          <p:nvPr/>
        </p:nvSpPr>
        <p:spPr>
          <a:xfrm>
            <a:off x="1762897" y="4816559"/>
            <a:ext cx="881449" cy="285237"/>
          </a:xfrm>
          <a:prstGeom prst="ellipse">
            <a:avLst/>
          </a:prstGeom>
          <a:solidFill>
            <a:schemeClr val="accent1">
              <a:lumMod val="60000"/>
              <a:lumOff val="40000"/>
              <a:alpha val="6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8" name="TextBox 17"/>
              <p:cNvSpPr txBox="1"/>
              <p:nvPr/>
            </p:nvSpPr>
            <p:spPr>
              <a:xfrm>
                <a:off x="2070760" y="4802344"/>
                <a:ext cx="186781"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𝑎</m:t>
                      </m:r>
                    </m:oMath>
                  </m:oMathPara>
                </a14:m>
                <a:endParaRPr lang="en-US" dirty="0"/>
              </a:p>
            </p:txBody>
          </p:sp>
        </mc:Choice>
        <mc:Fallback xmlns="">
          <p:sp>
            <p:nvSpPr>
              <p:cNvPr id="18" name="TextBox 17"/>
              <p:cNvSpPr txBox="1">
                <a:spLocks noRot="1" noChangeAspect="1" noMove="1" noResize="1" noEditPoints="1" noAdjustHandles="1" noChangeArrowheads="1" noChangeShapeType="1" noTextEdit="1"/>
              </p:cNvSpPr>
              <p:nvPr/>
            </p:nvSpPr>
            <p:spPr>
              <a:xfrm>
                <a:off x="2070760" y="4802344"/>
                <a:ext cx="186781" cy="276999"/>
              </a:xfrm>
              <a:prstGeom prst="rect">
                <a:avLst/>
              </a:prstGeom>
              <a:blipFill rotWithShape="0">
                <a:blip r:embed="rId5"/>
                <a:stretch>
                  <a:fillRect l="-20000" r="-1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4070647" y="4028859"/>
                <a:ext cx="4529253" cy="52591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𝑑𝑉</m:t>
                          </m:r>
                        </m:num>
                        <m:den>
                          <m:r>
                            <a:rPr lang="en-US" b="0" i="1" smtClean="0">
                              <a:latin typeface="Cambria Math" panose="02040503050406030204" pitchFamily="18" charset="0"/>
                            </a:rPr>
                            <m:t>𝑑𝑡</m:t>
                          </m:r>
                        </m:den>
                      </m:f>
                      <m:r>
                        <a:rPr lang="en-US" b="0" i="1" smtClean="0">
                          <a:latin typeface="Cambria Math" panose="02040503050406030204" pitchFamily="18" charset="0"/>
                        </a:rPr>
                        <m:t>=</m:t>
                      </m:r>
                      <m:r>
                        <a:rPr lang="en-US" b="0" i="1" smtClean="0">
                          <a:latin typeface="Cambria Math" panose="02040503050406030204" pitchFamily="18" charset="0"/>
                        </a:rPr>
                        <m:t>𝑎</m:t>
                      </m:r>
                      <m:r>
                        <a:rPr lang="en-US" b="0" i="1" smtClean="0">
                          <a:latin typeface="Cambria Math" panose="02040503050406030204" pitchFamily="18" charset="0"/>
                          <a:ea typeface="Cambria Math" panose="02040503050406030204" pitchFamily="18" charset="0"/>
                        </a:rPr>
                        <m:t>∙</m:t>
                      </m:r>
                      <m:d>
                        <m:dPr>
                          <m:begChr m:val="|"/>
                          <m:endChr m:val="|"/>
                          <m:ctrlPr>
                            <a:rPr lang="en-US" b="0" i="1" smtClean="0">
                              <a:latin typeface="Cambria Math" panose="02040503050406030204" pitchFamily="18" charset="0"/>
                              <a:ea typeface="Cambria Math" panose="02040503050406030204" pitchFamily="18" charset="0"/>
                            </a:rPr>
                          </m:ctrlPr>
                        </m:dPr>
                        <m:e>
                          <m:acc>
                            <m:accPr>
                              <m:chr m:val="⃑"/>
                              <m:ctrlPr>
                                <a:rPr lang="en-US" b="0" i="1" smtClean="0">
                                  <a:latin typeface="Cambria Math" panose="02040503050406030204" pitchFamily="18" charset="0"/>
                                  <a:ea typeface="Cambria Math" panose="02040503050406030204" pitchFamily="18" charset="0"/>
                                </a:rPr>
                              </m:ctrlPr>
                            </m:accPr>
                            <m:e>
                              <m:r>
                                <a:rPr lang="en-US" b="0" i="1" smtClean="0">
                                  <a:latin typeface="Cambria Math" panose="02040503050406030204" pitchFamily="18" charset="0"/>
                                  <a:ea typeface="Cambria Math" panose="02040503050406030204" pitchFamily="18" charset="0"/>
                                </a:rPr>
                                <m:t>𝑣</m:t>
                              </m:r>
                            </m:e>
                          </m:acc>
                        </m:e>
                      </m: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𝐴</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𝑐𝑜𝑠</m:t>
                      </m:r>
                      <m:r>
                        <a:rPr lang="en-US" b="0" i="1" smtClean="0">
                          <a:latin typeface="Cambria Math" panose="02040503050406030204" pitchFamily="18" charset="0"/>
                          <a:ea typeface="Cambria Math" panose="02040503050406030204" pitchFamily="18" charset="0"/>
                        </a:rPr>
                        <m:t>𝜃</m:t>
                      </m:r>
                      <m:r>
                        <a:rPr lang="en-US" b="0" i="1" smtClean="0">
                          <a:latin typeface="Cambria Math" panose="02040503050406030204" pitchFamily="18" charset="0"/>
                          <a:ea typeface="Cambria Math" panose="02040503050406030204" pitchFamily="18" charset="0"/>
                        </a:rPr>
                        <m:t>∙</m:t>
                      </m:r>
                      <m:d>
                        <m:dPr>
                          <m:begChr m:val="|"/>
                          <m:endChr m:val="|"/>
                          <m:ctrlPr>
                            <a:rPr lang="en-US" b="0" i="1" smtClean="0">
                              <a:latin typeface="Cambria Math" panose="02040503050406030204" pitchFamily="18" charset="0"/>
                              <a:ea typeface="Cambria Math" panose="02040503050406030204" pitchFamily="18" charset="0"/>
                            </a:rPr>
                          </m:ctrlPr>
                        </m:dPr>
                        <m:e>
                          <m:acc>
                            <m:accPr>
                              <m:chr m:val="⃑"/>
                              <m:ctrlPr>
                                <a:rPr lang="en-US" b="0" i="1" smtClean="0">
                                  <a:latin typeface="Cambria Math" panose="02040503050406030204" pitchFamily="18" charset="0"/>
                                  <a:ea typeface="Cambria Math" panose="02040503050406030204" pitchFamily="18" charset="0"/>
                                </a:rPr>
                              </m:ctrlPr>
                            </m:accPr>
                            <m:e>
                              <m:r>
                                <a:rPr lang="en-US" b="0" i="1" smtClean="0">
                                  <a:latin typeface="Cambria Math" panose="02040503050406030204" pitchFamily="18" charset="0"/>
                                  <a:ea typeface="Cambria Math" panose="02040503050406030204" pitchFamily="18" charset="0"/>
                                </a:rPr>
                                <m:t>𝑣</m:t>
                              </m:r>
                            </m:e>
                          </m:acc>
                        </m:e>
                      </m:d>
                      <m:r>
                        <a:rPr lang="en-US" b="0" i="1" smtClean="0">
                          <a:latin typeface="Cambria Math" panose="02040503050406030204" pitchFamily="18" charset="0"/>
                          <a:ea typeface="Cambria Math" panose="02040503050406030204" pitchFamily="18" charset="0"/>
                        </a:rPr>
                        <m:t>=</m:t>
                      </m:r>
                      <m:acc>
                        <m:accPr>
                          <m:chr m:val="⃑"/>
                          <m:ctrlPr>
                            <a:rPr lang="en-US" b="0" i="1" smtClean="0">
                              <a:latin typeface="Cambria Math" panose="02040503050406030204" pitchFamily="18" charset="0"/>
                              <a:ea typeface="Cambria Math" panose="02040503050406030204" pitchFamily="18" charset="0"/>
                            </a:rPr>
                          </m:ctrlPr>
                        </m:accPr>
                        <m:e>
                          <m:r>
                            <a:rPr lang="en-US" b="0" i="1" smtClean="0">
                              <a:latin typeface="Cambria Math" panose="02040503050406030204" pitchFamily="18" charset="0"/>
                              <a:ea typeface="Cambria Math" panose="02040503050406030204" pitchFamily="18" charset="0"/>
                            </a:rPr>
                            <m:t>𝑣</m:t>
                          </m:r>
                        </m:e>
                      </m:acc>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𝐴</m:t>
                      </m:r>
                      <m:acc>
                        <m:accPr>
                          <m:chr m:val="̂"/>
                          <m:ctrlPr>
                            <a:rPr lang="en-US" b="0" i="1" smtClean="0">
                              <a:latin typeface="Cambria Math" panose="02040503050406030204" pitchFamily="18" charset="0"/>
                              <a:ea typeface="Cambria Math" panose="02040503050406030204" pitchFamily="18" charset="0"/>
                            </a:rPr>
                          </m:ctrlPr>
                        </m:accPr>
                        <m:e>
                          <m:r>
                            <a:rPr lang="en-US" b="0" i="1" smtClean="0">
                              <a:latin typeface="Cambria Math" panose="02040503050406030204" pitchFamily="18" charset="0"/>
                              <a:ea typeface="Cambria Math" panose="02040503050406030204" pitchFamily="18" charset="0"/>
                            </a:rPr>
                            <m:t>𝑛</m:t>
                          </m:r>
                        </m:e>
                      </m:acc>
                      <m:r>
                        <a:rPr lang="en-US" b="0" i="1" smtClean="0">
                          <a:latin typeface="Cambria Math" panose="02040503050406030204" pitchFamily="18" charset="0"/>
                        </a:rPr>
                        <m:t>=</m:t>
                      </m:r>
                      <m:acc>
                        <m:accPr>
                          <m:chr m:val="⃑"/>
                          <m:ctrlPr>
                            <a:rPr lang="en-US" i="1">
                              <a:latin typeface="Cambria Math" panose="02040503050406030204" pitchFamily="18" charset="0"/>
                              <a:ea typeface="Cambria Math" panose="02040503050406030204" pitchFamily="18" charset="0"/>
                            </a:rPr>
                          </m:ctrlPr>
                        </m:accPr>
                        <m:e>
                          <m:r>
                            <a:rPr lang="en-US" i="1">
                              <a:latin typeface="Cambria Math" panose="02040503050406030204" pitchFamily="18" charset="0"/>
                              <a:ea typeface="Cambria Math" panose="02040503050406030204" pitchFamily="18" charset="0"/>
                            </a:rPr>
                            <m:t>𝑣</m:t>
                          </m:r>
                        </m:e>
                      </m:acc>
                      <m:r>
                        <a:rPr lang="en-US" i="1">
                          <a:latin typeface="Cambria Math" panose="02040503050406030204" pitchFamily="18" charset="0"/>
                          <a:ea typeface="Cambria Math" panose="02040503050406030204" pitchFamily="18" charset="0"/>
                        </a:rPr>
                        <m:t>∙</m:t>
                      </m:r>
                      <m:acc>
                        <m:accPr>
                          <m:chr m:val="⃑"/>
                          <m:ctrlPr>
                            <a:rPr lang="en-US" b="0" i="1" smtClean="0">
                              <a:latin typeface="Cambria Math" panose="02040503050406030204" pitchFamily="18" charset="0"/>
                              <a:ea typeface="Cambria Math" panose="02040503050406030204" pitchFamily="18" charset="0"/>
                            </a:rPr>
                          </m:ctrlPr>
                        </m:accPr>
                        <m:e>
                          <m:r>
                            <a:rPr lang="en-US" b="0" i="1" smtClean="0">
                              <a:latin typeface="Cambria Math" panose="02040503050406030204" pitchFamily="18" charset="0"/>
                              <a:ea typeface="Cambria Math" panose="02040503050406030204" pitchFamily="18" charset="0"/>
                            </a:rPr>
                            <m:t>𝐴</m:t>
                          </m:r>
                        </m:e>
                      </m:acc>
                    </m:oMath>
                  </m:oMathPara>
                </a14:m>
                <a:endParaRPr lang="en-US" dirty="0"/>
              </a:p>
            </p:txBody>
          </p:sp>
        </mc:Choice>
        <mc:Fallback xmlns="">
          <p:sp>
            <p:nvSpPr>
              <p:cNvPr id="19" name="TextBox 18"/>
              <p:cNvSpPr txBox="1">
                <a:spLocks noRot="1" noChangeAspect="1" noMove="1" noResize="1" noEditPoints="1" noAdjustHandles="1" noChangeArrowheads="1" noChangeShapeType="1" noTextEdit="1"/>
              </p:cNvSpPr>
              <p:nvPr/>
            </p:nvSpPr>
            <p:spPr>
              <a:xfrm>
                <a:off x="4070647" y="4028859"/>
                <a:ext cx="4529253" cy="525913"/>
              </a:xfrm>
              <a:prstGeom prst="rect">
                <a:avLst/>
              </a:prstGeom>
              <a:blipFill rotWithShape="0">
                <a:blip r:embed="rId6"/>
                <a:stretch>
                  <a:fillRect/>
                </a:stretch>
              </a:blipFill>
            </p:spPr>
            <p:txBody>
              <a:bodyPr/>
              <a:lstStyle/>
              <a:p>
                <a:r>
                  <a:rPr lang="en-US">
                    <a:noFill/>
                  </a:rPr>
                  <a:t> </a:t>
                </a:r>
              </a:p>
            </p:txBody>
          </p:sp>
        </mc:Fallback>
      </mc:AlternateContent>
      <p:cxnSp>
        <p:nvCxnSpPr>
          <p:cNvPr id="23" name="Straight Connector 22"/>
          <p:cNvCxnSpPr/>
          <p:nvPr/>
        </p:nvCxnSpPr>
        <p:spPr>
          <a:xfrm>
            <a:off x="446714" y="4377092"/>
            <a:ext cx="79907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46714" y="4377092"/>
            <a:ext cx="799071" cy="64534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Freeform 25"/>
          <p:cNvSpPr/>
          <p:nvPr/>
        </p:nvSpPr>
        <p:spPr>
          <a:xfrm>
            <a:off x="669136" y="4388122"/>
            <a:ext cx="90616" cy="172994"/>
          </a:xfrm>
          <a:custGeom>
            <a:avLst/>
            <a:gdLst>
              <a:gd name="connsiteX0" fmla="*/ 90616 w 90616"/>
              <a:gd name="connsiteY0" fmla="*/ 0 h 172994"/>
              <a:gd name="connsiteX1" fmla="*/ 74140 w 90616"/>
              <a:gd name="connsiteY1" fmla="*/ 65903 h 172994"/>
              <a:gd name="connsiteX2" fmla="*/ 0 w 90616"/>
              <a:gd name="connsiteY2" fmla="*/ 172994 h 172994"/>
            </a:gdLst>
            <a:ahLst/>
            <a:cxnLst>
              <a:cxn ang="0">
                <a:pos x="connsiteX0" y="connsiteY0"/>
              </a:cxn>
              <a:cxn ang="0">
                <a:pos x="connsiteX1" y="connsiteY1"/>
              </a:cxn>
              <a:cxn ang="0">
                <a:pos x="connsiteX2" y="connsiteY2"/>
              </a:cxn>
            </a:cxnLst>
            <a:rect l="l" t="t" r="r" b="b"/>
            <a:pathLst>
              <a:path w="90616" h="172994">
                <a:moveTo>
                  <a:pt x="90616" y="0"/>
                </a:moveTo>
                <a:cubicBezTo>
                  <a:pt x="89929" y="18535"/>
                  <a:pt x="89243" y="37071"/>
                  <a:pt x="74140" y="65903"/>
                </a:cubicBezTo>
                <a:cubicBezTo>
                  <a:pt x="59037" y="94735"/>
                  <a:pt x="29518" y="133864"/>
                  <a:pt x="0" y="172994"/>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7" name="TextBox 26"/>
              <p:cNvSpPr txBox="1"/>
              <p:nvPr/>
            </p:nvSpPr>
            <p:spPr>
              <a:xfrm>
                <a:off x="724930" y="4385313"/>
                <a:ext cx="189475"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ea typeface="Cambria Math" panose="02040503050406030204" pitchFamily="18" charset="0"/>
                        </a:rPr>
                        <m:t>𝜃</m:t>
                      </m:r>
                    </m:oMath>
                  </m:oMathPara>
                </a14:m>
                <a:endParaRPr lang="en-US" dirty="0"/>
              </a:p>
            </p:txBody>
          </p:sp>
        </mc:Choice>
        <mc:Fallback xmlns="">
          <p:sp>
            <p:nvSpPr>
              <p:cNvPr id="27" name="TextBox 26"/>
              <p:cNvSpPr txBox="1">
                <a:spLocks noRot="1" noChangeAspect="1" noMove="1" noResize="1" noEditPoints="1" noAdjustHandles="1" noChangeArrowheads="1" noChangeShapeType="1" noTextEdit="1"/>
              </p:cNvSpPr>
              <p:nvPr/>
            </p:nvSpPr>
            <p:spPr>
              <a:xfrm>
                <a:off x="724930" y="4385313"/>
                <a:ext cx="189475" cy="276999"/>
              </a:xfrm>
              <a:prstGeom prst="rect">
                <a:avLst/>
              </a:prstGeom>
              <a:blipFill rotWithShape="0">
                <a:blip r:embed="rId7"/>
                <a:stretch>
                  <a:fillRect l="-32258" r="-22581" b="-652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p:cNvSpPr txBox="1"/>
              <p:nvPr/>
            </p:nvSpPr>
            <p:spPr>
              <a:xfrm>
                <a:off x="466782" y="4089064"/>
                <a:ext cx="186781"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𝑎</m:t>
                      </m:r>
                    </m:oMath>
                  </m:oMathPara>
                </a14:m>
                <a:endParaRPr lang="en-US" dirty="0"/>
              </a:p>
            </p:txBody>
          </p:sp>
        </mc:Choice>
        <mc:Fallback xmlns="">
          <p:sp>
            <p:nvSpPr>
              <p:cNvPr id="28" name="TextBox 27"/>
              <p:cNvSpPr txBox="1">
                <a:spLocks noRot="1" noChangeAspect="1" noMove="1" noResize="1" noEditPoints="1" noAdjustHandles="1" noChangeArrowheads="1" noChangeShapeType="1" noTextEdit="1"/>
              </p:cNvSpPr>
              <p:nvPr/>
            </p:nvSpPr>
            <p:spPr>
              <a:xfrm>
                <a:off x="466782" y="4089064"/>
                <a:ext cx="186781" cy="276999"/>
              </a:xfrm>
              <a:prstGeom prst="rect">
                <a:avLst/>
              </a:prstGeom>
              <a:blipFill rotWithShape="0">
                <a:blip r:embed="rId8"/>
                <a:stretch>
                  <a:fillRect l="-20000" r="-1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TextBox 28"/>
              <p:cNvSpPr txBox="1"/>
              <p:nvPr/>
            </p:nvSpPr>
            <p:spPr>
              <a:xfrm>
                <a:off x="374104" y="4465071"/>
                <a:ext cx="20101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oMath>
                  </m:oMathPara>
                </a14:m>
                <a:endParaRPr lang="en-US" dirty="0"/>
              </a:p>
            </p:txBody>
          </p:sp>
        </mc:Choice>
        <mc:Fallback xmlns="">
          <p:sp>
            <p:nvSpPr>
              <p:cNvPr id="29" name="TextBox 28"/>
              <p:cNvSpPr txBox="1">
                <a:spLocks noRot="1" noChangeAspect="1" noMove="1" noResize="1" noEditPoints="1" noAdjustHandles="1" noChangeArrowheads="1" noChangeShapeType="1" noTextEdit="1"/>
              </p:cNvSpPr>
              <p:nvPr/>
            </p:nvSpPr>
            <p:spPr>
              <a:xfrm>
                <a:off x="374104" y="4465071"/>
                <a:ext cx="201016" cy="276999"/>
              </a:xfrm>
              <a:prstGeom prst="rect">
                <a:avLst/>
              </a:prstGeom>
              <a:blipFill rotWithShape="0">
                <a:blip r:embed="rId9"/>
                <a:stretch>
                  <a:fillRect l="-27273" r="-27273" b="-6522"/>
                </a:stretch>
              </a:blipFill>
            </p:spPr>
            <p:txBody>
              <a:bodyPr/>
              <a:lstStyle/>
              <a:p>
                <a:r>
                  <a:rPr lang="en-US">
                    <a:noFill/>
                  </a:rPr>
                  <a:t> </a:t>
                </a:r>
              </a:p>
            </p:txBody>
          </p:sp>
        </mc:Fallback>
      </mc:AlternateContent>
      <p:cxnSp>
        <p:nvCxnSpPr>
          <p:cNvPr id="30" name="Straight Arrow Connector 29"/>
          <p:cNvCxnSpPr/>
          <p:nvPr/>
        </p:nvCxnSpPr>
        <p:spPr>
          <a:xfrm flipV="1">
            <a:off x="409267" y="5934219"/>
            <a:ext cx="0" cy="50585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1" name="TextBox 30"/>
              <p:cNvSpPr txBox="1"/>
              <p:nvPr/>
            </p:nvSpPr>
            <p:spPr>
              <a:xfrm>
                <a:off x="214766" y="5690993"/>
                <a:ext cx="18466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𝑣</m:t>
                          </m:r>
                        </m:e>
                      </m:acc>
                    </m:oMath>
                  </m:oMathPara>
                </a14:m>
                <a:endParaRPr lang="en-US" dirty="0"/>
              </a:p>
            </p:txBody>
          </p:sp>
        </mc:Choice>
        <mc:Fallback xmlns="">
          <p:sp>
            <p:nvSpPr>
              <p:cNvPr id="31" name="TextBox 30"/>
              <p:cNvSpPr txBox="1">
                <a:spLocks noRot="1" noChangeAspect="1" noMove="1" noResize="1" noEditPoints="1" noAdjustHandles="1" noChangeArrowheads="1" noChangeShapeType="1" noTextEdit="1"/>
              </p:cNvSpPr>
              <p:nvPr/>
            </p:nvSpPr>
            <p:spPr>
              <a:xfrm>
                <a:off x="214766" y="5690993"/>
                <a:ext cx="184666" cy="276999"/>
              </a:xfrm>
              <a:prstGeom prst="rect">
                <a:avLst/>
              </a:prstGeom>
              <a:blipFill rotWithShape="0">
                <a:blip r:embed="rId10"/>
                <a:stretch>
                  <a:fillRect l="-19355" t="-26667" r="-74194"/>
                </a:stretch>
              </a:blipFill>
            </p:spPr>
            <p:txBody>
              <a:bodyPr/>
              <a:lstStyle/>
              <a:p>
                <a:r>
                  <a:rPr lang="en-US">
                    <a:noFill/>
                  </a:rPr>
                  <a:t> </a:t>
                </a:r>
              </a:p>
            </p:txBody>
          </p:sp>
        </mc:Fallback>
      </mc:AlternateContent>
      <p:cxnSp>
        <p:nvCxnSpPr>
          <p:cNvPr id="32" name="Straight Arrow Connector 31"/>
          <p:cNvCxnSpPr/>
          <p:nvPr/>
        </p:nvCxnSpPr>
        <p:spPr>
          <a:xfrm flipV="1">
            <a:off x="414637" y="6052079"/>
            <a:ext cx="310293" cy="38799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3" name="TextBox 32"/>
              <p:cNvSpPr txBox="1"/>
              <p:nvPr/>
            </p:nvSpPr>
            <p:spPr>
              <a:xfrm>
                <a:off x="853771" y="5877837"/>
                <a:ext cx="18992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𝑛</m:t>
                          </m:r>
                        </m:e>
                      </m:acc>
                    </m:oMath>
                  </m:oMathPara>
                </a14:m>
                <a:endParaRPr lang="en-US" dirty="0"/>
              </a:p>
            </p:txBody>
          </p:sp>
        </mc:Choice>
        <mc:Fallback xmlns="">
          <p:sp>
            <p:nvSpPr>
              <p:cNvPr id="33" name="TextBox 32"/>
              <p:cNvSpPr txBox="1">
                <a:spLocks noRot="1" noChangeAspect="1" noMove="1" noResize="1" noEditPoints="1" noAdjustHandles="1" noChangeArrowheads="1" noChangeShapeType="1" noTextEdit="1"/>
              </p:cNvSpPr>
              <p:nvPr/>
            </p:nvSpPr>
            <p:spPr>
              <a:xfrm>
                <a:off x="853771" y="5877837"/>
                <a:ext cx="189924" cy="276999"/>
              </a:xfrm>
              <a:prstGeom prst="rect">
                <a:avLst/>
              </a:prstGeom>
              <a:blipFill rotWithShape="0">
                <a:blip r:embed="rId11"/>
                <a:stretch>
                  <a:fillRect l="-19355" t="-23913" r="-7741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4" name="TextBox 33"/>
              <p:cNvSpPr txBox="1"/>
              <p:nvPr/>
            </p:nvSpPr>
            <p:spPr>
              <a:xfrm>
                <a:off x="432208" y="5957426"/>
                <a:ext cx="189475"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ea typeface="Cambria Math" panose="02040503050406030204" pitchFamily="18" charset="0"/>
                        </a:rPr>
                        <m:t>𝜃</m:t>
                      </m:r>
                    </m:oMath>
                  </m:oMathPara>
                </a14:m>
                <a:endParaRPr lang="en-US" dirty="0"/>
              </a:p>
            </p:txBody>
          </p:sp>
        </mc:Choice>
        <mc:Fallback xmlns="">
          <p:sp>
            <p:nvSpPr>
              <p:cNvPr id="34" name="TextBox 33"/>
              <p:cNvSpPr txBox="1">
                <a:spLocks noRot="1" noChangeAspect="1" noMove="1" noResize="1" noEditPoints="1" noAdjustHandles="1" noChangeArrowheads="1" noChangeShapeType="1" noTextEdit="1"/>
              </p:cNvSpPr>
              <p:nvPr/>
            </p:nvSpPr>
            <p:spPr>
              <a:xfrm>
                <a:off x="432208" y="5957426"/>
                <a:ext cx="189475" cy="276999"/>
              </a:xfrm>
              <a:prstGeom prst="rect">
                <a:avLst/>
              </a:prstGeom>
              <a:blipFill rotWithShape="0">
                <a:blip r:embed="rId12"/>
                <a:stretch>
                  <a:fillRect l="-32258" r="-22581" b="-6522"/>
                </a:stretch>
              </a:blipFill>
            </p:spPr>
            <p:txBody>
              <a:bodyPr/>
              <a:lstStyle/>
              <a:p>
                <a:r>
                  <a:rPr lang="en-US">
                    <a:noFill/>
                  </a:rPr>
                  <a:t> </a:t>
                </a:r>
              </a:p>
            </p:txBody>
          </p:sp>
        </mc:Fallback>
      </mc:AlternateContent>
      <p:sp>
        <p:nvSpPr>
          <p:cNvPr id="36" name="Freeform 35"/>
          <p:cNvSpPr/>
          <p:nvPr/>
        </p:nvSpPr>
        <p:spPr>
          <a:xfrm>
            <a:off x="403654" y="6205781"/>
            <a:ext cx="156519" cy="63214"/>
          </a:xfrm>
          <a:custGeom>
            <a:avLst/>
            <a:gdLst>
              <a:gd name="connsiteX0" fmla="*/ 0 w 156519"/>
              <a:gd name="connsiteY0" fmla="*/ 5549 h 63214"/>
              <a:gd name="connsiteX1" fmla="*/ 90616 w 156519"/>
              <a:gd name="connsiteY1" fmla="*/ 5549 h 63214"/>
              <a:gd name="connsiteX2" fmla="*/ 156519 w 156519"/>
              <a:gd name="connsiteY2" fmla="*/ 63214 h 63214"/>
            </a:gdLst>
            <a:ahLst/>
            <a:cxnLst>
              <a:cxn ang="0">
                <a:pos x="connsiteX0" y="connsiteY0"/>
              </a:cxn>
              <a:cxn ang="0">
                <a:pos x="connsiteX1" y="connsiteY1"/>
              </a:cxn>
              <a:cxn ang="0">
                <a:pos x="connsiteX2" y="connsiteY2"/>
              </a:cxn>
            </a:cxnLst>
            <a:rect l="l" t="t" r="r" b="b"/>
            <a:pathLst>
              <a:path w="156519" h="63214">
                <a:moveTo>
                  <a:pt x="0" y="5549"/>
                </a:moveTo>
                <a:cubicBezTo>
                  <a:pt x="32265" y="743"/>
                  <a:pt x="64530" y="-4062"/>
                  <a:pt x="90616" y="5549"/>
                </a:cubicBezTo>
                <a:cubicBezTo>
                  <a:pt x="116702" y="15160"/>
                  <a:pt x="136610" y="39187"/>
                  <a:pt x="156519" y="63214"/>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37" name="TextBox 36"/>
              <p:cNvSpPr txBox="1"/>
              <p:nvPr/>
            </p:nvSpPr>
            <p:spPr>
              <a:xfrm>
                <a:off x="5462842" y="5282291"/>
                <a:ext cx="1264705" cy="312458"/>
              </a:xfrm>
              <a:prstGeom prst="rect">
                <a:avLst/>
              </a:prstGeom>
              <a:solidFill>
                <a:schemeClr val="accent2">
                  <a:lumMod val="20000"/>
                  <a:lumOff val="80000"/>
                </a:schemeClr>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𝑓𝑙𝑢𝑥</m:t>
                      </m:r>
                      <m:r>
                        <a:rPr lang="en-US" b="0" i="1" smtClean="0">
                          <a:latin typeface="Cambria Math" panose="02040503050406030204" pitchFamily="18" charset="0"/>
                        </a:rPr>
                        <m:t>=</m:t>
                      </m:r>
                      <m:acc>
                        <m:accPr>
                          <m:chr m:val="⃑"/>
                          <m:ctrlPr>
                            <a:rPr lang="en-US" i="1">
                              <a:latin typeface="Cambria Math" panose="02040503050406030204" pitchFamily="18" charset="0"/>
                              <a:ea typeface="Cambria Math" panose="02040503050406030204" pitchFamily="18" charset="0"/>
                            </a:rPr>
                          </m:ctrlPr>
                        </m:accPr>
                        <m:e>
                          <m:r>
                            <a:rPr lang="en-US" i="1">
                              <a:latin typeface="Cambria Math" panose="02040503050406030204" pitchFamily="18" charset="0"/>
                              <a:ea typeface="Cambria Math" panose="02040503050406030204" pitchFamily="18" charset="0"/>
                            </a:rPr>
                            <m:t>𝑣</m:t>
                          </m:r>
                        </m:e>
                      </m:acc>
                      <m:r>
                        <a:rPr lang="en-US" i="1">
                          <a:latin typeface="Cambria Math" panose="02040503050406030204" pitchFamily="18" charset="0"/>
                          <a:ea typeface="Cambria Math" panose="02040503050406030204" pitchFamily="18" charset="0"/>
                        </a:rPr>
                        <m:t>∙</m:t>
                      </m:r>
                      <m:acc>
                        <m:accPr>
                          <m:chr m:val="⃑"/>
                          <m:ctrlPr>
                            <a:rPr lang="en-US" b="0" i="1" smtClean="0">
                              <a:latin typeface="Cambria Math" panose="02040503050406030204" pitchFamily="18" charset="0"/>
                              <a:ea typeface="Cambria Math" panose="02040503050406030204" pitchFamily="18" charset="0"/>
                            </a:rPr>
                          </m:ctrlPr>
                        </m:accPr>
                        <m:e>
                          <m:r>
                            <a:rPr lang="en-US" b="0" i="1" smtClean="0">
                              <a:latin typeface="Cambria Math" panose="02040503050406030204" pitchFamily="18" charset="0"/>
                              <a:ea typeface="Cambria Math" panose="02040503050406030204" pitchFamily="18" charset="0"/>
                            </a:rPr>
                            <m:t>𝐴</m:t>
                          </m:r>
                        </m:e>
                      </m:acc>
                    </m:oMath>
                  </m:oMathPara>
                </a14:m>
                <a:endParaRPr lang="en-US" dirty="0"/>
              </a:p>
            </p:txBody>
          </p:sp>
        </mc:Choice>
        <mc:Fallback xmlns="">
          <p:sp>
            <p:nvSpPr>
              <p:cNvPr id="37" name="TextBox 36"/>
              <p:cNvSpPr txBox="1">
                <a:spLocks noRot="1" noChangeAspect="1" noMove="1" noResize="1" noEditPoints="1" noAdjustHandles="1" noChangeArrowheads="1" noChangeShapeType="1" noTextEdit="1"/>
              </p:cNvSpPr>
              <p:nvPr/>
            </p:nvSpPr>
            <p:spPr>
              <a:xfrm>
                <a:off x="5462842" y="5282291"/>
                <a:ext cx="1264705" cy="312458"/>
              </a:xfrm>
              <a:prstGeom prst="rect">
                <a:avLst/>
              </a:prstGeom>
              <a:blipFill rotWithShape="0">
                <a:blip r:embed="rId13"/>
                <a:stretch>
                  <a:fillRect l="-6250" t="-25490" r="-24038" b="-31373"/>
                </a:stretch>
              </a:blipFill>
            </p:spPr>
            <p:txBody>
              <a:bodyPr/>
              <a:lstStyle/>
              <a:p>
                <a:r>
                  <a:rPr lang="en-US">
                    <a:noFill/>
                  </a:rPr>
                  <a:t> </a:t>
                </a:r>
              </a:p>
            </p:txBody>
          </p:sp>
        </mc:Fallback>
      </mc:AlternateContent>
    </p:spTree>
    <p:extLst>
      <p:ext uri="{BB962C8B-B14F-4D97-AF65-F5344CB8AC3E}">
        <p14:creationId xmlns:p14="http://schemas.microsoft.com/office/powerpoint/2010/main" val="34246982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272</TotalTime>
  <Words>952</Words>
  <Application>Microsoft Office PowerPoint</Application>
  <PresentationFormat>On-screen Show (4:3)</PresentationFormat>
  <Paragraphs>152</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Calibri Light</vt:lpstr>
      <vt:lpstr>Cambria Math</vt:lpstr>
      <vt:lpstr>Symbol</vt:lpstr>
      <vt:lpstr>Wingdings</vt:lpstr>
      <vt:lpstr>Office Theme</vt:lpstr>
      <vt:lpstr>PowerPoint Presentation</vt:lpstr>
      <vt:lpstr>What is electric current? </vt:lpstr>
      <vt:lpstr>What is electric current? </vt:lpstr>
      <vt:lpstr>What is electric current? </vt:lpstr>
      <vt:lpstr>Example 9.2</vt:lpstr>
      <vt:lpstr>What is resistance?</vt:lpstr>
      <vt:lpstr>What is resistance?</vt:lpstr>
      <vt:lpstr>What is resistance?</vt:lpstr>
      <vt:lpstr>What is “flux”?  And What is “electric flux”?</vt:lpstr>
      <vt:lpstr>What is current?</vt:lpstr>
      <vt:lpstr>What is current density?</vt:lpstr>
      <vt:lpstr>Ohm’s law</vt:lpstr>
      <vt:lpstr>PowerPoint Presentation</vt:lpstr>
      <vt:lpstr>Ohm’s law</vt:lpstr>
      <vt:lpstr>Ohm’s law</vt:lpstr>
      <vt:lpstr>Example 9.5</vt:lpstr>
      <vt:lpstr>Quiz</vt:lpstr>
      <vt:lpstr>Example</vt:lpstr>
      <vt:lpstr>Ohm’s law: Another form</vt:lpstr>
      <vt:lpstr>Temperature dependence</vt:lpstr>
      <vt:lpstr>Example 9.6</vt:lpstr>
      <vt:lpstr>Electromotive force (emf, e)</vt:lpstr>
      <vt:lpstr>Resistance  Potential drop</vt:lpstr>
      <vt:lpstr>Internal resistance in battery (source)</vt:lpstr>
      <vt:lpstr>PowerPoint Presentation</vt:lpstr>
      <vt:lpstr>Power in circuit</vt:lpstr>
      <vt:lpstr>Example 9.9</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TeYu</dc:creator>
  <cp:lastModifiedBy>TEYU CHIEN</cp:lastModifiedBy>
  <cp:revision>30</cp:revision>
  <dcterms:created xsi:type="dcterms:W3CDTF">2014-11-03T16:21:43Z</dcterms:created>
  <dcterms:modified xsi:type="dcterms:W3CDTF">2018-10-10T15:43:45Z</dcterms:modified>
</cp:coreProperties>
</file>