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5" r:id="rId4"/>
    <p:sldId id="266" r:id="rId5"/>
    <p:sldId id="288" r:id="rId6"/>
    <p:sldId id="260" r:id="rId7"/>
    <p:sldId id="262" r:id="rId8"/>
    <p:sldId id="268" r:id="rId9"/>
    <p:sldId id="289" r:id="rId10"/>
    <p:sldId id="280" r:id="rId11"/>
    <p:sldId id="276" r:id="rId12"/>
    <p:sldId id="270" r:id="rId13"/>
    <p:sldId id="272" r:id="rId14"/>
    <p:sldId id="282" r:id="rId15"/>
    <p:sldId id="283" r:id="rId16"/>
    <p:sldId id="284" r:id="rId17"/>
    <p:sldId id="287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A0DD438-A996-48A9-B03F-D304E7809CF4}">
          <p14:sldIdLst>
            <p14:sldId id="256"/>
            <p14:sldId id="259"/>
            <p14:sldId id="265"/>
            <p14:sldId id="266"/>
            <p14:sldId id="288"/>
            <p14:sldId id="260"/>
            <p14:sldId id="262"/>
            <p14:sldId id="268"/>
            <p14:sldId id="289"/>
          </p14:sldIdLst>
        </p14:section>
        <p14:section name="Untitled Section" id="{A7BBA708-4205-4F28-8669-5E0484FB10FF}">
          <p14:sldIdLst>
            <p14:sldId id="280"/>
            <p14:sldId id="276"/>
            <p14:sldId id="270"/>
            <p14:sldId id="272"/>
            <p14:sldId id="282"/>
            <p14:sldId id="283"/>
            <p14:sldId id="284"/>
            <p14:sldId id="287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0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3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2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8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2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8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87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3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0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3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B908-F0E9-4FBB-BBA3-C129F52F5ED0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9A38D-ECEC-4417-9F4E-A9DDED288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9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0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7.png"/><Relationship Id="rId3" Type="http://schemas.openxmlformats.org/officeDocument/2006/relationships/image" Target="../media/image32.png"/><Relationship Id="rId7" Type="http://schemas.openxmlformats.org/officeDocument/2006/relationships/image" Target="../media/image8.png"/><Relationship Id="rId12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5.png"/><Relationship Id="rId15" Type="http://schemas.openxmlformats.org/officeDocument/2006/relationships/image" Target="../media/image19.png"/><Relationship Id="rId10" Type="http://schemas.openxmlformats.org/officeDocument/2006/relationships/image" Target="../media/image11.png"/><Relationship Id="rId4" Type="http://schemas.openxmlformats.org/officeDocument/2006/relationships/image" Target="../media/image40.png"/><Relationship Id="rId9" Type="http://schemas.openxmlformats.org/officeDocument/2006/relationships/image" Target="../media/image15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072" y="459773"/>
            <a:ext cx="8281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Chapter </a:t>
            </a:r>
            <a:r>
              <a:rPr lang="en-US" sz="3200" dirty="0" smtClean="0"/>
              <a:t>6: Gauss’s Law</a:t>
            </a:r>
            <a:endParaRPr lang="en-US" sz="32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8323" y="1493982"/>
            <a:ext cx="5645605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Goal of this chapter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75503" y="3039762"/>
            <a:ext cx="164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Understand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3609" y="3720710"/>
                <a:ext cx="273345" cy="41408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3609" y="3720710"/>
                <a:ext cx="273345" cy="4140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32204" y="3765466"/>
                <a:ext cx="47679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204" y="3765466"/>
                <a:ext cx="476797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5385" r="-3846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>
            <a:off x="3188044" y="3927754"/>
            <a:ext cx="23230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5503" y="4518454"/>
            <a:ext cx="1394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Then, use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33929" y="5616120"/>
                <a:ext cx="273345" cy="41408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3929" y="5616120"/>
                <a:ext cx="273345" cy="4140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90157" y="5616120"/>
                <a:ext cx="47679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157" y="5616120"/>
                <a:ext cx="476797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4103" r="-3846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3188044" y="5819597"/>
            <a:ext cx="23230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23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source of the electric flux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6688" y="1944130"/>
            <a:ext cx="8271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Remember:  Electric field lines </a:t>
            </a:r>
            <a:r>
              <a:rPr lang="en-US" sz="2400" dirty="0" smtClean="0">
                <a:solidFill>
                  <a:srgbClr val="FF0000"/>
                </a:solidFill>
              </a:rPr>
              <a:t>start</a:t>
            </a:r>
            <a:r>
              <a:rPr lang="en-US" sz="2400" dirty="0" smtClean="0"/>
              <a:t> at </a:t>
            </a:r>
            <a:r>
              <a:rPr lang="en-US" sz="2400" dirty="0" smtClean="0">
                <a:solidFill>
                  <a:srgbClr val="FF0000"/>
                </a:solidFill>
              </a:rPr>
              <a:t>positive</a:t>
            </a:r>
            <a:r>
              <a:rPr lang="en-US" sz="2400" dirty="0" smtClean="0"/>
              <a:t> charges and </a:t>
            </a:r>
            <a:r>
              <a:rPr lang="en-US" sz="2400" dirty="0" smtClean="0">
                <a:solidFill>
                  <a:srgbClr val="00B050"/>
                </a:solidFill>
              </a:rPr>
              <a:t>end</a:t>
            </a:r>
            <a:r>
              <a:rPr lang="en-US" sz="2400" dirty="0" smtClean="0"/>
              <a:t> at </a:t>
            </a:r>
            <a:r>
              <a:rPr lang="en-US" sz="2400" dirty="0" smtClean="0">
                <a:solidFill>
                  <a:srgbClr val="00B050"/>
                </a:solidFill>
              </a:rPr>
              <a:t>negativ</a:t>
            </a:r>
            <a:r>
              <a:rPr lang="en-US" sz="2400" dirty="0" smtClean="0"/>
              <a:t>e charges.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844" y="2952609"/>
            <a:ext cx="4569426" cy="16195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8650" y="4572171"/>
            <a:ext cx="82713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there is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no charge </a:t>
            </a:r>
            <a:r>
              <a:rPr lang="en-US" sz="2400" dirty="0" smtClean="0"/>
              <a:t>in the closed surface: electric lines, </a:t>
            </a:r>
          </a:p>
          <a:p>
            <a:r>
              <a:rPr lang="en-US" sz="2400" b="1" i="1" dirty="0"/>
              <a:t>	</a:t>
            </a:r>
            <a:r>
              <a:rPr lang="en-US" sz="2400" b="1" i="1" dirty="0" smtClean="0"/>
              <a:t>		“in = out” </a:t>
            </a:r>
            <a:r>
              <a:rPr lang="en-US" sz="2400" b="1" i="1" dirty="0" smtClean="0">
                <a:sym typeface="Wingdings" panose="05000000000000000000" pitchFamily="2" charset="2"/>
              </a:rPr>
              <a:t></a:t>
            </a:r>
            <a:endParaRPr lang="en-US" sz="2400" b="1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the total charge in the closed surface is </a:t>
            </a:r>
            <a:r>
              <a:rPr lang="en-US" sz="2400" dirty="0" smtClean="0">
                <a:solidFill>
                  <a:srgbClr val="FF0000"/>
                </a:solidFill>
              </a:rPr>
              <a:t>positive</a:t>
            </a:r>
            <a:r>
              <a:rPr lang="en-US" sz="2400" dirty="0" smtClean="0"/>
              <a:t> (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negative</a:t>
            </a:r>
            <a:r>
              <a:rPr lang="en-US" sz="2400" dirty="0" smtClean="0"/>
              <a:t>): electric lines, </a:t>
            </a:r>
          </a:p>
          <a:p>
            <a:r>
              <a:rPr lang="en-US" sz="2400" b="1" i="1" dirty="0"/>
              <a:t>	</a:t>
            </a:r>
            <a:r>
              <a:rPr lang="en-US" sz="2400" b="1" i="1" dirty="0" smtClean="0"/>
              <a:t>“</a:t>
            </a:r>
            <a:r>
              <a:rPr lang="en-US" sz="2400" b="1" i="1" dirty="0"/>
              <a:t>in </a:t>
            </a:r>
            <a:r>
              <a:rPr lang="en-US" sz="2400" b="1" i="1" dirty="0" smtClean="0"/>
              <a:t>&lt; </a:t>
            </a:r>
            <a:r>
              <a:rPr lang="en-US" sz="2400" b="1" i="1" dirty="0"/>
              <a:t>out</a:t>
            </a:r>
            <a:r>
              <a:rPr lang="en-US" sz="2400" b="1" i="1" dirty="0" smtClean="0"/>
              <a:t>” (</a:t>
            </a:r>
            <a:r>
              <a:rPr lang="en-US" sz="2400" b="1" i="1" dirty="0"/>
              <a:t>“in &gt;</a:t>
            </a:r>
            <a:r>
              <a:rPr lang="en-US" sz="2400" b="1" i="1" dirty="0" smtClean="0"/>
              <a:t> </a:t>
            </a:r>
            <a:r>
              <a:rPr lang="en-US" sz="2400" b="1" i="1" dirty="0"/>
              <a:t>out</a:t>
            </a:r>
            <a:r>
              <a:rPr lang="en-US" sz="2400" b="1" i="1" dirty="0" smtClean="0"/>
              <a:t>”) </a:t>
            </a:r>
            <a:r>
              <a:rPr lang="en-US" sz="2400" b="1" i="1" dirty="0" smtClean="0">
                <a:sym typeface="Wingdings" panose="05000000000000000000" pitchFamily="2" charset="2"/>
              </a:rPr>
              <a:t></a:t>
            </a:r>
            <a:endParaRPr lang="en-US" sz="24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89154" y="4986298"/>
                <a:ext cx="1046889" cy="36933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9154" y="4986298"/>
                <a:ext cx="1046889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6395" r="-6977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29662" y="6046912"/>
                <a:ext cx="1046889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662" y="6046912"/>
                <a:ext cx="1046889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7018" r="-7018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66825" y="6035553"/>
                <a:ext cx="1304973" cy="36933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825" y="6035553"/>
                <a:ext cx="130497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7477" r="-8411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87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52" y="1348820"/>
            <a:ext cx="8581214" cy="28074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0703" y="2053153"/>
            <a:ext cx="4106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S1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76616" y="2053153"/>
            <a:ext cx="4106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S2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76628" y="2083231"/>
            <a:ext cx="4106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S3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1348820"/>
            <a:ext cx="4106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S4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66586" y="4518690"/>
            <a:ext cx="708803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Which statement about the electric flux for each closed surface is correct:</a:t>
            </a:r>
          </a:p>
          <a:p>
            <a:pPr marL="342900" indent="-342900">
              <a:buAutoNum type="alphaUcPeriod"/>
            </a:pPr>
            <a:r>
              <a:rPr lang="en-US" dirty="0" smtClean="0"/>
              <a:t>S1 = 0; S2 &gt; 0; S3 </a:t>
            </a:r>
            <a:r>
              <a:rPr lang="en-US" dirty="0"/>
              <a:t>= </a:t>
            </a:r>
            <a:r>
              <a:rPr lang="en-US" dirty="0" smtClean="0"/>
              <a:t>0; S4 &lt; 0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S1 </a:t>
            </a:r>
            <a:r>
              <a:rPr lang="en-US" dirty="0" smtClean="0"/>
              <a:t>&lt; </a:t>
            </a:r>
            <a:r>
              <a:rPr lang="en-US" dirty="0"/>
              <a:t>0; S2 &gt; 0; S3 </a:t>
            </a:r>
            <a:r>
              <a:rPr lang="en-US" dirty="0" smtClean="0"/>
              <a:t>&gt; </a:t>
            </a:r>
            <a:r>
              <a:rPr lang="en-US" dirty="0"/>
              <a:t>0; S4 </a:t>
            </a:r>
            <a:r>
              <a:rPr lang="en-US" dirty="0" smtClean="0"/>
              <a:t>= </a:t>
            </a:r>
            <a:r>
              <a:rPr lang="en-US" dirty="0"/>
              <a:t>0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S1 </a:t>
            </a:r>
            <a:r>
              <a:rPr lang="en-US" dirty="0" smtClean="0"/>
              <a:t>&gt; </a:t>
            </a:r>
            <a:r>
              <a:rPr lang="en-US" dirty="0"/>
              <a:t>0; S2 </a:t>
            </a:r>
            <a:r>
              <a:rPr lang="en-US" dirty="0" smtClean="0"/>
              <a:t>= </a:t>
            </a:r>
            <a:r>
              <a:rPr lang="en-US" dirty="0"/>
              <a:t>0; S3 </a:t>
            </a:r>
            <a:r>
              <a:rPr lang="en-US" dirty="0" smtClean="0"/>
              <a:t>&lt; </a:t>
            </a:r>
            <a:r>
              <a:rPr lang="en-US" dirty="0"/>
              <a:t>0; S4 &lt; 0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S1 </a:t>
            </a:r>
            <a:r>
              <a:rPr lang="en-US" dirty="0" smtClean="0"/>
              <a:t>&lt; </a:t>
            </a:r>
            <a:r>
              <a:rPr lang="en-US" dirty="0"/>
              <a:t>0; S2 &gt; 0; S3 = 0; S4 </a:t>
            </a:r>
            <a:r>
              <a:rPr lang="en-US" dirty="0" smtClean="0"/>
              <a:t>= </a:t>
            </a:r>
            <a:r>
              <a:rPr lang="en-US" dirty="0"/>
              <a:t>0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S1 </a:t>
            </a:r>
            <a:r>
              <a:rPr lang="en-US" dirty="0" smtClean="0"/>
              <a:t>&lt; </a:t>
            </a:r>
            <a:r>
              <a:rPr lang="en-US" dirty="0"/>
              <a:t>0; S2 </a:t>
            </a:r>
            <a:r>
              <a:rPr lang="en-US" dirty="0" smtClean="0"/>
              <a:t>&lt; </a:t>
            </a:r>
            <a:r>
              <a:rPr lang="en-US" dirty="0"/>
              <a:t>0; S3 </a:t>
            </a:r>
            <a:r>
              <a:rPr lang="en-US" dirty="0" smtClean="0"/>
              <a:t>&gt; </a:t>
            </a:r>
            <a:r>
              <a:rPr lang="en-US" dirty="0"/>
              <a:t>0; S4 </a:t>
            </a:r>
            <a:r>
              <a:rPr lang="en-US" dirty="0" smtClean="0"/>
              <a:t>&gt;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50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78" y="1392195"/>
            <a:ext cx="3867587" cy="35525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7438" y="5066270"/>
            <a:ext cx="66409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Charge: </a:t>
            </a:r>
            <a:r>
              <a:rPr lang="en-US" sz="2400" i="1" dirty="0" smtClean="0"/>
              <a:t>q</a:t>
            </a:r>
          </a:p>
          <a:p>
            <a:r>
              <a:rPr lang="en-US" sz="2400" dirty="0" smtClean="0"/>
              <a:t>Flux through a spherical closed surface with radius </a:t>
            </a:r>
            <a:r>
              <a:rPr lang="en-US" sz="2400" i="1" dirty="0" smtClean="0"/>
              <a:t>r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794061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575" y="1434560"/>
            <a:ext cx="3482950" cy="35038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27438" y="5066270"/>
            <a:ext cx="6155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Charge: </a:t>
            </a:r>
            <a:r>
              <a:rPr lang="en-US" sz="2400" i="1" dirty="0" smtClean="0"/>
              <a:t>q</a:t>
            </a:r>
          </a:p>
          <a:p>
            <a:r>
              <a:rPr lang="en-US" sz="2400" dirty="0" smtClean="0"/>
              <a:t>Flux through a cubical closed surface with side </a:t>
            </a:r>
            <a:r>
              <a:rPr lang="en-US" sz="2400" i="1" dirty="0" smtClean="0"/>
              <a:t>L</a:t>
            </a:r>
            <a:endParaRPr lang="en-US" sz="2400" i="1" dirty="0"/>
          </a:p>
        </p:txBody>
      </p:sp>
      <p:sp>
        <p:nvSpPr>
          <p:cNvPr id="20" name="Cube 19"/>
          <p:cNvSpPr/>
          <p:nvPr/>
        </p:nvSpPr>
        <p:spPr>
          <a:xfrm>
            <a:off x="3204517" y="2105810"/>
            <a:ext cx="2117125" cy="1993557"/>
          </a:xfrm>
          <a:prstGeom prst="cub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20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438" y="1287618"/>
            <a:ext cx="4088244" cy="38857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7438" y="5066270"/>
            <a:ext cx="4954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Charge: </a:t>
            </a:r>
            <a:r>
              <a:rPr lang="en-US" sz="2400" i="1" dirty="0" smtClean="0"/>
              <a:t>q</a:t>
            </a:r>
          </a:p>
          <a:p>
            <a:r>
              <a:rPr lang="en-US" sz="2400" dirty="0" smtClean="0"/>
              <a:t>Flux through a irregular closed surface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06628" y="5897267"/>
            <a:ext cx="8461203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electric flux of a closed surface only depends on how much charge is enclosed in it.</a:t>
            </a:r>
            <a:endParaRPr lang="en-US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42396" y="4031398"/>
                <a:ext cx="3225435" cy="86318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𝑒𝑛𝑐𝑙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396" y="4031398"/>
                <a:ext cx="3225435" cy="8631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48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Gauss’s Law to calculate electric field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96" y="2155595"/>
            <a:ext cx="2712853" cy="24919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137" y="2013399"/>
            <a:ext cx="2618401" cy="2634102"/>
          </a:xfrm>
          <a:prstGeom prst="rect">
            <a:avLst/>
          </a:prstGeom>
        </p:spPr>
      </p:pic>
      <p:sp>
        <p:nvSpPr>
          <p:cNvPr id="8" name="Cube 7"/>
          <p:cNvSpPr/>
          <p:nvPr/>
        </p:nvSpPr>
        <p:spPr>
          <a:xfrm>
            <a:off x="3591150" y="2466363"/>
            <a:ext cx="1602374" cy="1562847"/>
          </a:xfrm>
          <a:prstGeom prst="cub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551" y="2013399"/>
            <a:ext cx="2618401" cy="2634102"/>
          </a:xfrm>
          <a:prstGeom prst="rect">
            <a:avLst/>
          </a:prstGeom>
        </p:spPr>
      </p:pic>
      <p:sp>
        <p:nvSpPr>
          <p:cNvPr id="10" name="Can 9"/>
          <p:cNvSpPr/>
          <p:nvPr/>
        </p:nvSpPr>
        <p:spPr>
          <a:xfrm>
            <a:off x="7061551" y="2424439"/>
            <a:ext cx="914400" cy="1812022"/>
          </a:xfrm>
          <a:prstGeom prst="can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05121" y="5626443"/>
            <a:ext cx="8234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you need to calculate the electric flux, which </a:t>
            </a:r>
            <a:r>
              <a:rPr lang="en-US" sz="2000" dirty="0" smtClean="0"/>
              <a:t>shape would </a:t>
            </a:r>
            <a:r>
              <a:rPr lang="en-US" sz="2000" dirty="0" smtClean="0"/>
              <a:t>you </a:t>
            </a:r>
            <a:r>
              <a:rPr lang="en-US" sz="2000" dirty="0" smtClean="0"/>
              <a:t>like </a:t>
            </a:r>
            <a:r>
              <a:rPr lang="en-US" sz="2000" dirty="0" smtClean="0"/>
              <a:t>to do?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14184" y="2013399"/>
            <a:ext cx="2647965" cy="2748071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23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471719" y="2019151"/>
            <a:ext cx="1573467" cy="3335443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Gauss’s Law to calculate electric field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91" t="20029" r="30134" b="43333"/>
          <a:stretch/>
        </p:blipFill>
        <p:spPr>
          <a:xfrm>
            <a:off x="123567" y="1951300"/>
            <a:ext cx="3039763" cy="22121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48930" y="3637679"/>
            <a:ext cx="947351" cy="580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4160109" y="2150076"/>
            <a:ext cx="8237" cy="309742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441454" y="2892154"/>
            <a:ext cx="1441622" cy="1491049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240163" y="2128797"/>
            <a:ext cx="8237" cy="309742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be 7"/>
          <p:cNvSpPr/>
          <p:nvPr/>
        </p:nvSpPr>
        <p:spPr>
          <a:xfrm>
            <a:off x="5447213" y="2896086"/>
            <a:ext cx="1602374" cy="1562847"/>
          </a:xfrm>
          <a:prstGeom prst="cub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8210730" y="2128795"/>
            <a:ext cx="8237" cy="3097427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n 9"/>
          <p:cNvSpPr/>
          <p:nvPr/>
        </p:nvSpPr>
        <p:spPr>
          <a:xfrm>
            <a:off x="7761767" y="2792778"/>
            <a:ext cx="914400" cy="1812022"/>
          </a:xfrm>
          <a:prstGeom prst="can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88645" y="5949482"/>
            <a:ext cx="8234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you need to calculate the electric flux, which shape </a:t>
            </a:r>
            <a:r>
              <a:rPr lang="en-US" sz="2000" dirty="0" smtClean="0"/>
              <a:t>would you like </a:t>
            </a:r>
            <a:r>
              <a:rPr lang="en-US" sz="2000" dirty="0" smtClean="0"/>
              <a:t>to do?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2862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Gauss’s Law to calculate electric field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31760" y="1786206"/>
            <a:ext cx="6343365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Important trick:  Find the symmetry of the electric field lines (patterns) before you choose what closed surface to calculate.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48930" y="3637679"/>
            <a:ext cx="947351" cy="580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17" t="20235" r="3469" b="49358"/>
          <a:stretch/>
        </p:blipFill>
        <p:spPr>
          <a:xfrm>
            <a:off x="32289" y="2034662"/>
            <a:ext cx="2384815" cy="1507500"/>
          </a:xfrm>
          <a:prstGeom prst="rect">
            <a:avLst/>
          </a:prstGeom>
        </p:spPr>
      </p:pic>
      <p:sp>
        <p:nvSpPr>
          <p:cNvPr id="7" name="Parallelogram 6"/>
          <p:cNvSpPr/>
          <p:nvPr/>
        </p:nvSpPr>
        <p:spPr>
          <a:xfrm>
            <a:off x="90616" y="4313291"/>
            <a:ext cx="8896865" cy="914914"/>
          </a:xfrm>
          <a:prstGeom prst="parallelogram">
            <a:avLst>
              <a:gd name="adj" fmla="val 207646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78112" y="3963624"/>
            <a:ext cx="1441622" cy="1491049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3711031" y="3927726"/>
            <a:ext cx="1602374" cy="1562847"/>
          </a:xfrm>
          <a:prstGeom prst="cub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n 9"/>
          <p:cNvSpPr/>
          <p:nvPr/>
        </p:nvSpPr>
        <p:spPr>
          <a:xfrm>
            <a:off x="6095999" y="3864737"/>
            <a:ext cx="914400" cy="1812022"/>
          </a:xfrm>
          <a:prstGeom prst="can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78112" y="4533739"/>
            <a:ext cx="1441622" cy="422615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arallelogram 18"/>
          <p:cNvSpPr/>
          <p:nvPr/>
        </p:nvSpPr>
        <p:spPr>
          <a:xfrm>
            <a:off x="3690550" y="4533739"/>
            <a:ext cx="1622855" cy="427585"/>
          </a:xfrm>
          <a:prstGeom prst="parallelogram">
            <a:avLst>
              <a:gd name="adj" fmla="val 93977"/>
            </a:avLst>
          </a:prstGeom>
          <a:solidFill>
            <a:schemeClr val="bg1">
              <a:lumMod val="65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095999" y="4614653"/>
            <a:ext cx="914400" cy="260785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88645" y="5949482"/>
            <a:ext cx="8234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you need to calculate the electric flux, which shape </a:t>
            </a:r>
            <a:r>
              <a:rPr lang="en-US" sz="2000" dirty="0" smtClean="0"/>
              <a:t>would you like </a:t>
            </a:r>
            <a:r>
              <a:rPr lang="en-US" sz="2000" dirty="0" smtClean="0"/>
              <a:t>to do?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521542" y="3739978"/>
            <a:ext cx="2022524" cy="1936781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807542" y="3739977"/>
            <a:ext cx="1515896" cy="2026509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98923" y="2489574"/>
            <a:ext cx="634336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 the area vector either perpendicular or parallel to the local electric field.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 the magnitude of the electric field to be the same all over the surface for integration.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50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9072" y="863132"/>
            <a:ext cx="80071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place a total positive charge q on a solid conducting sphere with radius R.</a:t>
            </a:r>
          </a:p>
          <a:p>
            <a:r>
              <a:rPr lang="en-US" sz="2400" dirty="0" smtClean="0"/>
              <a:t>Find the electric field at any point inside or outside the sphere.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7178" y="401467"/>
            <a:ext cx="8674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 1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54910" y="2986791"/>
            <a:ext cx="80071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Electric charge is distributed uniformly along an infinitely long, thin wire. The charge per unit length is </a:t>
            </a:r>
            <a:r>
              <a:rPr lang="en-US" sz="2400" dirty="0" smtClean="0">
                <a:latin typeface="Symbol" panose="05050102010706020507" pitchFamily="18" charset="2"/>
              </a:rPr>
              <a:t>l</a:t>
            </a:r>
            <a:r>
              <a:rPr lang="en-US" sz="2400" dirty="0" smtClean="0"/>
              <a:t> (assumed positive). </a:t>
            </a:r>
          </a:p>
          <a:p>
            <a:r>
              <a:rPr lang="en-US" sz="2400" dirty="0" smtClean="0"/>
              <a:t>Find the electric field using Gauss’s Law.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3016" y="2525126"/>
            <a:ext cx="8674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 2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54910" y="5025656"/>
            <a:ext cx="8007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Gauss’s Law to find the electric field caused by a thin, flat, infinite sheet with a uniform positive surface charge density </a:t>
            </a:r>
            <a:r>
              <a:rPr lang="en-US" sz="2400" dirty="0" smtClean="0">
                <a:latin typeface="Symbol" panose="05050102010706020507" pitchFamily="18" charset="2"/>
              </a:rPr>
              <a:t>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43016" y="4563991"/>
            <a:ext cx="8674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 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75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4910" y="873785"/>
            <a:ext cx="80071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Positive electric charge Q is distributed uniformly throughout the volume of an insulating sphere with radius R. </a:t>
            </a:r>
          </a:p>
          <a:p>
            <a:r>
              <a:rPr lang="en-US" sz="2400" dirty="0" smtClean="0"/>
              <a:t>Find the electric field at any point inside or outside the sphere.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3016" y="412120"/>
            <a:ext cx="8674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 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689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field lines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32" y="1629619"/>
            <a:ext cx="8662832" cy="28823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0827" y="4713991"/>
            <a:ext cx="83823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Electric field strength = electric field line density.  (you can use the electric field line to represent and think about how to calculate the electric field strength)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However, electric field lines are conceptual lines, there is no rule tells you how many lines should be plotted for a certain strength of electric field.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976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“flux”?  And What is “electric flux</a:t>
            </a:r>
            <a:r>
              <a:rPr lang="en-US" dirty="0" smtClean="0"/>
              <a:t>”?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4930" y="2191265"/>
            <a:ext cx="764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Flux: </a:t>
            </a:r>
            <a:r>
              <a:rPr lang="en-US" sz="2400" b="1" dirty="0" smtClean="0"/>
              <a:t>How much “something” flows through a certain area.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4930" y="2922673"/>
            <a:ext cx="8040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Electric flux: </a:t>
            </a:r>
            <a:r>
              <a:rPr lang="en-US" sz="2400" b="1" dirty="0" smtClean="0"/>
              <a:t>How much electric field (lines) flow through a certain area.</a:t>
            </a:r>
            <a:endParaRPr lang="en-US" sz="2400" b="1" dirty="0"/>
          </a:p>
        </p:txBody>
      </p:sp>
      <p:sp>
        <p:nvSpPr>
          <p:cNvPr id="6" name="Can 5"/>
          <p:cNvSpPr/>
          <p:nvPr/>
        </p:nvSpPr>
        <p:spPr>
          <a:xfrm>
            <a:off x="1746422" y="4390768"/>
            <a:ext cx="897924" cy="2075935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2501021">
            <a:off x="1638206" y="5105037"/>
            <a:ext cx="1116859" cy="48427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195384" y="3983768"/>
            <a:ext cx="0" cy="505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35199" y="3875085"/>
                <a:ext cx="18466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199" y="3875085"/>
                <a:ext cx="184666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20000" t="-26667" r="-7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042954" y="5143792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954" y="5143792"/>
                <a:ext cx="201016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7273" r="-2727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2235199" y="4959178"/>
            <a:ext cx="310293" cy="387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74333" y="4784936"/>
                <a:ext cx="189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333" y="4784936"/>
                <a:ext cx="189924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19355" t="-26667" r="-7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762897" y="4816559"/>
            <a:ext cx="881449" cy="285237"/>
          </a:xfrm>
          <a:prstGeom prst="ellipse">
            <a:avLst/>
          </a:prstGeom>
          <a:solidFill>
            <a:schemeClr val="accent1">
              <a:lumMod val="60000"/>
              <a:lumOff val="40000"/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070760" y="4802344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760" y="4802344"/>
                <a:ext cx="186781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0000" r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70647" y="4028859"/>
                <a:ext cx="4529253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𝑑𝑉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647" y="4028859"/>
                <a:ext cx="4529253" cy="52591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/>
          <p:cNvCxnSpPr/>
          <p:nvPr/>
        </p:nvCxnSpPr>
        <p:spPr>
          <a:xfrm>
            <a:off x="446714" y="4377092"/>
            <a:ext cx="7990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6714" y="4377092"/>
            <a:ext cx="799071" cy="6453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69136" y="4388122"/>
            <a:ext cx="90616" cy="172994"/>
          </a:xfrm>
          <a:custGeom>
            <a:avLst/>
            <a:gdLst>
              <a:gd name="connsiteX0" fmla="*/ 90616 w 90616"/>
              <a:gd name="connsiteY0" fmla="*/ 0 h 172994"/>
              <a:gd name="connsiteX1" fmla="*/ 74140 w 90616"/>
              <a:gd name="connsiteY1" fmla="*/ 65903 h 172994"/>
              <a:gd name="connsiteX2" fmla="*/ 0 w 90616"/>
              <a:gd name="connsiteY2" fmla="*/ 172994 h 172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616" h="172994">
                <a:moveTo>
                  <a:pt x="90616" y="0"/>
                </a:moveTo>
                <a:cubicBezTo>
                  <a:pt x="89929" y="18535"/>
                  <a:pt x="89243" y="37071"/>
                  <a:pt x="74140" y="65903"/>
                </a:cubicBezTo>
                <a:cubicBezTo>
                  <a:pt x="59037" y="94735"/>
                  <a:pt x="29518" y="133864"/>
                  <a:pt x="0" y="17299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24930" y="4385313"/>
                <a:ext cx="189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30" y="4385313"/>
                <a:ext cx="189475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32258" r="-2258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6782" y="4089064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82" y="4089064"/>
                <a:ext cx="186781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20000" r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74104" y="4465071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04" y="4465071"/>
                <a:ext cx="201016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27273" r="-27273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409267" y="5934219"/>
            <a:ext cx="0" cy="505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14766" y="5690993"/>
                <a:ext cx="18466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66" y="5690993"/>
                <a:ext cx="184666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19355" t="-26667" r="-7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 flipV="1">
            <a:off x="414637" y="6052079"/>
            <a:ext cx="310293" cy="387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53771" y="5877837"/>
                <a:ext cx="189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71" y="5877837"/>
                <a:ext cx="189924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19355" t="-23913" r="-77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2208" y="5957426"/>
                <a:ext cx="189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08" y="5957426"/>
                <a:ext cx="189475" cy="276999"/>
              </a:xfrm>
              <a:prstGeom prst="rect">
                <a:avLst/>
              </a:prstGeom>
              <a:blipFill rotWithShape="0">
                <a:blip r:embed="rId12"/>
                <a:stretch>
                  <a:fillRect l="-32258" r="-2258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Freeform 35"/>
          <p:cNvSpPr/>
          <p:nvPr/>
        </p:nvSpPr>
        <p:spPr>
          <a:xfrm>
            <a:off x="403654" y="6205781"/>
            <a:ext cx="156519" cy="63214"/>
          </a:xfrm>
          <a:custGeom>
            <a:avLst/>
            <a:gdLst>
              <a:gd name="connsiteX0" fmla="*/ 0 w 156519"/>
              <a:gd name="connsiteY0" fmla="*/ 5549 h 63214"/>
              <a:gd name="connsiteX1" fmla="*/ 90616 w 156519"/>
              <a:gd name="connsiteY1" fmla="*/ 5549 h 63214"/>
              <a:gd name="connsiteX2" fmla="*/ 156519 w 156519"/>
              <a:gd name="connsiteY2" fmla="*/ 63214 h 6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519" h="63214">
                <a:moveTo>
                  <a:pt x="0" y="5549"/>
                </a:moveTo>
                <a:cubicBezTo>
                  <a:pt x="32265" y="743"/>
                  <a:pt x="64530" y="-4062"/>
                  <a:pt x="90616" y="5549"/>
                </a:cubicBezTo>
                <a:cubicBezTo>
                  <a:pt x="116702" y="15160"/>
                  <a:pt x="136610" y="39187"/>
                  <a:pt x="156519" y="6321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462842" y="5282291"/>
                <a:ext cx="1264705" cy="31245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842" y="5282291"/>
                <a:ext cx="1264705" cy="312458"/>
              </a:xfrm>
              <a:prstGeom prst="rect">
                <a:avLst/>
              </a:prstGeom>
              <a:blipFill rotWithShape="0">
                <a:blip r:embed="rId13"/>
                <a:stretch>
                  <a:fillRect l="-6250" t="-25490" r="-24038" b="-3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095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calculate electric flux?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930" y="2191265"/>
            <a:ext cx="764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Flux: </a:t>
            </a:r>
            <a:r>
              <a:rPr lang="en-US" sz="2400" b="1" dirty="0" smtClean="0"/>
              <a:t>How much “something” flows through a certain area.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4930" y="2922673"/>
            <a:ext cx="8040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Electric flux: </a:t>
            </a:r>
            <a:r>
              <a:rPr lang="en-US" sz="2400" b="1" dirty="0" smtClean="0"/>
              <a:t>How much electric field (lines) flow through a certain area.</a:t>
            </a:r>
            <a:endParaRPr lang="en-US" sz="2400" b="1" dirty="0"/>
          </a:p>
        </p:txBody>
      </p:sp>
      <p:sp>
        <p:nvSpPr>
          <p:cNvPr id="6" name="Can 5"/>
          <p:cNvSpPr/>
          <p:nvPr/>
        </p:nvSpPr>
        <p:spPr>
          <a:xfrm>
            <a:off x="1746422" y="4390768"/>
            <a:ext cx="897924" cy="2075935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2501021">
            <a:off x="1638206" y="5105037"/>
            <a:ext cx="1116859" cy="48427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195384" y="3983768"/>
            <a:ext cx="0" cy="505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35199" y="3875085"/>
                <a:ext cx="206210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199" y="3875085"/>
                <a:ext cx="206210" cy="310598"/>
              </a:xfrm>
              <a:prstGeom prst="rect">
                <a:avLst/>
              </a:prstGeom>
              <a:blipFill rotWithShape="0">
                <a:blip r:embed="rId2"/>
                <a:stretch>
                  <a:fillRect l="-30303" r="-24242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042954" y="5143792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954" y="5143792"/>
                <a:ext cx="201016" cy="276999"/>
              </a:xfrm>
              <a:prstGeom prst="rect">
                <a:avLst/>
              </a:prstGeom>
              <a:blipFill rotWithShape="0">
                <a:blip r:embed="rId3"/>
                <a:stretch>
                  <a:fillRect l="-27273" r="-2727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V="1">
            <a:off x="2235199" y="4959178"/>
            <a:ext cx="310293" cy="387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74333" y="4784936"/>
                <a:ext cx="189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333" y="4784936"/>
                <a:ext cx="189924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19355" t="-26667" r="-7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762897" y="4816559"/>
            <a:ext cx="881449" cy="285237"/>
          </a:xfrm>
          <a:prstGeom prst="ellipse">
            <a:avLst/>
          </a:prstGeom>
          <a:solidFill>
            <a:schemeClr val="accent1">
              <a:lumMod val="60000"/>
              <a:lumOff val="40000"/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070760" y="4802344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760" y="4802344"/>
                <a:ext cx="186781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20000" r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/>
          <p:cNvCxnSpPr/>
          <p:nvPr/>
        </p:nvCxnSpPr>
        <p:spPr>
          <a:xfrm>
            <a:off x="446714" y="4377092"/>
            <a:ext cx="7990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6714" y="4377092"/>
            <a:ext cx="799071" cy="6453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69136" y="4388122"/>
            <a:ext cx="90616" cy="172994"/>
          </a:xfrm>
          <a:custGeom>
            <a:avLst/>
            <a:gdLst>
              <a:gd name="connsiteX0" fmla="*/ 90616 w 90616"/>
              <a:gd name="connsiteY0" fmla="*/ 0 h 172994"/>
              <a:gd name="connsiteX1" fmla="*/ 74140 w 90616"/>
              <a:gd name="connsiteY1" fmla="*/ 65903 h 172994"/>
              <a:gd name="connsiteX2" fmla="*/ 0 w 90616"/>
              <a:gd name="connsiteY2" fmla="*/ 172994 h 172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616" h="172994">
                <a:moveTo>
                  <a:pt x="90616" y="0"/>
                </a:moveTo>
                <a:cubicBezTo>
                  <a:pt x="89929" y="18535"/>
                  <a:pt x="89243" y="37071"/>
                  <a:pt x="74140" y="65903"/>
                </a:cubicBezTo>
                <a:cubicBezTo>
                  <a:pt x="59037" y="94735"/>
                  <a:pt x="29518" y="133864"/>
                  <a:pt x="0" y="17299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24930" y="4385313"/>
                <a:ext cx="189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30" y="4385313"/>
                <a:ext cx="189475" cy="276999"/>
              </a:xfrm>
              <a:prstGeom prst="rect">
                <a:avLst/>
              </a:prstGeom>
              <a:blipFill rotWithShape="0">
                <a:blip r:embed="rId6"/>
                <a:stretch>
                  <a:fillRect l="-32258" r="-2258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6782" y="4089064"/>
                <a:ext cx="18678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82" y="4089064"/>
                <a:ext cx="186781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20000" r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74104" y="4465071"/>
                <a:ext cx="2010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04" y="4465071"/>
                <a:ext cx="201016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27273" r="-27273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 flipV="1">
            <a:off x="409267" y="5934219"/>
            <a:ext cx="0" cy="505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14766" y="5690993"/>
                <a:ext cx="206210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66" y="5690993"/>
                <a:ext cx="206210" cy="310598"/>
              </a:xfrm>
              <a:prstGeom prst="rect">
                <a:avLst/>
              </a:prstGeom>
              <a:blipFill rotWithShape="0">
                <a:blip r:embed="rId9"/>
                <a:stretch>
                  <a:fillRect l="-26471" r="-23529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 flipV="1">
            <a:off x="414637" y="6052079"/>
            <a:ext cx="310293" cy="3879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53771" y="5877837"/>
                <a:ext cx="1899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71" y="5877837"/>
                <a:ext cx="189924" cy="276999"/>
              </a:xfrm>
              <a:prstGeom prst="rect">
                <a:avLst/>
              </a:prstGeom>
              <a:blipFill rotWithShape="0">
                <a:blip r:embed="rId10"/>
                <a:stretch>
                  <a:fillRect l="-19355" t="-23913" r="-77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2208" y="5957426"/>
                <a:ext cx="189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08" y="5957426"/>
                <a:ext cx="189475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32258" r="-22581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Freeform 35"/>
          <p:cNvSpPr/>
          <p:nvPr/>
        </p:nvSpPr>
        <p:spPr>
          <a:xfrm>
            <a:off x="403654" y="6205781"/>
            <a:ext cx="156519" cy="63214"/>
          </a:xfrm>
          <a:custGeom>
            <a:avLst/>
            <a:gdLst>
              <a:gd name="connsiteX0" fmla="*/ 0 w 156519"/>
              <a:gd name="connsiteY0" fmla="*/ 5549 h 63214"/>
              <a:gd name="connsiteX1" fmla="*/ 90616 w 156519"/>
              <a:gd name="connsiteY1" fmla="*/ 5549 h 63214"/>
              <a:gd name="connsiteX2" fmla="*/ 156519 w 156519"/>
              <a:gd name="connsiteY2" fmla="*/ 63214 h 6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519" h="63214">
                <a:moveTo>
                  <a:pt x="0" y="5549"/>
                </a:moveTo>
                <a:cubicBezTo>
                  <a:pt x="32265" y="743"/>
                  <a:pt x="64530" y="-4062"/>
                  <a:pt x="90616" y="5549"/>
                </a:cubicBezTo>
                <a:cubicBezTo>
                  <a:pt x="116702" y="15160"/>
                  <a:pt x="136610" y="39187"/>
                  <a:pt x="156519" y="6321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213241" y="4923435"/>
                <a:ext cx="1128642" cy="31245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3241" y="4923435"/>
                <a:ext cx="1128642" cy="312458"/>
              </a:xfrm>
              <a:prstGeom prst="rect">
                <a:avLst/>
              </a:prstGeom>
              <a:blipFill rotWithShape="0">
                <a:blip r:embed="rId12"/>
                <a:stretch>
                  <a:fillRect l="-4324" t="-25490" r="-27568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347073" y="4089064"/>
                <a:ext cx="5500095" cy="3347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𝑒𝑙𝑒𝑐𝑡𝑟𝑖𝑐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073" y="4089064"/>
                <a:ext cx="5500095" cy="334707"/>
              </a:xfrm>
              <a:prstGeom prst="rect">
                <a:avLst/>
              </a:prstGeom>
              <a:blipFill rotWithShape="0">
                <a:blip r:embed="rId13"/>
                <a:stretch>
                  <a:fillRect l="-554" t="-21818" r="-5211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509079" y="5721608"/>
                <a:ext cx="2827505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dirty="0" smtClean="0"/>
                  <a:t> is called “area vector”</a:t>
                </a:r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079" y="5721608"/>
                <a:ext cx="2827505" cy="312458"/>
              </a:xfrm>
              <a:prstGeom prst="rect">
                <a:avLst/>
              </a:prstGeom>
              <a:blipFill rotWithShape="0">
                <a:blip r:embed="rId14"/>
                <a:stretch>
                  <a:fillRect l="-3024" t="-25490" r="-5184" b="-45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410292" y="6097371"/>
                <a:ext cx="559109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dirty="0" smtClean="0"/>
                  <a:t> is the unit vector of the area vector, with the direction normal to the surface (area)</a:t>
                </a:r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292" y="6097371"/>
                <a:ext cx="5591095" cy="646331"/>
              </a:xfrm>
              <a:prstGeom prst="rect">
                <a:avLst/>
              </a:prstGeom>
              <a:blipFill rotWithShape="0">
                <a:blip r:embed="rId15"/>
                <a:stretch>
                  <a:fillRect l="-871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0505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direction of the area vector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12" y="2059458"/>
            <a:ext cx="8075376" cy="427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38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flux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557" y="1851282"/>
            <a:ext cx="5534476" cy="29083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8557" y="5009711"/>
                <a:ext cx="2171748" cy="33470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557" y="5009711"/>
                <a:ext cx="2171748" cy="334707"/>
              </a:xfrm>
              <a:prstGeom prst="rect">
                <a:avLst/>
              </a:prstGeom>
              <a:blipFill rotWithShape="0">
                <a:blip r:embed="rId3"/>
                <a:stretch>
                  <a:fillRect l="-1961" t="-21818" r="-840" b="-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481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 flux for a closed surface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3891722"/>
            <a:ext cx="7632826" cy="27053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8651" y="1621821"/>
                <a:ext cx="831401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What is interested is how much electric flux flowing </a:t>
                </a:r>
                <a:r>
                  <a:rPr lang="en-US" sz="2400" b="1" i="1" dirty="0" smtClean="0"/>
                  <a:t>“out” </a:t>
                </a:r>
                <a:r>
                  <a:rPr lang="en-US" sz="2400" dirty="0" smtClean="0"/>
                  <a:t>of a closed surface.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So, define: flux flows </a:t>
                </a:r>
                <a:r>
                  <a:rPr lang="en-US" sz="2400" b="1" i="1" dirty="0" smtClean="0"/>
                  <a:t>“</a:t>
                </a:r>
                <a:r>
                  <a:rPr lang="en-US" sz="2400" b="1" i="1" dirty="0" smtClean="0">
                    <a:solidFill>
                      <a:srgbClr val="FF0000"/>
                    </a:solidFill>
                  </a:rPr>
                  <a:t>into</a:t>
                </a:r>
                <a:r>
                  <a:rPr lang="en-US" sz="2400" b="1" i="1" dirty="0" smtClean="0"/>
                  <a:t>” </a:t>
                </a:r>
                <a:r>
                  <a:rPr lang="en-US" sz="2400" dirty="0" smtClean="0"/>
                  <a:t>is considered </a:t>
                </a:r>
                <a:r>
                  <a:rPr lang="en-US" sz="2400" b="1" i="1" dirty="0" smtClean="0"/>
                  <a:t>“</a:t>
                </a:r>
                <a:r>
                  <a:rPr lang="en-US" sz="2400" b="1" i="1" dirty="0" smtClean="0">
                    <a:solidFill>
                      <a:srgbClr val="FF0000"/>
                    </a:solidFill>
                  </a:rPr>
                  <a:t>negative flux</a:t>
                </a:r>
                <a:r>
                  <a:rPr lang="en-US" sz="2400" b="1" i="1" dirty="0" smtClean="0"/>
                  <a:t>”; </a:t>
                </a:r>
                <a:r>
                  <a:rPr lang="en-US" sz="2400" dirty="0" smtClean="0"/>
                  <a:t>while flux flows </a:t>
                </a:r>
                <a:r>
                  <a:rPr lang="en-US" sz="2400" b="1" i="1" dirty="0" smtClean="0"/>
                  <a:t>“</a:t>
                </a:r>
                <a:r>
                  <a:rPr lang="en-US" sz="2400" b="1" i="1" dirty="0" smtClean="0">
                    <a:solidFill>
                      <a:srgbClr val="0070C0"/>
                    </a:solidFill>
                  </a:rPr>
                  <a:t>out of</a:t>
                </a:r>
                <a:r>
                  <a:rPr lang="en-US" sz="2400" b="1" i="1" dirty="0" smtClean="0"/>
                  <a:t>”</a:t>
                </a:r>
                <a:r>
                  <a:rPr lang="en-US" sz="2400" dirty="0" smtClean="0"/>
                  <a:t> is considered as </a:t>
                </a:r>
                <a:r>
                  <a:rPr lang="en-US" sz="2400" b="1" i="1" dirty="0" smtClean="0"/>
                  <a:t>“</a:t>
                </a:r>
                <a:r>
                  <a:rPr lang="en-US" sz="2400" b="1" i="1" dirty="0" smtClean="0">
                    <a:solidFill>
                      <a:srgbClr val="0070C0"/>
                    </a:solidFill>
                  </a:rPr>
                  <a:t>positive flux</a:t>
                </a:r>
                <a:r>
                  <a:rPr lang="en-US" sz="2400" b="1" i="1" dirty="0" smtClean="0"/>
                  <a:t>”</a:t>
                </a:r>
                <a:r>
                  <a:rPr lang="en-US" sz="2400" dirty="0" smtClean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In practice, we do it by defining the direction of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sz="2400" dirty="0" smtClean="0"/>
                  <a:t> to be pointing </a:t>
                </a:r>
                <a:r>
                  <a:rPr lang="en-US" sz="2400" b="1" i="1" dirty="0" smtClean="0"/>
                  <a:t>“</a:t>
                </a:r>
                <a:r>
                  <a:rPr lang="en-US" sz="2400" b="1" i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out</a:t>
                </a:r>
                <a:r>
                  <a:rPr lang="en-US" sz="2400" b="1" i="1" dirty="0" smtClean="0"/>
                  <a:t>”</a:t>
                </a:r>
                <a:r>
                  <a:rPr lang="en-US" sz="2400" i="1" dirty="0" smtClean="0"/>
                  <a:t> of the closed surface</a:t>
                </a:r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1" y="1621821"/>
                <a:ext cx="8314014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953" t="-2111" r="-513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9009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 flux for a closed surface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55" y="1758123"/>
            <a:ext cx="4569426" cy="16195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01084" y="3924306"/>
                <a:ext cx="2146100" cy="8631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  <m:sup/>
                        <m:e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⃑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084" y="3924306"/>
                <a:ext cx="2146100" cy="8631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74268" y="5197622"/>
            <a:ext cx="8517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 smtClean="0"/>
              <a:t>“S”</a:t>
            </a:r>
            <a:r>
              <a:rPr lang="en-US" dirty="0" smtClean="0"/>
              <a:t> means “integrate over a closed surface </a:t>
            </a:r>
            <a:r>
              <a:rPr lang="en-US" i="1" dirty="0" smtClean="0"/>
              <a:t>S</a:t>
            </a:r>
            <a:r>
              <a:rPr lang="en-US" dirty="0" smtClean="0"/>
              <a:t>”.  It is a conceptual symbol.  Real integral depends on the geometry of the closed surface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“circle” in the integral symbol means “a closed surface”.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6.4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the total flux of the electric field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acc>
                  </m:oMath>
                </a14:m>
                <a:r>
                  <a:rPr lang="en-US" dirty="0" smtClean="0"/>
                  <a:t> through the rectangular surface shown in the figure.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91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8458" y="2942202"/>
            <a:ext cx="3780649" cy="361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13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1203</TotalTime>
  <Words>754</Words>
  <Application>Microsoft Office PowerPoint</Application>
  <PresentationFormat>On-screen Show (4:3)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PowerPoint Presentation</vt:lpstr>
      <vt:lpstr>Electric field lines</vt:lpstr>
      <vt:lpstr>What is “flux”?  And What is “electric flux”?</vt:lpstr>
      <vt:lpstr>How to calculate electric flux?</vt:lpstr>
      <vt:lpstr>The direction of the area vector</vt:lpstr>
      <vt:lpstr>Electric flux</vt:lpstr>
      <vt:lpstr>Electric flux for a closed surface</vt:lpstr>
      <vt:lpstr>Electric flux for a closed surface</vt:lpstr>
      <vt:lpstr>Example 6.4</vt:lpstr>
      <vt:lpstr>What is the source of the electric flux?</vt:lpstr>
      <vt:lpstr>Quiz</vt:lpstr>
      <vt:lpstr>Try it</vt:lpstr>
      <vt:lpstr>Try it</vt:lpstr>
      <vt:lpstr>Try it</vt:lpstr>
      <vt:lpstr>How to use Gauss’s Law to calculate electric field?</vt:lpstr>
      <vt:lpstr>How to use Gauss’s Law to calculate electric field?</vt:lpstr>
      <vt:lpstr>How to use Gauss’s Law to calculate electric field?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TeYu</dc:creator>
  <cp:lastModifiedBy>TEYU CHIEN</cp:lastModifiedBy>
  <cp:revision>87</cp:revision>
  <dcterms:created xsi:type="dcterms:W3CDTF">2014-09-16T21:39:03Z</dcterms:created>
  <dcterms:modified xsi:type="dcterms:W3CDTF">2018-09-19T17:40:05Z</dcterms:modified>
</cp:coreProperties>
</file>