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82" r:id="rId6"/>
    <p:sldId id="286" r:id="rId7"/>
    <p:sldId id="259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84" r:id="rId16"/>
    <p:sldId id="267" r:id="rId17"/>
    <p:sldId id="268" r:id="rId18"/>
    <p:sldId id="269" r:id="rId19"/>
    <p:sldId id="270" r:id="rId20"/>
    <p:sldId id="285" r:id="rId21"/>
    <p:sldId id="271" r:id="rId22"/>
    <p:sldId id="273" r:id="rId23"/>
    <p:sldId id="274" r:id="rId24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9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5.emf"/><Relationship Id="rId1" Type="http://schemas.openxmlformats.org/officeDocument/2006/relationships/image" Target="../media/image33.emf"/><Relationship Id="rId4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3.emf"/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7.emf"/><Relationship Id="rId1" Type="http://schemas.openxmlformats.org/officeDocument/2006/relationships/image" Target="../media/image30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8C8E3FC9-B42E-4A76-AB46-AA4C7744A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1C2B27-0FD0-4F63-AAA7-A3268547090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43B1B1-2A46-4AE5-A462-0FF2ECB89BC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07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39D2A-324F-4F4B-9FCF-5E639BC582C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4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10B74A-98E8-49D4-8243-55ECA05F9B1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04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B36BCB-5BE0-4658-B032-A0B71694610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98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50512A-CFCA-42A7-AC42-0DD5E26F21A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30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B21B2B-F7BD-42AE-A928-8DC5EE0B744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494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15BAF-507C-44FB-AC12-47176E1F4D4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06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BB8EBE-4CF2-43D0-A62E-A42DCC17741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3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962C33-A853-4A0A-9A2D-7461426518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3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E71FF0-680E-4907-B58F-DF7A21DD41C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3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2B2FA1-A637-474A-86D3-ED12FCB1668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67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391421-BF61-49F6-BDAA-A5AADF0C675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4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D953DC-7644-43AD-B37D-7128114DC68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043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7A085-74B5-4DD4-A878-3C42B0F6662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26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A31BA6-3326-4FEE-8C88-84C39E0FF00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34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797B30-E7E2-4DF2-A248-3E453EB7514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5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A87925-6366-441C-90DA-4667645AE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89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6B3EDB-E638-447D-8793-7C81902C9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25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A9B4C1-EDBE-42A9-B70A-FBA19AB46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0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41E69C-484F-413C-8EB1-7382D9ACB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B3179F-3CC4-48F7-BA91-9A644691D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32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A59F54-168F-4890-A96D-46D383D86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4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194265-F07E-4252-93BF-C2504F0B5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70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B7913A-D7BB-413C-8346-C16DBE289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47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3041A2-8078-45A8-9355-E957211A3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3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DC682C-86E8-4837-8531-8585213EA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95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234D32-8146-4D41-99A1-74DC564BE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62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ACA9DC2E-6003-4A20-86D1-34D8923737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.png"/><Relationship Id="rId5" Type="http://schemas.openxmlformats.org/officeDocument/2006/relationships/image" Target="../media/image1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9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emf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emf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2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5.emf"/><Relationship Id="rId5" Type="http://schemas.openxmlformats.org/officeDocument/2006/relationships/image" Target="../media/image33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4.emf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48.png"/><Relationship Id="rId15" Type="http://schemas.openxmlformats.org/officeDocument/2006/relationships/image" Target="../media/image54.png"/><Relationship Id="rId10" Type="http://schemas.openxmlformats.org/officeDocument/2006/relationships/image" Target="../media/image45.e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600" dirty="0"/>
              <a:t>Chapter </a:t>
            </a:r>
            <a:r>
              <a:rPr lang="en-US" altLang="en-US" sz="3600" dirty="0" smtClean="0"/>
              <a:t>2: The Kinetic Theory of Gases</a:t>
            </a:r>
            <a:endParaRPr lang="en-US" altLang="en-US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5002213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 smtClean="0"/>
              <a:t>Molecular Model of an ideal gas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 smtClean="0"/>
              <a:t>Pressure, temperature, and RMS speed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 smtClean="0"/>
              <a:t>Heat Capacity and Equipartition of Energy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 smtClean="0"/>
              <a:t>Distribution of Molecular Speeds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What is the origin of the “pressure”?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2100" y="1563688"/>
            <a:ext cx="91836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How many molecules hitting the wall within a certain time period?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7680325" y="2193925"/>
            <a:ext cx="1646238" cy="1554163"/>
          </a:xfrm>
          <a:prstGeom prst="cube">
            <a:avLst>
              <a:gd name="adj" fmla="val 4255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7315200" y="2271713"/>
            <a:ext cx="1938338" cy="1843087"/>
          </a:xfrm>
          <a:prstGeom prst="cube">
            <a:avLst>
              <a:gd name="adj" fmla="val 18875"/>
            </a:avLst>
          </a:prstGeom>
          <a:solidFill>
            <a:srgbClr val="009900">
              <a:alpha val="4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5438" y="2130425"/>
            <a:ext cx="7239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Molecules with </a:t>
            </a:r>
            <a:r>
              <a:rPr lang="en-US" altLang="en-US" sz="2400" i="1"/>
              <a:t>v</a:t>
            </a:r>
            <a:r>
              <a:rPr lang="en-US" altLang="en-US" sz="2400" i="1" baseline="-33000"/>
              <a:t>x</a:t>
            </a:r>
            <a:r>
              <a:rPr lang="en-US" altLang="en-US" sz="2400"/>
              <a:t> within a volume could hit the wall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79400" y="3292475"/>
            <a:ext cx="56324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Numbers of molecules that hit the wall: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4638" y="4754563"/>
            <a:ext cx="735965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Momentum change of one molecule that hit the wall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01625" y="5761038"/>
            <a:ext cx="851217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Sum of momentum changes of all molecules that hit the wall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02735" y="2693287"/>
                <a:ext cx="2308965" cy="400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35" y="2693287"/>
                <a:ext cx="2308965" cy="4007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54086" y="3808764"/>
                <a:ext cx="4581703" cy="75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h𝑖𝑡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86" y="3808764"/>
                <a:ext cx="4581703" cy="752770"/>
              </a:xfrm>
              <a:prstGeom prst="rect">
                <a:avLst/>
              </a:prstGeom>
              <a:blipFill rotWithShape="0">
                <a:blip r:embed="rId4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56758" y="5272531"/>
                <a:ext cx="2195409" cy="400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758" y="5272531"/>
                <a:ext cx="2195409" cy="4007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3311" y="6306049"/>
                <a:ext cx="8762014" cy="75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h𝑖𝑡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11" y="6306049"/>
                <a:ext cx="8762014" cy="752770"/>
              </a:xfrm>
              <a:prstGeom prst="rect">
                <a:avLst/>
              </a:prstGeom>
              <a:blipFill rotWithShape="0">
                <a:blip r:embed="rId6"/>
                <a:stretch>
                  <a:fillRect b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What is the origin of the “pressure”?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7188" y="1490663"/>
            <a:ext cx="58658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Total force due to the molecule collisions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2425" y="3044825"/>
            <a:ext cx="31575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Pressure on the wall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92075" y="4606925"/>
            <a:ext cx="9875838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5125" y="4664075"/>
            <a:ext cx="24780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Average </a:t>
            </a:r>
            <a:r>
              <a:rPr lang="en-US" altLang="en-US" sz="2400" i="1"/>
              <a:t>v</a:t>
            </a:r>
            <a:r>
              <a:rPr lang="en-US" altLang="en-US" sz="2400" i="1" baseline="-33000"/>
              <a:t>x</a:t>
            </a:r>
            <a:r>
              <a:rPr lang="en-US" altLang="en-US" sz="2400"/>
              <a:t> vs </a:t>
            </a:r>
            <a:r>
              <a:rPr lang="en-US" altLang="en-US" sz="2400" i="1"/>
              <a:t>v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3382963" y="5162550"/>
          <a:ext cx="22796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r:id="rId4" imgW="974520" imgH="217440" progId="">
                  <p:embed/>
                </p:oleObj>
              </mc:Choice>
              <mc:Fallback>
                <p:oleObj r:id="rId4" imgW="974520" imgH="2174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5162550"/>
                        <a:ext cx="2279650" cy="506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1984375" y="5851525"/>
          <a:ext cx="54229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r:id="rId6" imgW="2315880" imgH="217440" progId="">
                  <p:embed/>
                </p:oleObj>
              </mc:Choice>
              <mc:Fallback>
                <p:oleObj r:id="rId6" imgW="2315880" imgH="2174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5851525"/>
                        <a:ext cx="5422900" cy="506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3376613" y="6451600"/>
          <a:ext cx="22939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r:id="rId8" imgW="979560" imgH="370800" progId="">
                  <p:embed/>
                </p:oleObj>
              </mc:Choice>
              <mc:Fallback>
                <p:oleObj r:id="rId8" imgW="979560" imgH="3708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6451600"/>
                        <a:ext cx="2293937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78112" y="2064267"/>
                <a:ext cx="4272645" cy="84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12" y="2064267"/>
                <a:ext cx="4272645" cy="8451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71493" y="3487431"/>
                <a:ext cx="2906950" cy="842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93" y="3487431"/>
                <a:ext cx="2906950" cy="8424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5056188" y="6273800"/>
            <a:ext cx="1649412" cy="914400"/>
          </a:xfrm>
          <a:prstGeom prst="roundRect">
            <a:avLst>
              <a:gd name="adj" fmla="val 171"/>
            </a:avLst>
          </a:prstGeom>
          <a:solidFill>
            <a:srgbClr val="FFD32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39763" y="6308725"/>
            <a:ext cx="1890712" cy="914400"/>
          </a:xfrm>
          <a:prstGeom prst="roundRect">
            <a:avLst>
              <a:gd name="adj" fmla="val 171"/>
            </a:avLst>
          </a:prstGeom>
          <a:solidFill>
            <a:srgbClr val="FFD32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What is the origin of the “pressure”?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65125" y="1631950"/>
            <a:ext cx="31575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Pressure on the wall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828800" y="5264150"/>
          <a:ext cx="40465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r:id="rId4" imgW="1724400" imgH="370800" progId="">
                  <p:embed/>
                </p:oleObj>
              </mc:Choice>
              <mc:Fallback>
                <p:oleObj r:id="rId4" imgW="1724400" imgH="370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64150"/>
                        <a:ext cx="4046538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63675" y="4683125"/>
            <a:ext cx="4168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dirty="0"/>
              <a:t>Average kinetic energy of </a:t>
            </a:r>
            <a:r>
              <a:rPr lang="en-US" altLang="en-US" dirty="0" smtClean="0"/>
              <a:t>ONE </a:t>
            </a:r>
            <a:r>
              <a:rPr lang="en-US" altLang="en-US" dirty="0"/>
              <a:t>molecule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73774" y="4665662"/>
            <a:ext cx="3768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dirty="0"/>
              <a:t>Total kinetic energy of </a:t>
            </a:r>
            <a:r>
              <a:rPr lang="en-US" altLang="en-US" dirty="0" smtClean="0"/>
              <a:t>ALL </a:t>
            </a:r>
            <a:r>
              <a:rPr lang="en-US" altLang="en-US" dirty="0"/>
              <a:t>molecules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5578475" y="3843338"/>
            <a:ext cx="147637" cy="91281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7554912" y="3478212"/>
            <a:ext cx="1316038" cy="10953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0" y="5121275"/>
            <a:ext cx="10058400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639763" y="6361113"/>
          <a:ext cx="1890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r:id="rId6" imgW="804600" imgH="370800" progId="">
                  <p:embed/>
                </p:oleObj>
              </mc:Choice>
              <mc:Fallback>
                <p:oleObj r:id="rId6" imgW="804600" imgH="37080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6361113"/>
                        <a:ext cx="1890712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5121275" y="6308725"/>
          <a:ext cx="1585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r:id="rId8" imgW="674640" imgH="370800" progId="">
                  <p:embed/>
                </p:oleObj>
              </mc:Choice>
              <mc:Fallback>
                <p:oleObj r:id="rId8" imgW="674640" imgH="3708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6308725"/>
                        <a:ext cx="1585913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8559800" y="5303838"/>
          <a:ext cx="1223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r:id="rId10" imgW="514440" imgH="392400" progId="">
                  <p:embed/>
                </p:oleObj>
              </mc:Choice>
              <mc:Fallback>
                <p:oleObj r:id="rId10" imgW="514440" imgH="3924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9800" y="5303838"/>
                        <a:ext cx="1223963" cy="91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8594725" y="6400800"/>
          <a:ext cx="1228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r:id="rId12" imgW="518760" imgH="392400" progId="">
                  <p:embed/>
                </p:oleObj>
              </mc:Choice>
              <mc:Fallback>
                <p:oleObj r:id="rId12" imgW="518760" imgH="39240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6400800"/>
                        <a:ext cx="1228725" cy="914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8229600" y="5121275"/>
            <a:ext cx="1588" cy="24399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54312" y="2152650"/>
                <a:ext cx="4241738" cy="84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12" y="2152650"/>
                <a:ext cx="4241738" cy="8451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297112" y="3099283"/>
                <a:ext cx="5392182" cy="845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112" y="3099283"/>
                <a:ext cx="5392182" cy="84510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600"/>
              <a:t>Kinetic energy of molecules vs Temperature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200150" y="1736725"/>
          <a:ext cx="29146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r:id="rId4" imgW="1251720" imgH="370800" progId="">
                  <p:embed/>
                </p:oleObj>
              </mc:Choice>
              <mc:Fallback>
                <p:oleObj r:id="rId4" imgW="1251720" imgH="370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736725"/>
                        <a:ext cx="2914650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943600" y="1697038"/>
          <a:ext cx="3300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r:id="rId6" imgW="1384200" imgH="370800" progId="">
                  <p:embed/>
                </p:oleObj>
              </mc:Choice>
              <mc:Fallback>
                <p:oleObj r:id="rId6" imgW="1384200" imgH="370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697038"/>
                        <a:ext cx="3300413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29200" y="3200400"/>
            <a:ext cx="41687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/>
              <a:t>Average kinetic energy of one molecule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63513" y="3128963"/>
            <a:ext cx="3768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/>
              <a:t>Total kinetic energy of all molecules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6126163" y="2374900"/>
            <a:ext cx="92075" cy="7350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463675" y="2466975"/>
            <a:ext cx="1588" cy="64293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3657600"/>
            <a:ext cx="10080625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68463" y="3840163"/>
            <a:ext cx="65611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 b="1"/>
              <a:t>Root-mean-square speed (rms speed)</a:t>
            </a:r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639763" y="5851525"/>
          <a:ext cx="2347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r:id="rId8" imgW="981360" imgH="370800" progId="">
                  <p:embed/>
                </p:oleObj>
              </mc:Choice>
              <mc:Fallback>
                <p:oleObj r:id="rId8" imgW="981360" imgH="3708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5851525"/>
                        <a:ext cx="2347912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7497763" y="4479925"/>
          <a:ext cx="18145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r:id="rId10" imgW="741600" imgH="217440" progId="">
                  <p:embed/>
                </p:oleObj>
              </mc:Choice>
              <mc:Fallback>
                <p:oleObj r:id="rId10" imgW="741600" imgH="2174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4479925"/>
                        <a:ext cx="1814512" cy="506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6035675" y="4754563"/>
            <a:ext cx="1279525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108325" y="6308725"/>
            <a:ext cx="2193925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36066" y="4444334"/>
                <a:ext cx="2738442" cy="577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066" y="4444334"/>
                <a:ext cx="2738442" cy="57759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02476" y="5678487"/>
                <a:ext cx="3741537" cy="1278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476" y="5678487"/>
                <a:ext cx="3741537" cy="127894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Summary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022725" y="2925763"/>
          <a:ext cx="1585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r:id="rId4" imgW="674640" imgH="370800" progId="">
                  <p:embed/>
                </p:oleObj>
              </mc:Choice>
              <mc:Fallback>
                <p:oleObj r:id="rId4" imgW="674640" imgH="370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2925763"/>
                        <a:ext cx="1585913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5125" y="1860550"/>
            <a:ext cx="9418638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 dirty="0"/>
              <a:t>Average kinetic energy of single molecule on depends on temperature</a:t>
            </a:r>
          </a:p>
          <a:p>
            <a:pPr>
              <a:buSzPct val="45000"/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SzPct val="45000"/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SzPct val="45000"/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SzPct val="45000"/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 dirty="0"/>
              <a:t>Root-mean-square speed depends on both temperature and molecular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30512" y="5445124"/>
                <a:ext cx="3741537" cy="1278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12" y="5445124"/>
                <a:ext cx="3741537" cy="12789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Both"/>
            </a:pPr>
            <a:r>
              <a:rPr lang="en-US" dirty="0" smtClean="0"/>
              <a:t>What is the average kinetic energy of a gas molecule at 20.0 °C?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Find the </a:t>
            </a:r>
            <a:r>
              <a:rPr lang="en-US" dirty="0" err="1" smtClean="0"/>
              <a:t>rms</a:t>
            </a:r>
            <a:r>
              <a:rPr lang="en-US" dirty="0" smtClean="0"/>
              <a:t> speed of a nitrogen molecule (N</a:t>
            </a:r>
            <a:r>
              <a:rPr lang="en-US" baseline="-25000" dirty="0" smtClean="0"/>
              <a:t>2</a:t>
            </a:r>
            <a:r>
              <a:rPr lang="en-US" dirty="0" smtClean="0"/>
              <a:t>) at this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9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0" y="4297363"/>
            <a:ext cx="4297363" cy="1244600"/>
          </a:xfrm>
          <a:prstGeom prst="rect">
            <a:avLst/>
          </a:prstGeom>
          <a:solidFill>
            <a:srgbClr val="FFFF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How do we know the specific heat for ideal gas?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70150" y="2390775"/>
          <a:ext cx="18335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r:id="rId4" imgW="669600" imgH="370800" progId="">
                  <p:embed/>
                </p:oleObj>
              </mc:Choice>
              <mc:Fallback>
                <p:oleObj r:id="rId4" imgW="669600" imgH="370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2390775"/>
                        <a:ext cx="1833563" cy="992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529388" y="2651125"/>
          <a:ext cx="24320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r:id="rId6" imgW="910440" imgH="174240" progId="">
                  <p:embed/>
                </p:oleObj>
              </mc:Choice>
              <mc:Fallback>
                <p:oleObj r:id="rId6" imgW="910440" imgH="174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2651125"/>
                        <a:ext cx="2432050" cy="465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573588" y="2560638"/>
            <a:ext cx="1371600" cy="731837"/>
          </a:xfrm>
          <a:prstGeom prst="rightArrow">
            <a:avLst>
              <a:gd name="adj1" fmla="val 50000"/>
              <a:gd name="adj2" fmla="val 46855"/>
            </a:avLst>
          </a:prstGeom>
          <a:solidFill>
            <a:srgbClr val="0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8913" y="1841500"/>
            <a:ext cx="6048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600" b="1" dirty="0"/>
              <a:t>Recall from </a:t>
            </a:r>
            <a:r>
              <a:rPr lang="en-US" altLang="en-US" sz="2600" b="1" dirty="0" err="1"/>
              <a:t>Ch</a:t>
            </a:r>
            <a:r>
              <a:rPr lang="en-US" altLang="en-US" sz="2600" b="1" dirty="0"/>
              <a:t> </a:t>
            </a:r>
            <a:r>
              <a:rPr lang="en-US" altLang="en-US" sz="2600" b="1" dirty="0" smtClean="0"/>
              <a:t>1: </a:t>
            </a:r>
            <a:r>
              <a:rPr lang="en-US" altLang="en-US" sz="2600" dirty="0"/>
              <a:t>Molar heat capacity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0350" y="3749675"/>
            <a:ext cx="64373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600"/>
              <a:t>There are two types of Molar heat capacity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468563" y="4389438"/>
          <a:ext cx="39814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r:id="rId8" imgW="1443960" imgH="385560" progId="">
                  <p:embed/>
                </p:oleObj>
              </mc:Choice>
              <mc:Fallback>
                <p:oleObj r:id="rId8" imgW="1443960" imgH="3855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4389438"/>
                        <a:ext cx="3981450" cy="1038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468563" y="5819775"/>
          <a:ext cx="41052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r:id="rId10" imgW="1497600" imgH="385560" progId="">
                  <p:embed/>
                </p:oleObj>
              </mc:Choice>
              <mc:Fallback>
                <p:oleObj r:id="rId10" imgW="1497600" imgH="3855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5819775"/>
                        <a:ext cx="4105275" cy="1038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How do we know the specific heat for ideal gas?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668463" y="3956050"/>
          <a:ext cx="2628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r:id="rId4" imgW="980640" imgH="195840" progId="">
                  <p:embed/>
                </p:oleObj>
              </mc:Choice>
              <mc:Fallback>
                <p:oleObj r:id="rId4" imgW="980640" imgH="1958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3956050"/>
                        <a:ext cx="2628900" cy="523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064250" y="3749675"/>
          <a:ext cx="18907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r:id="rId6" imgW="804600" imgH="370800" progId="">
                  <p:embed/>
                </p:oleObj>
              </mc:Choice>
              <mc:Fallback>
                <p:oleObj r:id="rId6" imgW="804600" imgH="370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3749675"/>
                        <a:ext cx="1890713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30200" y="1917700"/>
            <a:ext cx="9545638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600"/>
              <a:t>For ideal gas, if you add heat into the system, where does the heat go?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892550" y="2951163"/>
          <a:ext cx="20764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" r:id="rId8" imgW="776160" imgH="195840" progId="">
                  <p:embed/>
                </p:oleObj>
              </mc:Choice>
              <mc:Fallback>
                <p:oleObj r:id="rId8" imgW="776160" imgH="1958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951163"/>
                        <a:ext cx="2076450" cy="523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2743200" y="4678363"/>
          <a:ext cx="44846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" r:id="rId10" imgW="1661400" imgH="370800" progId="">
                  <p:embed/>
                </p:oleObj>
              </mc:Choice>
              <mc:Fallback>
                <p:oleObj r:id="rId10" imgW="1661400" imgH="3708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78363"/>
                        <a:ext cx="4484688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144963" y="6140450"/>
          <a:ext cx="1708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" r:id="rId12" imgW="618120" imgH="370800" progId="">
                  <p:embed/>
                </p:oleObj>
              </mc:Choice>
              <mc:Fallback>
                <p:oleObj r:id="rId12" imgW="618120" imgH="370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963" y="6140450"/>
                        <a:ext cx="1708150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Equipartition of Energy principle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949450" y="2757488"/>
          <a:ext cx="1708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r:id="rId4" imgW="618120" imgH="370800" progId="">
                  <p:embed/>
                </p:oleObj>
              </mc:Choice>
              <mc:Fallback>
                <p:oleObj r:id="rId4" imgW="618120" imgH="370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757488"/>
                        <a:ext cx="1708150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492875" y="2835275"/>
          <a:ext cx="22939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r:id="rId6" imgW="979560" imgH="370800" progId="">
                  <p:embed/>
                </p:oleObj>
              </mc:Choice>
              <mc:Fallback>
                <p:oleObj r:id="rId6" imgW="979560" imgH="370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2835275"/>
                        <a:ext cx="2293938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1890713"/>
            <a:ext cx="52673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Where does this “3” come from?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3198813" y="2378075"/>
            <a:ext cx="185737" cy="3810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5125" y="5303838"/>
            <a:ext cx="93027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One </a:t>
            </a:r>
            <a:r>
              <a:rPr lang="en-US" altLang="en-US" sz="2800" b="1"/>
              <a:t>degree of freedom</a:t>
            </a:r>
            <a:r>
              <a:rPr lang="en-US" altLang="en-US" sz="2800"/>
              <a:t> gives one equipartition of energy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57200" y="4114800"/>
          <a:ext cx="8640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r:id="rId8" imgW="3868560" imgH="370800" progId="">
                  <p:embed/>
                </p:oleObj>
              </mc:Choice>
              <mc:Fallback>
                <p:oleObj r:id="rId8" imgW="3868560" imgH="3708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8640763" cy="863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382963" y="6049963"/>
          <a:ext cx="2103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r:id="rId10" imgW="773280" imgH="370800" progId="">
                  <p:embed/>
                </p:oleObj>
              </mc:Choice>
              <mc:Fallback>
                <p:oleObj r:id="rId10" imgW="773280" imgH="370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6049963"/>
                        <a:ext cx="2103437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What is “degree of freedom”?</a:t>
            </a:r>
          </a:p>
        </p:txBody>
      </p:sp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736725" y="3382963"/>
            <a:ext cx="639763" cy="639762"/>
          </a:xfrm>
          <a:prstGeom prst="ellipse">
            <a:avLst/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378075" y="3676650"/>
            <a:ext cx="1096963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1187450" y="3932238"/>
            <a:ext cx="642938" cy="7318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011363" y="2466975"/>
            <a:ext cx="1587" cy="9175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79525" y="4478338"/>
            <a:ext cx="36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925763" y="3656013"/>
            <a:ext cx="36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03438" y="2560638"/>
            <a:ext cx="36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479925" y="3460750"/>
            <a:ext cx="1588" cy="40386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6035675" y="3200400"/>
            <a:ext cx="639763" cy="639763"/>
          </a:xfrm>
          <a:prstGeom prst="ellipse">
            <a:avLst/>
          </a:prstGeom>
          <a:solidFill>
            <a:srgbClr val="8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6675438" y="3200400"/>
            <a:ext cx="639762" cy="639763"/>
          </a:xfrm>
          <a:prstGeom prst="ellipse">
            <a:avLst/>
          </a:prstGeom>
          <a:solidFill>
            <a:srgbClr val="8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7223125" y="3494088"/>
            <a:ext cx="1096963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5851525" y="3840163"/>
            <a:ext cx="642938" cy="7318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6675438" y="2284413"/>
            <a:ext cx="1587" cy="9175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943600" y="4386263"/>
            <a:ext cx="36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7772400" y="3471863"/>
            <a:ext cx="36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6765925" y="2378075"/>
            <a:ext cx="3651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6126163" y="5761038"/>
            <a:ext cx="639762" cy="639762"/>
          </a:xfrm>
          <a:prstGeom prst="ellipse">
            <a:avLst/>
          </a:prstGeom>
          <a:solidFill>
            <a:srgbClr val="8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6765925" y="5761038"/>
            <a:ext cx="639763" cy="639762"/>
          </a:xfrm>
          <a:prstGeom prst="ellipse">
            <a:avLst/>
          </a:prstGeom>
          <a:solidFill>
            <a:srgbClr val="8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6767513" y="6075363"/>
            <a:ext cx="1919287" cy="508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H="1">
            <a:off x="5757863" y="6126163"/>
            <a:ext cx="1009650" cy="10969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6765925" y="4662488"/>
            <a:ext cx="1588" cy="12827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6218238" y="6672263"/>
            <a:ext cx="3651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7315200" y="6054725"/>
            <a:ext cx="3651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858000" y="5121275"/>
            <a:ext cx="3651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/>
          <a:p>
            <a:r>
              <a:rPr lang="en-US" altLang="en-US" sz="260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1335088" y="5707063"/>
            <a:ext cx="1590675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600"/>
              <a:t>dof = 3</a:t>
            </a:r>
          </a:p>
        </p:txBody>
      </p:sp>
      <p:graphicFrame>
        <p:nvGraphicFramePr>
          <p:cNvPr id="17435" name="Object 27"/>
          <p:cNvGraphicFramePr>
            <a:graphicFrameLocks noChangeAspect="1"/>
          </p:cNvGraphicFramePr>
          <p:nvPr/>
        </p:nvGraphicFramePr>
        <p:xfrm>
          <a:off x="3475038" y="2103438"/>
          <a:ext cx="21034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r:id="rId4" imgW="773280" imgH="370800" progId="">
                  <p:embed/>
                </p:oleObj>
              </mc:Choice>
              <mc:Fallback>
                <p:oleObj r:id="rId4" imgW="773280" imgH="37080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2103438"/>
                        <a:ext cx="2103437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6" name="Object 28"/>
          <p:cNvGraphicFramePr>
            <a:graphicFrameLocks noChangeAspect="1"/>
          </p:cNvGraphicFramePr>
          <p:nvPr/>
        </p:nvGraphicFramePr>
        <p:xfrm>
          <a:off x="1096963" y="6492875"/>
          <a:ext cx="1708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r:id="rId6" imgW="618120" imgH="370800" progId="">
                  <p:embed/>
                </p:oleObj>
              </mc:Choice>
              <mc:Fallback>
                <p:oleObj r:id="rId6" imgW="618120" imgH="370800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6492875"/>
                        <a:ext cx="1708150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7" name="Freeform 29"/>
          <p:cNvSpPr>
            <a:spLocks noChangeArrowheads="1"/>
          </p:cNvSpPr>
          <p:nvPr/>
        </p:nvSpPr>
        <p:spPr bwMode="auto">
          <a:xfrm>
            <a:off x="5578475" y="6675438"/>
            <a:ext cx="823913" cy="731837"/>
          </a:xfrm>
          <a:custGeom>
            <a:avLst/>
            <a:gdLst>
              <a:gd name="T0" fmla="*/ 1270 w 2287"/>
              <a:gd name="T1" fmla="*/ 2032 h 2033"/>
              <a:gd name="T2" fmla="*/ 0 w 2287"/>
              <a:gd name="T3" fmla="*/ 254 h 203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87" h="2033">
                <a:moveTo>
                  <a:pt x="1270" y="2032"/>
                </a:moveTo>
                <a:cubicBezTo>
                  <a:pt x="2286" y="0"/>
                  <a:pt x="0" y="254"/>
                  <a:pt x="0" y="254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Freeform 30"/>
          <p:cNvSpPr>
            <a:spLocks noChangeArrowheads="1"/>
          </p:cNvSpPr>
          <p:nvPr/>
        </p:nvSpPr>
        <p:spPr bwMode="auto">
          <a:xfrm>
            <a:off x="6357938" y="4783138"/>
            <a:ext cx="784225" cy="433387"/>
          </a:xfrm>
          <a:custGeom>
            <a:avLst/>
            <a:gdLst>
              <a:gd name="T0" fmla="*/ 798 w 2178"/>
              <a:gd name="T1" fmla="*/ 9 h 1204"/>
              <a:gd name="T2" fmla="*/ 202 w 2178"/>
              <a:gd name="T3" fmla="*/ 770 h 1204"/>
              <a:gd name="T4" fmla="*/ 1195 w 2178"/>
              <a:gd name="T5" fmla="*/ 1199 h 1204"/>
              <a:gd name="T6" fmla="*/ 1756 w 2178"/>
              <a:gd name="T7" fmla="*/ 406 h 1204"/>
              <a:gd name="T8" fmla="*/ 1723 w 2178"/>
              <a:gd name="T9" fmla="*/ 405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8" h="1204">
                <a:moveTo>
                  <a:pt x="798" y="9"/>
                </a:moveTo>
                <a:cubicBezTo>
                  <a:pt x="426" y="0"/>
                  <a:pt x="0" y="430"/>
                  <a:pt x="202" y="770"/>
                </a:cubicBezTo>
                <a:cubicBezTo>
                  <a:pt x="390" y="1088"/>
                  <a:pt x="819" y="1203"/>
                  <a:pt x="1195" y="1199"/>
                </a:cubicBezTo>
                <a:cubicBezTo>
                  <a:pt x="1541" y="1197"/>
                  <a:pt x="2177" y="784"/>
                  <a:pt x="1756" y="406"/>
                </a:cubicBezTo>
                <a:lnTo>
                  <a:pt x="1723" y="405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6035675" y="7223125"/>
            <a:ext cx="1588" cy="18573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H="1">
            <a:off x="6034088" y="7315200"/>
            <a:ext cx="185737" cy="920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6950075" y="4937125"/>
            <a:ext cx="1588" cy="920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>
            <a:off x="6948488" y="4937125"/>
            <a:ext cx="185737" cy="15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8193088" y="2324100"/>
            <a:ext cx="15906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600"/>
              <a:t>dof = 5</a:t>
            </a:r>
          </a:p>
        </p:txBody>
      </p:sp>
      <p:graphicFrame>
        <p:nvGraphicFramePr>
          <p:cNvPr id="17444" name="Object 36"/>
          <p:cNvGraphicFramePr>
            <a:graphicFrameLocks noChangeAspect="1"/>
          </p:cNvGraphicFramePr>
          <p:nvPr/>
        </p:nvGraphicFramePr>
        <p:xfrm>
          <a:off x="8229600" y="6415088"/>
          <a:ext cx="1708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r:id="rId8" imgW="618120" imgH="370800" progId="">
                  <p:embed/>
                </p:oleObj>
              </mc:Choice>
              <mc:Fallback>
                <p:oleObj r:id="rId8" imgW="618120" imgH="37080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6415088"/>
                        <a:ext cx="1708150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639763" y="1293813"/>
            <a:ext cx="86439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95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US" altLang="en-US" sz="2800"/>
              <a:t>Monatomic vs Diatomic molecules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600"/>
              <a:t>Confusing Notations (don't be confused):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 tIns="21168"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N</a:t>
            </a:r>
            <a:r>
              <a:rPr lang="en-US" altLang="en-US" sz="2400"/>
              <a:t>: number of molecules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n</a:t>
            </a:r>
            <a:r>
              <a:rPr lang="en-US" altLang="en-US" sz="2400"/>
              <a:t>: number of moles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/>
              <a:t>N</a:t>
            </a:r>
            <a:r>
              <a:rPr lang="en-US" altLang="en-US" sz="2400" baseline="-33000"/>
              <a:t>A</a:t>
            </a:r>
            <a:r>
              <a:rPr lang="en-US" altLang="en-US" sz="2400"/>
              <a:t> : Avogadro's number: 6.02 × 10</a:t>
            </a:r>
            <a:r>
              <a:rPr lang="en-US" altLang="en-US" sz="2400" baseline="33000"/>
              <a:t>23</a:t>
            </a:r>
            <a:r>
              <a:rPr lang="en-US" altLang="en-US" sz="2400"/>
              <a:t> . 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M</a:t>
            </a:r>
            <a:r>
              <a:rPr lang="en-US" altLang="en-US" sz="2400"/>
              <a:t>: molar mass (how much mass per mole)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m</a:t>
            </a:r>
            <a:r>
              <a:rPr lang="en-US" altLang="en-US" sz="2400"/>
              <a:t>: mass of “ONE” molecule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m</a:t>
            </a:r>
            <a:r>
              <a:rPr lang="en-US" altLang="en-US" sz="2400" baseline="-33000"/>
              <a:t>total</a:t>
            </a:r>
            <a:r>
              <a:rPr lang="en-US" altLang="en-US" sz="2400"/>
              <a:t>: total mass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p</a:t>
            </a:r>
            <a:r>
              <a:rPr lang="en-US" altLang="en-US" sz="2400"/>
              <a:t>: pressure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i="1"/>
              <a:t>P</a:t>
            </a:r>
            <a:r>
              <a:rPr lang="en-US" altLang="en-US" sz="2400"/>
              <a:t>: momentum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Degree of freedom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687">
            <a:off x="1083942" y="1752343"/>
            <a:ext cx="2449113" cy="2038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186">
            <a:off x="131070" y="4592660"/>
            <a:ext cx="2250536" cy="1978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919">
            <a:off x="2356935" y="4649244"/>
            <a:ext cx="2250536" cy="19725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210" y="4006753"/>
            <a:ext cx="202273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Translation: </a:t>
            </a:r>
            <a:r>
              <a:rPr lang="en-US" dirty="0" err="1" smtClean="0"/>
              <a:t>dof</a:t>
            </a:r>
            <a:r>
              <a:rPr lang="en-US" dirty="0" smtClean="0"/>
              <a:t>: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3891" y="6677420"/>
            <a:ext cx="174919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Rotation: </a:t>
            </a:r>
            <a:r>
              <a:rPr lang="en-US" dirty="0" err="1" smtClean="0"/>
              <a:t>dof</a:t>
            </a:r>
            <a:r>
              <a:rPr lang="en-US" dirty="0" smtClean="0"/>
              <a:t>: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17838" y="6737121"/>
            <a:ext cx="17963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Vibration: </a:t>
            </a:r>
            <a:r>
              <a:rPr lang="en-US" dirty="0" err="1" smtClean="0"/>
              <a:t>dof</a:t>
            </a:r>
            <a:r>
              <a:rPr lang="en-US" dirty="0" smtClean="0"/>
              <a:t>: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048" y="1829777"/>
            <a:ext cx="5579577" cy="324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7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What is “degree of freedom”?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022725" y="1463675"/>
            <a:ext cx="246856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/>
              <a:t>Kinetic energy</a:t>
            </a:r>
          </a:p>
          <a:p>
            <a:pPr lvl="1">
              <a:buSzPct val="45000"/>
              <a:buFont typeface="Wingdings" panose="05000000000000000000" pitchFamily="2" charset="2"/>
              <a:buChar char=""/>
            </a:pP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and </a:t>
            </a:r>
            <a:r>
              <a:rPr lang="en-US" altLang="en-US" i="1"/>
              <a:t>z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22725" y="2139950"/>
            <a:ext cx="2468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/>
              <a:t>Potential energy (vibration)</a:t>
            </a:r>
          </a:p>
          <a:p>
            <a:pPr lvl="1">
              <a:buSzPct val="45000"/>
              <a:buFont typeface="Wingdings" panose="05000000000000000000" pitchFamily="2" charset="2"/>
              <a:buChar char=""/>
            </a:pP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and </a:t>
            </a:r>
            <a:r>
              <a:rPr lang="en-US" altLang="en-US" i="1"/>
              <a:t>z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553325" y="1463675"/>
            <a:ext cx="159067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7675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3600"/>
              <a:t>dof = 6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7497763" y="2103438"/>
          <a:ext cx="1708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r:id="rId4" imgW="618120" imgH="370800" progId="">
                  <p:embed/>
                </p:oleObj>
              </mc:Choice>
              <mc:Fallback>
                <p:oleObj r:id="rId4" imgW="618120" imgH="3708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2103438"/>
                        <a:ext cx="1708150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179763"/>
            <a:ext cx="58515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2563" y="5394325"/>
            <a:ext cx="3932237" cy="1847850"/>
          </a:xfrm>
          <a:prstGeom prst="rect">
            <a:avLst/>
          </a:prstGeom>
          <a:noFill/>
          <a:ln w="3672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000" tIns="84168" rIns="108000" bIns="63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/>
              <a:t>In general, the following could contribute to dof.</a:t>
            </a:r>
          </a:p>
          <a:p>
            <a:pPr lvl="1"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b="1"/>
              <a:t>Kinetic energy</a:t>
            </a:r>
          </a:p>
          <a:p>
            <a:pPr lvl="1"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b="1"/>
              <a:t>Rotational energy</a:t>
            </a:r>
          </a:p>
          <a:p>
            <a:pPr lvl="1"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b="1"/>
              <a:t>Vibration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563" y="1421759"/>
            <a:ext cx="3840162" cy="33445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096963"/>
            <a:ext cx="6176962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24695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/>
              <a:t>Do all the air molecules move with the same speed?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71600"/>
            <a:ext cx="39814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6416738" y="3337719"/>
            <a:ext cx="457200" cy="274637"/>
          </a:xfrm>
          <a:prstGeom prst="roundRect">
            <a:avLst>
              <a:gd name="adj" fmla="val 57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82640"/>
              </p:ext>
            </p:extLst>
          </p:nvPr>
        </p:nvGraphicFramePr>
        <p:xfrm>
          <a:off x="6277831" y="3159523"/>
          <a:ext cx="7350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r:id="rId6" imgW="266040" imgH="195840" progId="">
                  <p:embed/>
                </p:oleObj>
              </mc:Choice>
              <mc:Fallback>
                <p:oleObj r:id="rId6" imgW="266040" imgH="1958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831" y="3159523"/>
                        <a:ext cx="735013" cy="522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3238" y="4988680"/>
                <a:ext cx="5576142" cy="873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8" y="4988680"/>
                <a:ext cx="5576142" cy="8739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6945313" y="3551237"/>
            <a:ext cx="369888" cy="33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391399" y="3881436"/>
            <a:ext cx="690501" cy="3301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27538"/>
              </p:ext>
            </p:extLst>
          </p:nvPr>
        </p:nvGraphicFramePr>
        <p:xfrm>
          <a:off x="6815994" y="3413524"/>
          <a:ext cx="6715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OpenOffice" r:id="rId9" imgW="243000" imgH="195840" progId="opendocument.MathDocument.1">
                  <p:embed/>
                </p:oleObj>
              </mc:Choice>
              <mc:Fallback>
                <p:oleObj name="OpenOffice" r:id="rId9" imgW="243000" imgH="195840" progId="opendocument.MathDocument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994" y="3413524"/>
                        <a:ext cx="671513" cy="522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56556"/>
              </p:ext>
            </p:extLst>
          </p:nvPr>
        </p:nvGraphicFramePr>
        <p:xfrm>
          <a:off x="7224711" y="3785391"/>
          <a:ext cx="8016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OpenOffice" r:id="rId11" imgW="290160" imgH="195840" progId="opendocument.MathDocument.1">
                  <p:embed/>
                </p:oleObj>
              </mc:Choice>
              <mc:Fallback>
                <p:oleObj name="OpenOffice" r:id="rId11" imgW="290160" imgH="195840" progId="opendocument.MathDocument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4711" y="3785391"/>
                        <a:ext cx="801688" cy="5222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92688" y="6120670"/>
                <a:ext cx="2247475" cy="127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88" y="6120670"/>
                <a:ext cx="2247475" cy="127624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54512" y="6120669"/>
                <a:ext cx="2151551" cy="127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12" y="6120669"/>
                <a:ext cx="2151551" cy="127624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8056" y="6103139"/>
                <a:ext cx="2350643" cy="127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6" y="6103139"/>
                <a:ext cx="2350643" cy="127624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Speeds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900238" y="3200400"/>
          <a:ext cx="184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r:id="rId4" imgW="668880" imgH="370800" progId="">
                  <p:embed/>
                </p:oleObj>
              </mc:Choice>
              <mc:Fallback>
                <p:oleObj r:id="rId4" imgW="668880" imgH="370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3200400"/>
                        <a:ext cx="1847850" cy="990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3394075"/>
            <a:ext cx="2009775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793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600"/>
              <a:t>Solve for </a:t>
            </a:r>
            <a:r>
              <a:rPr lang="en-US" altLang="en-US" sz="2600" i="1"/>
              <a:t>v</a:t>
            </a:r>
            <a:r>
              <a:rPr lang="en-US" altLang="en-US" sz="2600" baseline="-33000"/>
              <a:t>mp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096963" y="3565525"/>
            <a:ext cx="182562" cy="182563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1096963" y="5029200"/>
            <a:ext cx="182562" cy="182563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1096963" y="6400800"/>
            <a:ext cx="182562" cy="182563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73312" y="1766471"/>
                <a:ext cx="5576142" cy="873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312" y="1766471"/>
                <a:ext cx="5576142" cy="8739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92312" y="5827712"/>
                <a:ext cx="3773725" cy="127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312" y="5827712"/>
                <a:ext cx="3773725" cy="12762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26847" y="4529673"/>
                <a:ext cx="3111878" cy="959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47" y="4529673"/>
                <a:ext cx="3111878" cy="9593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3600"/>
              <a:t>What is “mole”; and what is “molar mass”?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  <a:ln/>
        </p:spPr>
        <p:txBody>
          <a:bodyPr tIns="21168"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I have 2.5 dozens of identical coins with total weight of 300 g. How much weight does one dozen of coins have? How much weight does one coin have?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I have 2.5 moles of identical molecules with total weight of 300 g. How much weight does one mole of molecules have? How much weight does one molecule have? </a:t>
            </a:r>
          </a:p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400" dirty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A “dozen” refers to “12” objects.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A “mole” refers to “6.02 x 10</a:t>
            </a:r>
            <a:r>
              <a:rPr lang="en-US" altLang="en-US" sz="2400" baseline="33000" dirty="0"/>
              <a:t>23</a:t>
            </a:r>
            <a:r>
              <a:rPr lang="en-US" altLang="en-US" sz="2400" dirty="0"/>
              <a:t>“ objects  (we use N</a:t>
            </a:r>
            <a:r>
              <a:rPr lang="en-US" altLang="en-US" sz="2400" baseline="-33000" dirty="0"/>
              <a:t>A</a:t>
            </a:r>
            <a:r>
              <a:rPr lang="en-US" altLang="en-US" sz="2400" dirty="0"/>
              <a:t> to represent 6.02 x 10</a:t>
            </a:r>
            <a:r>
              <a:rPr lang="en-US" altLang="en-US" sz="2400" baseline="33000" dirty="0"/>
              <a:t>23</a:t>
            </a:r>
            <a:r>
              <a:rPr lang="en-US" altLang="en-US" sz="2400" dirty="0"/>
              <a:t>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943100" y="6492875"/>
          <a:ext cx="1622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r:id="rId4" imgW="693000" imgH="195840" progId="">
                  <p:embed/>
                </p:oleObj>
              </mc:Choice>
              <mc:Fallback>
                <p:oleObj r:id="rId4" imgW="693000" imgH="1958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492875"/>
                        <a:ext cx="1622425" cy="457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668963" y="4664075"/>
          <a:ext cx="1860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r:id="rId6" imgW="795960" imgH="195840" progId="">
                  <p:embed/>
                </p:oleObj>
              </mc:Choice>
              <mc:Fallback>
                <p:oleObj r:id="rId6" imgW="795960" imgH="1958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4664075"/>
                        <a:ext cx="1860550" cy="457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57200" y="7059613"/>
            <a:ext cx="1360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/>
              <a:t>Molar mass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60788" y="7113588"/>
            <a:ext cx="23987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/>
              <a:t>Single molecule mass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646238" y="6764338"/>
            <a:ext cx="365125" cy="2968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3563938" y="6765925"/>
            <a:ext cx="460375" cy="34925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3014663" y="5578475"/>
            <a:ext cx="1009650" cy="9144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7223125" y="6492875"/>
          <a:ext cx="1755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r:id="rId8" imgW="750960" imgH="195840" progId="">
                  <p:embed/>
                </p:oleObj>
              </mc:Choice>
              <mc:Fallback>
                <p:oleObj r:id="rId8" imgW="750960" imgH="19584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5" y="6492875"/>
                        <a:ext cx="1755775" cy="457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093075" y="5807075"/>
            <a:ext cx="1233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/>
              <a:t># of moles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8412163" y="6153150"/>
            <a:ext cx="1587" cy="43021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8015288" y="4664075"/>
          <a:ext cx="1990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r:id="rId10" imgW="857160" imgH="195840" progId="">
                  <p:embed/>
                </p:oleObj>
              </mc:Choice>
              <mc:Fallback>
                <p:oleObj r:id="rId10" imgW="857160" imgH="19584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8" y="4664075"/>
                        <a:ext cx="1990725" cy="457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8550275" y="4114800"/>
            <a:ext cx="13604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/>
              <a:t># of dozens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9051925" y="4460875"/>
            <a:ext cx="1588" cy="293688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State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112" y="1189036"/>
            <a:ext cx="3854063" cy="6362809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2112" y="1541462"/>
            <a:ext cx="44656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buSzPct val="45000"/>
            </a:pPr>
            <a:r>
              <a:rPr lang="en-US" altLang="en-US" sz="2800" dirty="0" smtClean="0"/>
              <a:t>From experiments: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i="1" dirty="0" smtClean="0"/>
              <a:t>V</a:t>
            </a:r>
            <a:r>
              <a:rPr lang="en-US" altLang="en-US" sz="2400" dirty="0" smtClean="0"/>
              <a:t> is proportional to </a:t>
            </a:r>
            <a:r>
              <a:rPr lang="en-US" altLang="en-US" sz="2400" i="1" dirty="0" smtClean="0"/>
              <a:t>n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i="1" dirty="0" smtClean="0"/>
              <a:t>V</a:t>
            </a:r>
            <a:r>
              <a:rPr lang="en-US" altLang="en-US" sz="2400" dirty="0" smtClean="0"/>
              <a:t> is proportional to 1/</a:t>
            </a:r>
            <a:r>
              <a:rPr lang="en-US" altLang="en-US" sz="2400" i="1" dirty="0" smtClean="0"/>
              <a:t>p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proportional to </a:t>
            </a:r>
            <a:r>
              <a:rPr lang="en-US" altLang="en-US" sz="2400" i="1" dirty="0" smtClean="0"/>
              <a:t>T</a:t>
            </a:r>
            <a:endParaRPr lang="en-US" alt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7850" y="3263053"/>
                <a:ext cx="1896353" cy="4579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850" y="3263053"/>
                <a:ext cx="1896353" cy="4579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71407" y="3914721"/>
                <a:ext cx="3259354" cy="343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=8.314472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07" y="3914721"/>
                <a:ext cx="3259354" cy="343492"/>
              </a:xfrm>
              <a:prstGeom prst="rect">
                <a:avLst/>
              </a:prstGeom>
              <a:blipFill rotWithShape="0">
                <a:blip r:embed="rId4"/>
                <a:stretch>
                  <a:fillRect l="-1685" t="-5263" r="-1311" b="-38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79345" y="4612382"/>
                <a:ext cx="2840265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=0.08206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45" y="4612382"/>
                <a:ext cx="2840265" cy="640816"/>
              </a:xfrm>
              <a:prstGeom prst="rect">
                <a:avLst/>
              </a:prstGeom>
              <a:blipFill rotWithShape="0">
                <a:blip r:embed="rId5"/>
                <a:stretch>
                  <a:fillRect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1758" y="6218237"/>
                <a:ext cx="2833660" cy="7814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58" y="6218237"/>
                <a:ext cx="2833660" cy="781432"/>
              </a:xfrm>
              <a:prstGeom prst="rect">
                <a:avLst/>
              </a:prstGeom>
              <a:blipFill rotWithShape="0">
                <a:blip r:embed="rId6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1366" y="6379980"/>
                <a:ext cx="1983107" cy="4579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𝑝𝑀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366" y="6379980"/>
                <a:ext cx="1983107" cy="4579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52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Pressure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01958"/>
              </p:ext>
            </p:extLst>
          </p:nvPr>
        </p:nvGraphicFramePr>
        <p:xfrm>
          <a:off x="315910" y="1768475"/>
          <a:ext cx="9525001" cy="3983087"/>
        </p:xfrm>
        <a:graphic>
          <a:graphicData uri="http://schemas.openxmlformats.org/drawingml/2006/table">
            <a:tbl>
              <a:tblPr/>
              <a:tblGrid>
                <a:gridCol w="940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8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3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5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40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62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74321">
                <a:tc rowSpan="2"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Pascal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Standard atmosphere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Torr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Pounds per square inch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(Pa)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(bar)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atm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(Torr)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(psi)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202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 Pa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≡ 1 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/m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−5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9.8692×10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7.5006×10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1.450377×10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61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 bar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≡ 100 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kPa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≡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dyn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/cm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0.98692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750.06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14.50377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0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atm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1.01325×10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1.01325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≡ 760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14.69595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32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 Torr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133.3224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1.333224×10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≡ 1/760 ≈ 1.315789×10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≡ 1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</a:rPr>
                        <a:t>Torr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≈ 1 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mmHg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1.933678×10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02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1 psi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6.8948×10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6.8948×10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effectLst/>
                        </a:rPr>
                        <a:t>−2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6.8046×10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−2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51.71493</a:t>
                      </a: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≡ 1 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lbf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/in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7432" marR="67432" marT="33716" marB="337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76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2.1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your bicycle tire is fully inflated, with an absolute pressure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7.00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 smtClean="0"/>
                  <a:t> Pa at a temperature of 18.0 °C. What is the pressure after its temperature has risen to 35.0 </a:t>
                </a:r>
                <a:r>
                  <a:rPr lang="en-US" dirty="0"/>
                  <a:t>°</a:t>
                </a:r>
                <a:r>
                  <a:rPr lang="en-US" dirty="0" smtClean="0"/>
                  <a:t>C on a hot day? Assume there are no appreciable leaks or changes in volume.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757" t="-3060" r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65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How to describe the status of a gas? And what is “ideal gas”?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6"/>
            <a:ext cx="9070975" cy="2468562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/>
              <a:t>Ideal gas: 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/>
              <a:t>(1) no inter-molecular interactions (each gas molecule does not feel the others); 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dirty="0"/>
              <a:t>(2) no volume (each gas molecule is considered as a “point mass” particle)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697413" y="3611563"/>
          <a:ext cx="7191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r:id="rId4" imgW="720000" imgH="360360" progId="">
                  <p:embed/>
                </p:oleObj>
              </mc:Choice>
              <mc:Fallback>
                <p:oleObj r:id="rId4" imgW="720000" imgH="3603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611563"/>
                        <a:ext cx="719137" cy="360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9275" y="5732463"/>
            <a:ext cx="48545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 dirty="0"/>
              <a:t>Corrections for non-ideal </a:t>
            </a:r>
            <a:r>
              <a:rPr lang="en-US" altLang="en-US" sz="2800" dirty="0" smtClean="0"/>
              <a:t>gas (van der Waals Equation):</a:t>
            </a:r>
            <a:endParaRPr lang="en-US" altLang="en-US" sz="2800" dirty="0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944718"/>
              </p:ext>
            </p:extLst>
          </p:nvPr>
        </p:nvGraphicFramePr>
        <p:xfrm>
          <a:off x="3200400" y="6400800"/>
          <a:ext cx="3695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r:id="rId6" imgW="1572120" imgH="414000" progId="">
                  <p:embed/>
                </p:oleObj>
              </mc:Choice>
              <mc:Fallback>
                <p:oleObj r:id="rId6" imgW="1572120" imgH="41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400800"/>
                        <a:ext cx="3695700" cy="965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p-V</a:t>
            </a:r>
            <a:r>
              <a:rPr lang="en-US" dirty="0" smtClean="0"/>
              <a:t>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62">
            <a:off x="2510131" y="1378702"/>
            <a:ext cx="3755444" cy="2793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5234" y="2027237"/>
            <a:ext cx="117211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Gas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551" y="5330104"/>
            <a:ext cx="167225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Non-Ideal Gas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12" y="3938398"/>
            <a:ext cx="7899400" cy="34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/>
              <a:t>What is the origin of the “pressure”?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2038" y="1892300"/>
            <a:ext cx="3505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/>
              <a:t>What is “pressure”?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486400" y="1736725"/>
          <a:ext cx="10620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r:id="rId4" imgW="454680" imgH="370800" progId="">
                  <p:embed/>
                </p:oleObj>
              </mc:Choice>
              <mc:Fallback>
                <p:oleObj r:id="rId4" imgW="454680" imgH="370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36725"/>
                        <a:ext cx="1062038" cy="865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2898775"/>
            <a:ext cx="55419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/>
              <a:t>Where does “Force” come from?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24799" r="19841" b="24799"/>
          <a:stretch>
            <a:fillRect/>
          </a:stretch>
        </p:blipFill>
        <p:spPr bwMode="auto">
          <a:xfrm>
            <a:off x="6950075" y="2743200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9841" t="24799" r="19841" b="247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36725" y="3776663"/>
            <a:ext cx="5427663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400"/>
              <a:t>Air molecules hitting/bouncing the wall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7315200" y="5211763"/>
            <a:ext cx="2193925" cy="2103437"/>
          </a:xfrm>
          <a:prstGeom prst="cube">
            <a:avLst>
              <a:gd name="adj" fmla="val 25000"/>
            </a:avLst>
          </a:prstGeom>
          <a:solidFill>
            <a:srgbClr val="CFE7F5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7315200" y="6764338"/>
            <a:ext cx="549275" cy="552450"/>
          </a:xfrm>
          <a:prstGeom prst="line">
            <a:avLst/>
          </a:prstGeom>
          <a:noFill/>
          <a:ln w="9525" cap="flat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7861300" y="6765925"/>
            <a:ext cx="1649413" cy="1588"/>
          </a:xfrm>
          <a:prstGeom prst="line">
            <a:avLst/>
          </a:prstGeom>
          <a:noFill/>
          <a:ln w="9525" cap="flat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7864475" y="5211763"/>
            <a:ext cx="1588" cy="1554162"/>
          </a:xfrm>
          <a:prstGeom prst="line">
            <a:avLst/>
          </a:prstGeom>
          <a:noFill/>
          <a:ln w="9525" cap="flat">
            <a:solidFill>
              <a:srgbClr val="99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7791450" y="6710363"/>
            <a:ext cx="274638" cy="274637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 flipV="1">
            <a:off x="7588250" y="6307138"/>
            <a:ext cx="277813" cy="4603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7589838" y="5849938"/>
            <a:ext cx="365125" cy="4603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041400" y="5000625"/>
            <a:ext cx="46037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/>
              <a:t>Let's look at one molecule:</a:t>
            </a:r>
          </a:p>
        </p:txBody>
      </p:sp>
      <p:graphicFrame>
        <p:nvGraphicFramePr>
          <p:cNvPr id="8207" name="Object 15"/>
          <p:cNvGraphicFramePr>
            <a:graphicFrameLocks noChangeAspect="1"/>
          </p:cNvGraphicFramePr>
          <p:nvPr/>
        </p:nvGraphicFramePr>
        <p:xfrm>
          <a:off x="2751138" y="5942013"/>
          <a:ext cx="1636712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r:id="rId7" imgW="700200" imgH="392400" progId="">
                  <p:embed/>
                </p:oleObj>
              </mc:Choice>
              <mc:Fallback>
                <p:oleObj r:id="rId7" imgW="700200" imgH="3924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5942013"/>
                        <a:ext cx="1636712" cy="915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854</Words>
  <Application>Microsoft Office PowerPoint</Application>
  <PresentationFormat>Custom</PresentationFormat>
  <Paragraphs>191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Microsoft YaHei</vt:lpstr>
      <vt:lpstr>Arial</vt:lpstr>
      <vt:lpstr>Cambria Math</vt:lpstr>
      <vt:lpstr>Symbol</vt:lpstr>
      <vt:lpstr>Times New Roman</vt:lpstr>
      <vt:lpstr>Wingdings</vt:lpstr>
      <vt:lpstr>Office Theme</vt:lpstr>
      <vt:lpstr>OpenOffice</vt:lpstr>
      <vt:lpstr>Chapter 2: The Kinetic Theory of Gases</vt:lpstr>
      <vt:lpstr>Confusing Notations (don't be confused):</vt:lpstr>
      <vt:lpstr>What is “mole”; and what is “molar mass”?</vt:lpstr>
      <vt:lpstr>Equation of State</vt:lpstr>
      <vt:lpstr>Unit of Pressure</vt:lpstr>
      <vt:lpstr>Example 2.1</vt:lpstr>
      <vt:lpstr>How to describe the status of a gas? And what is “ideal gas”?</vt:lpstr>
      <vt:lpstr>p-V diagram</vt:lpstr>
      <vt:lpstr>What is the origin of the “pressure”?</vt:lpstr>
      <vt:lpstr>What is the origin of the “pressure”?</vt:lpstr>
      <vt:lpstr>What is the origin of the “pressure”?</vt:lpstr>
      <vt:lpstr>What is the origin of the “pressure”?</vt:lpstr>
      <vt:lpstr>Kinetic energy of molecules vs Temperature</vt:lpstr>
      <vt:lpstr>Summary</vt:lpstr>
      <vt:lpstr>Example 2.4</vt:lpstr>
      <vt:lpstr>How do we know the specific heat for ideal gas?</vt:lpstr>
      <vt:lpstr>How do we know the specific heat for ideal gas?</vt:lpstr>
      <vt:lpstr>Equipartition of Energy principle</vt:lpstr>
      <vt:lpstr>What is “degree of freedom”?</vt:lpstr>
      <vt:lpstr>Degree of freedom vs C_V</vt:lpstr>
      <vt:lpstr>What is “degree of freedom”?</vt:lpstr>
      <vt:lpstr>Do all the air molecules move with the same speed?</vt:lpstr>
      <vt:lpstr>Speeds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Thermal Properties of Matter</dc:title>
  <dc:creator>TeYu Chien</dc:creator>
  <cp:lastModifiedBy>TEYU CHIEN</cp:lastModifiedBy>
  <cp:revision>61</cp:revision>
  <cp:lastPrinted>1601-01-01T00:00:00Z</cp:lastPrinted>
  <dcterms:created xsi:type="dcterms:W3CDTF">2014-09-04T21:55:25Z</dcterms:created>
  <dcterms:modified xsi:type="dcterms:W3CDTF">2018-11-30T16:46:06Z</dcterms:modified>
</cp:coreProperties>
</file>