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9" r:id="rId4"/>
    <p:sldId id="271" r:id="rId5"/>
    <p:sldId id="272" r:id="rId6"/>
    <p:sldId id="263" r:id="rId7"/>
    <p:sldId id="273" r:id="rId8"/>
    <p:sldId id="285" r:id="rId9"/>
    <p:sldId id="290" r:id="rId10"/>
    <p:sldId id="27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9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5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5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67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7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56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8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1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4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9F342-A33B-417D-91E4-1E3B31FA4968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A2A441-AABD-4CA9-A000-82548C51B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emf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emf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 smtClean="0"/>
              <a:t>10: </a:t>
            </a:r>
            <a:r>
              <a:rPr lang="en-US" dirty="0" smtClean="0"/>
              <a:t>Direct current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Resistors in circuits</a:t>
            </a:r>
          </a:p>
          <a:p>
            <a:endParaRPr lang="en-US" dirty="0"/>
          </a:p>
          <a:p>
            <a:r>
              <a:rPr lang="en-US" dirty="0" smtClean="0"/>
              <a:t>Equivalent resistance</a:t>
            </a:r>
          </a:p>
          <a:p>
            <a:endParaRPr lang="en-US" dirty="0" smtClean="0"/>
          </a:p>
          <a:p>
            <a:r>
              <a:rPr lang="en-US" dirty="0" smtClean="0"/>
              <a:t>The nature of the electric potential and current in circuit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Kirchhoff’s rules (for complicated circuit analysis)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06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021" y="1975992"/>
            <a:ext cx="1492470" cy="6221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021" y="2517815"/>
            <a:ext cx="1492470" cy="6221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259" y="3661318"/>
            <a:ext cx="1492470" cy="6221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7259" y="4306269"/>
            <a:ext cx="1492470" cy="62216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4023556" y="4021830"/>
            <a:ext cx="731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023556" y="4660718"/>
            <a:ext cx="731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389316" y="4013592"/>
            <a:ext cx="0" cy="6400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629230" y="2334779"/>
            <a:ext cx="0" cy="2331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74750" y="2328242"/>
            <a:ext cx="1554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741036" y="2871939"/>
            <a:ext cx="1371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868797" y="1761845"/>
                <a:ext cx="85440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100 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797" y="1761845"/>
                <a:ext cx="854401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8571" r="-8571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838158" y="2967072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50.0 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8158" y="2967072"/>
                <a:ext cx="91691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8667" r="-8000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35035" y="3463395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75.0 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5035" y="3463395"/>
                <a:ext cx="916918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8000" r="-8667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032" y="3669114"/>
            <a:ext cx="1492470" cy="62216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032" y="4305827"/>
            <a:ext cx="1492470" cy="622169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6112934" y="2871939"/>
            <a:ext cx="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529179" y="2872990"/>
            <a:ext cx="1371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35361" y="2870592"/>
            <a:ext cx="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95561" y="4662962"/>
            <a:ext cx="8229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18698" y="2334779"/>
            <a:ext cx="1554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18698" y="2334779"/>
            <a:ext cx="0" cy="23317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218698" y="4660718"/>
            <a:ext cx="5486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107502" y="3421842"/>
            <a:ext cx="52120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18698" y="3429099"/>
            <a:ext cx="3200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847309" y="3413762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25.0 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7309" y="3413762"/>
                <a:ext cx="91691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7947" r="-7947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779313" y="4792043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40.0 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313" y="4792043"/>
                <a:ext cx="916918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8000" r="-8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791587" y="4742410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50.0 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587" y="4742410"/>
                <a:ext cx="916918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8000" r="-8667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Oval 32"/>
          <p:cNvSpPr/>
          <p:nvPr/>
        </p:nvSpPr>
        <p:spPr>
          <a:xfrm>
            <a:off x="2995970" y="2281093"/>
            <a:ext cx="102016" cy="1023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556526" y="2269663"/>
            <a:ext cx="102016" cy="1023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889326" y="1867916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5432085" y="1873114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890770" y="5799783"/>
            <a:ext cx="6872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an ohmmeter is connected between points a and b, what will it read?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52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Resistors in circuit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8571" y="1690689"/>
            <a:ext cx="77811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Use Ohm’s law for each individual resistors: Each resistor has it’s own resistance, potential drop and current flow</a:t>
            </a: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134" y="3295687"/>
            <a:ext cx="5940631" cy="221112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2971800" y="4046220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971802" y="4851763"/>
            <a:ext cx="1317169" cy="32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939142" y="4046220"/>
            <a:ext cx="0" cy="80554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223655" y="4042954"/>
            <a:ext cx="957945" cy="32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964432" y="4042954"/>
            <a:ext cx="457199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5181601" y="4848497"/>
            <a:ext cx="1240030" cy="326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421631" y="4046220"/>
            <a:ext cx="0" cy="805543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96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/>
          <a:srcRect l="32226" t="54707" r="30576" b="21170"/>
          <a:stretch/>
        </p:blipFill>
        <p:spPr>
          <a:xfrm rot="5400000">
            <a:off x="5655312" y="3977173"/>
            <a:ext cx="2743200" cy="6621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resistance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6543" y="1611085"/>
            <a:ext cx="6033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Equivalent resistance is used to simplify circuit.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654629" y="2623457"/>
            <a:ext cx="2569028" cy="34725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903515" y="2928257"/>
            <a:ext cx="7511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903515" y="5606142"/>
            <a:ext cx="7511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63816" y="3530318"/>
            <a:ext cx="2174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Any circuit</a:t>
            </a:r>
          </a:p>
          <a:p>
            <a:r>
              <a:rPr lang="en-US" sz="2800" dirty="0" smtClean="0"/>
              <a:t>(or any part of the circuit)</a:t>
            </a:r>
            <a:endParaRPr lang="en-US" sz="28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012371" y="2797629"/>
            <a:ext cx="64225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86665" y="2278168"/>
            <a:ext cx="293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012371" y="5528532"/>
            <a:ext cx="64225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59512" y="4943757"/>
            <a:ext cx="293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903515" y="2928257"/>
            <a:ext cx="0" cy="2600275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7439" y="3744174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00B0F0"/>
                </a:solidFill>
              </a:rPr>
              <a:t>V</a:t>
            </a:r>
            <a:endParaRPr lang="en-US" sz="3200" b="1" i="1" dirty="0">
              <a:solidFill>
                <a:srgbClr val="00B0F0"/>
              </a:solidFill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4432844" y="3956251"/>
            <a:ext cx="740229" cy="54428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6128658" y="2960890"/>
            <a:ext cx="7511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6128658" y="5638775"/>
            <a:ext cx="7511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37514" y="2830262"/>
            <a:ext cx="64225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411808" y="2310801"/>
            <a:ext cx="293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237514" y="5561165"/>
            <a:ext cx="64225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384655" y="4976390"/>
            <a:ext cx="293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128658" y="2960890"/>
            <a:ext cx="0" cy="2600275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742582" y="3776807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solidFill>
                  <a:srgbClr val="00B0F0"/>
                </a:solidFill>
              </a:rPr>
              <a:t>V</a:t>
            </a:r>
            <a:endParaRPr lang="en-US" sz="3200" b="1" i="1" dirty="0">
              <a:solidFill>
                <a:srgbClr val="00B0F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181820" y="3776807"/>
                <a:ext cx="1330492" cy="8038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𝑒𝑞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1820" y="3776807"/>
                <a:ext cx="1330492" cy="8038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927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series connections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3718"/>
            <a:ext cx="9121975" cy="27438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2707" y="5000581"/>
            <a:ext cx="267788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Currents</a:t>
            </a:r>
            <a:r>
              <a:rPr lang="en-US" sz="2400" dirty="0" smtClean="0"/>
              <a:t> are the same for the two resistor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102678" y="5000580"/>
            <a:ext cx="2677886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Potential drop</a:t>
            </a:r>
            <a:r>
              <a:rPr lang="en-US" sz="2400" dirty="0" smtClean="0"/>
              <a:t> are the same for the two resistor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6495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series connections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73718"/>
            <a:ext cx="9121975" cy="27438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00742" y="5410200"/>
                <a:ext cx="2294090" cy="464101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𝑒𝑞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42" y="5410200"/>
                <a:ext cx="2294090" cy="4641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57799" y="5177475"/>
                <a:ext cx="2285818" cy="929550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𝑒𝑞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799" y="5177475"/>
                <a:ext cx="2285818" cy="92955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6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88901" y="4999977"/>
                <a:ext cx="7197217" cy="556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𝑒𝑞</m:t>
                        </m:r>
                      </m:sub>
                    </m:sSub>
                  </m:oMath>
                </a14:m>
                <a:r>
                  <a:rPr lang="en-US" sz="2800" dirty="0" smtClean="0"/>
                  <a:t>, and the current through each resistor</a:t>
                </a:r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901" y="4999977"/>
                <a:ext cx="7197217" cy="556434"/>
              </a:xfrm>
              <a:prstGeom prst="rect">
                <a:avLst/>
              </a:prstGeom>
              <a:blipFill rotWithShape="0">
                <a:blip r:embed="rId2"/>
                <a:stretch>
                  <a:fillRect l="-1693" t="-9890" b="-25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1687" y="1867313"/>
            <a:ext cx="1697319" cy="6953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616" y="2759762"/>
            <a:ext cx="1492470" cy="6221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3616" y="3308735"/>
            <a:ext cx="1492470" cy="6221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1292" y="2759762"/>
            <a:ext cx="1492470" cy="6221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1292" y="3308735"/>
            <a:ext cx="1492470" cy="622169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3840480" y="3120977"/>
            <a:ext cx="731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40480" y="3669247"/>
            <a:ext cx="7315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06240" y="3120977"/>
            <a:ext cx="0" cy="5482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943762" y="2206207"/>
            <a:ext cx="0" cy="14630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62016" y="2206207"/>
            <a:ext cx="0" cy="14630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453616" y="2212911"/>
            <a:ext cx="914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56367" y="2212911"/>
            <a:ext cx="10972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509895" y="1553406"/>
                <a:ext cx="139268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=60.0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895" y="1553406"/>
                <a:ext cx="139268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632" r="-4386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730006" y="2524522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3.00 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0006" y="2524522"/>
                <a:ext cx="916918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8000" r="-8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680935" y="2521670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12.0 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935" y="2521670"/>
                <a:ext cx="916918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8000" r="-8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737196" y="3830958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6.00 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7196" y="3830958"/>
                <a:ext cx="916918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7333" r="-8667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680935" y="3830958"/>
                <a:ext cx="91691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4.00 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935" y="3830958"/>
                <a:ext cx="916918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8000" r="-8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24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Equivalent </a:t>
            </a:r>
            <a:r>
              <a:rPr lang="en-US" sz="3200" dirty="0" smtClean="0"/>
              <a:t>resistance for complicated circuits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69158" y="1690689"/>
            <a:ext cx="73373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There are complicated circuits which could not be analyzed by the method mentioned above.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035" y="2735914"/>
            <a:ext cx="3790307" cy="3922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5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Kirchhoff’s rules (for complicated circuit analysis</a:t>
            </a:r>
            <a:r>
              <a:rPr lang="en-US" dirty="0" smtClean="0"/>
              <a:t>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49086" y="2275114"/>
                <a:ext cx="674742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Junction rule</a:t>
                </a:r>
                <a:r>
                  <a:rPr lang="en-US" sz="2400" dirty="0" smtClean="0"/>
                  <a:t> (about current):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 smtClean="0"/>
                  <a:t> at any junction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Flow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into</a:t>
                </a:r>
                <a:r>
                  <a:rPr lang="en-US" sz="2400" dirty="0" smtClean="0"/>
                  <a:t> the junction: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positive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Flow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out of </a:t>
                </a:r>
                <a:r>
                  <a:rPr lang="en-US" sz="2400" dirty="0" smtClean="0"/>
                  <a:t>the junction: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negative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086" y="2275114"/>
                <a:ext cx="6747425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1355" t="-4061" r="-3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49086" y="4248329"/>
                <a:ext cx="688329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/>
                  <a:t>Loop rule</a:t>
                </a:r>
                <a:r>
                  <a:rPr lang="en-US" sz="2400" dirty="0" smtClean="0"/>
                  <a:t> (about current):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 smtClean="0"/>
                  <a:t> for any closed loop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Potential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drop</a:t>
                </a:r>
                <a:r>
                  <a:rPr lang="en-US" sz="2400" dirty="0" smtClean="0"/>
                  <a:t>: </a:t>
                </a:r>
                <a:r>
                  <a:rPr lang="en-US" sz="2400" b="1" dirty="0" smtClean="0">
                    <a:solidFill>
                      <a:srgbClr val="FF0000"/>
                    </a:solidFill>
                  </a:rPr>
                  <a:t>negative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Potential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increase (pump)</a:t>
                </a:r>
                <a:r>
                  <a:rPr lang="en-US" sz="2400" dirty="0" smtClean="0"/>
                  <a:t>: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positive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086" y="4248329"/>
                <a:ext cx="6883295" cy="1200329"/>
              </a:xfrm>
              <a:prstGeom prst="rect">
                <a:avLst/>
              </a:prstGeom>
              <a:blipFill rotWithShape="0">
                <a:blip r:embed="rId3"/>
                <a:stretch>
                  <a:fillRect l="-1329" t="-4061" r="-354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110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Kirchhoff’s rules (for complicated circuit analysis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1292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Strategy: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98714" y="2497218"/>
            <a:ext cx="850174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Define </a:t>
            </a:r>
            <a:r>
              <a:rPr lang="en-US" sz="2000" b="1" dirty="0" smtClean="0">
                <a:solidFill>
                  <a:srgbClr val="FF0000"/>
                </a:solidFill>
              </a:rPr>
              <a:t>currents values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directions</a:t>
            </a:r>
            <a:r>
              <a:rPr lang="en-US" sz="2000" dirty="0" smtClean="0"/>
              <a:t> at each section of path in the circuit.</a:t>
            </a:r>
          </a:p>
          <a:p>
            <a:pPr marL="457200" indent="-457200">
              <a:buFontTx/>
              <a:buAutoNum type="arabicPeriod"/>
            </a:pPr>
            <a:r>
              <a:rPr lang="en-US" sz="2000" dirty="0" smtClean="0"/>
              <a:t>Use </a:t>
            </a:r>
            <a:r>
              <a:rPr lang="en-US" sz="2000" b="1" dirty="0">
                <a:solidFill>
                  <a:srgbClr val="FF0000"/>
                </a:solidFill>
              </a:rPr>
              <a:t>junction rule </a:t>
            </a:r>
            <a:r>
              <a:rPr lang="en-US" sz="2000" dirty="0"/>
              <a:t>for each junction in the circuit. Each junction will give one equation</a:t>
            </a:r>
            <a:r>
              <a:rPr lang="en-US" sz="2000" dirty="0" smtClean="0"/>
              <a:t>.</a:t>
            </a:r>
          </a:p>
          <a:p>
            <a:pPr marL="457200" indent="-457200">
              <a:buFontTx/>
              <a:buAutoNum type="arabicPeriod"/>
            </a:pPr>
            <a:r>
              <a:rPr lang="en-US" sz="2000" dirty="0" smtClean="0"/>
              <a:t>Choose </a:t>
            </a:r>
            <a:r>
              <a:rPr lang="en-US" sz="2000" dirty="0"/>
              <a:t>any certain point as </a:t>
            </a:r>
            <a:r>
              <a:rPr lang="en-US" sz="2000" b="1" dirty="0">
                <a:solidFill>
                  <a:srgbClr val="FF0000"/>
                </a:solidFill>
              </a:rPr>
              <a:t>starting point</a:t>
            </a:r>
            <a:r>
              <a:rPr lang="en-US" sz="2000" dirty="0"/>
              <a:t>, then choose a travel route to complete a </a:t>
            </a:r>
            <a:r>
              <a:rPr lang="en-US" sz="2000" b="1" dirty="0">
                <a:solidFill>
                  <a:srgbClr val="FF0000"/>
                </a:solidFill>
              </a:rPr>
              <a:t>close loop </a:t>
            </a:r>
            <a:r>
              <a:rPr lang="en-US" sz="2000" dirty="0"/>
              <a:t>(your choice, and has to go back to the starting point</a:t>
            </a:r>
            <a:r>
              <a:rPr lang="en-US" sz="2000" dirty="0" smtClean="0"/>
              <a:t>)</a:t>
            </a:r>
          </a:p>
          <a:p>
            <a:pPr marL="457200" indent="-457200">
              <a:buFontTx/>
              <a:buAutoNum type="arabicPeriod"/>
            </a:pPr>
            <a:r>
              <a:rPr lang="en-US" sz="2000" dirty="0" smtClean="0"/>
              <a:t>Use </a:t>
            </a:r>
            <a:r>
              <a:rPr lang="en-US" sz="2000" b="1" dirty="0">
                <a:solidFill>
                  <a:srgbClr val="FF0000"/>
                </a:solidFill>
              </a:rPr>
              <a:t>loop rule </a:t>
            </a:r>
            <a:r>
              <a:rPr lang="en-US" sz="2000" dirty="0"/>
              <a:t>to construct electric potential equation for the loop you chose. (if the travel direction is the same with the current direction, the potential will drop; if opposite, the potential will raise). </a:t>
            </a:r>
            <a:endParaRPr lang="en-US" sz="2000" dirty="0" smtClean="0"/>
          </a:p>
          <a:p>
            <a:pPr marL="457200" indent="-457200">
              <a:buFontTx/>
              <a:buAutoNum type="arabicPeriod"/>
            </a:pPr>
            <a:r>
              <a:rPr lang="en-US" sz="2000" dirty="0" smtClean="0"/>
              <a:t>Choose different closed loop which covers </a:t>
            </a:r>
            <a:r>
              <a:rPr lang="en-US" sz="2000" b="1" dirty="0" smtClean="0">
                <a:solidFill>
                  <a:srgbClr val="FF0000"/>
                </a:solidFill>
              </a:rPr>
              <a:t>sections that were not covered by other loops</a:t>
            </a:r>
            <a:r>
              <a:rPr lang="en-US" sz="2000" dirty="0" smtClean="0"/>
              <a:t> (Some part of the route could be the same). Repeat step 4 until you cover all sections in the circuit)</a:t>
            </a:r>
            <a:endParaRPr lang="en-US" sz="2000" dirty="0"/>
          </a:p>
          <a:p>
            <a:pPr marL="457200" indent="-457200">
              <a:buFontTx/>
              <a:buAutoNum type="arabicPeriod"/>
            </a:pPr>
            <a:r>
              <a:rPr lang="en-US" sz="2000" dirty="0" smtClean="0"/>
              <a:t>Solve the unknown values using the equations constructed by junction rules and loop rules.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091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391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Chapter 10: Direct current circuit</vt:lpstr>
      <vt:lpstr>Resistors in circuit</vt:lpstr>
      <vt:lpstr>Equivalent resistance</vt:lpstr>
      <vt:lpstr>Parallel and series connections</vt:lpstr>
      <vt:lpstr>Parallel and series connections</vt:lpstr>
      <vt:lpstr>Example</vt:lpstr>
      <vt:lpstr>Equivalent resistance for complicated circuits</vt:lpstr>
      <vt:lpstr>Kirchhoff’s rules (for complicated circuit analysis)</vt:lpstr>
      <vt:lpstr>Kirchhoff’s rules (for complicated circuit analysis)</vt:lpstr>
      <vt:lpstr>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26: Direct current circuit</dc:title>
  <dc:creator>teyuchien</dc:creator>
  <cp:lastModifiedBy>TEYU CHIEN</cp:lastModifiedBy>
  <cp:revision>18</cp:revision>
  <dcterms:created xsi:type="dcterms:W3CDTF">2014-11-10T15:49:59Z</dcterms:created>
  <dcterms:modified xsi:type="dcterms:W3CDTF">2018-10-26T15:45:05Z</dcterms:modified>
</cp:coreProperties>
</file>