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2" r:id="rId7"/>
    <p:sldId id="261" r:id="rId8"/>
    <p:sldId id="363" r:id="rId9"/>
    <p:sldId id="364" r:id="rId10"/>
    <p:sldId id="365" r:id="rId11"/>
    <p:sldId id="366" r:id="rId12"/>
    <p:sldId id="311" r:id="rId13"/>
    <p:sldId id="312" r:id="rId14"/>
    <p:sldId id="367" r:id="rId15"/>
    <p:sldId id="314" r:id="rId16"/>
    <p:sldId id="368" r:id="rId17"/>
    <p:sldId id="369" r:id="rId18"/>
    <p:sldId id="315" r:id="rId19"/>
    <p:sldId id="316" r:id="rId20"/>
    <p:sldId id="321" r:id="rId21"/>
    <p:sldId id="322" r:id="rId22"/>
    <p:sldId id="362" r:id="rId23"/>
    <p:sldId id="323" r:id="rId24"/>
    <p:sldId id="360" r:id="rId25"/>
    <p:sldId id="361" r:id="rId26"/>
    <p:sldId id="324" r:id="rId27"/>
    <p:sldId id="326" r:id="rId28"/>
    <p:sldId id="327" r:id="rId29"/>
    <p:sldId id="328" r:id="rId30"/>
    <p:sldId id="329" r:id="rId31"/>
    <p:sldId id="330"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47" r:id="rId47"/>
    <p:sldId id="348" r:id="rId48"/>
    <p:sldId id="349" r:id="rId49"/>
    <p:sldId id="350" r:id="rId50"/>
    <p:sldId id="351" r:id="rId51"/>
    <p:sldId id="352" r:id="rId52"/>
    <p:sldId id="353" r:id="rId53"/>
    <p:sldId id="370" r:id="rId54"/>
    <p:sldId id="371" r:id="rId55"/>
    <p:sldId id="373" r:id="rId56"/>
    <p:sldId id="375" r:id="rId57"/>
    <p:sldId id="374" r:id="rId58"/>
    <p:sldId id="376" r:id="rId59"/>
    <p:sldId id="37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43"/>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2E0CF-981D-D94E-AC76-20DA332E29C8}" type="datetimeFigureOut">
              <a:rPr lang="en-US" smtClean="0"/>
              <a:t>4/28/19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F0F6-C826-584F-B656-BAE1C0A06F79}" type="slidenum">
              <a:rPr lang="en-US" smtClean="0"/>
              <a:t>‹#›</a:t>
            </a:fld>
            <a:endParaRPr lang="en-US"/>
          </a:p>
        </p:txBody>
      </p:sp>
    </p:spTree>
    <p:extLst>
      <p:ext uri="{BB962C8B-B14F-4D97-AF65-F5344CB8AC3E}">
        <p14:creationId xmlns:p14="http://schemas.microsoft.com/office/powerpoint/2010/main" val="51163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EF0A65A-1E3A-7E4F-AE04-82C46F468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E3A36A-3BCE-3743-9941-8754209C1C88}" type="slidenum">
              <a:rPr lang="en-US" altLang="en-US" sz="1200"/>
              <a:pPr eaLnBrk="1" hangingPunct="1"/>
              <a:t>12</a:t>
            </a:fld>
            <a:endParaRPr lang="en-US" altLang="en-US" sz="1200"/>
          </a:p>
        </p:txBody>
      </p:sp>
      <p:sp>
        <p:nvSpPr>
          <p:cNvPr id="40962" name="Rectangle 2">
            <a:extLst>
              <a:ext uri="{FF2B5EF4-FFF2-40B4-BE49-F238E27FC236}">
                <a16:creationId xmlns:a16="http://schemas.microsoft.com/office/drawing/2014/main" id="{16EFD52B-102B-224F-8D71-CB5CF912F1A8}"/>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C1CA40CA-0036-CE43-91F6-5B8D4817E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9421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947CE0D0-F496-5144-80B6-DDEC46298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FEFD23E-38D6-2E46-B5A2-77CC49621B12}" type="slidenum">
              <a:rPr lang="en-US" altLang="en-US" sz="1200"/>
              <a:pPr eaLnBrk="1" hangingPunct="1"/>
              <a:t>23</a:t>
            </a:fld>
            <a:endParaRPr lang="en-US" altLang="en-US" sz="1200"/>
          </a:p>
        </p:txBody>
      </p:sp>
      <p:sp>
        <p:nvSpPr>
          <p:cNvPr id="57346" name="Rectangle 2">
            <a:extLst>
              <a:ext uri="{FF2B5EF4-FFF2-40B4-BE49-F238E27FC236}">
                <a16:creationId xmlns:a16="http://schemas.microsoft.com/office/drawing/2014/main" id="{59C87373-9E9B-BD45-A319-8AD97C251A0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CA308BCF-6FB9-724C-BF74-4C776D4C12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5454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1AF72465-F94D-0A45-9CA1-E2B4D74CD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07CFA75-BCED-2C44-95A5-FF94F07ADE74}" type="slidenum">
              <a:rPr lang="en-US" altLang="en-US" sz="1200"/>
              <a:pPr eaLnBrk="1" hangingPunct="1"/>
              <a:t>24</a:t>
            </a:fld>
            <a:endParaRPr lang="en-US" altLang="en-US" sz="1200"/>
          </a:p>
        </p:txBody>
      </p:sp>
      <p:sp>
        <p:nvSpPr>
          <p:cNvPr id="59395" name="Text Box 1">
            <a:extLst>
              <a:ext uri="{FF2B5EF4-FFF2-40B4-BE49-F238E27FC236}">
                <a16:creationId xmlns:a16="http://schemas.microsoft.com/office/drawing/2014/main" id="{B9CAA8BD-E1FB-F34F-A95A-B1A9EB4D963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9396" name="Text Box 2">
            <a:extLst>
              <a:ext uri="{FF2B5EF4-FFF2-40B4-BE49-F238E27FC236}">
                <a16:creationId xmlns:a16="http://schemas.microsoft.com/office/drawing/2014/main" id="{F7E05D34-B4DD-864E-AC66-ED8382061B07}"/>
              </a:ext>
            </a:extLst>
          </p:cNvPr>
          <p:cNvSpPr>
            <a:spLocks noGrp="1" noChangeArrowheads="1"/>
          </p:cNvSpPr>
          <p:nvPr>
            <p:ph type="body"/>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5152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F2B8BE3-A9F5-034B-95E0-A68CAFCC1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00C06C-A33A-C249-94D2-61CE4FDF937A}" type="slidenum">
              <a:rPr lang="en-US" altLang="en-US" sz="1200"/>
              <a:pPr eaLnBrk="1" hangingPunct="1"/>
              <a:t>25</a:t>
            </a:fld>
            <a:endParaRPr lang="en-US" altLang="en-US" sz="1200"/>
          </a:p>
        </p:txBody>
      </p:sp>
      <p:sp>
        <p:nvSpPr>
          <p:cNvPr id="61443" name="Text Box 1">
            <a:extLst>
              <a:ext uri="{FF2B5EF4-FFF2-40B4-BE49-F238E27FC236}">
                <a16:creationId xmlns:a16="http://schemas.microsoft.com/office/drawing/2014/main" id="{D3248D3D-21F7-4847-BB98-C3A19C4B66C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61444" name="Text Box 2">
            <a:extLst>
              <a:ext uri="{FF2B5EF4-FFF2-40B4-BE49-F238E27FC236}">
                <a16:creationId xmlns:a16="http://schemas.microsoft.com/office/drawing/2014/main" id="{E801CEAE-AB91-8041-A310-E6A9AB727D7E}"/>
              </a:ext>
            </a:extLst>
          </p:cNvPr>
          <p:cNvSpPr>
            <a:spLocks noGrp="1" noChangeArrowheads="1"/>
          </p:cNvSpPr>
          <p:nvPr>
            <p:ph type="body"/>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199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C8CD478E-ECFA-A046-9F3B-5CF05A87D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3E8863A-6C8E-224D-815E-99DD6830B5F0}" type="slidenum">
              <a:rPr lang="en-US" altLang="en-US" sz="1200"/>
              <a:pPr eaLnBrk="1" hangingPunct="1"/>
              <a:t>26</a:t>
            </a:fld>
            <a:endParaRPr lang="en-US" altLang="en-US" sz="1200"/>
          </a:p>
        </p:txBody>
      </p:sp>
      <p:sp>
        <p:nvSpPr>
          <p:cNvPr id="63490" name="Rectangle 2">
            <a:extLst>
              <a:ext uri="{FF2B5EF4-FFF2-40B4-BE49-F238E27FC236}">
                <a16:creationId xmlns:a16="http://schemas.microsoft.com/office/drawing/2014/main" id="{0735A52E-BBF6-D442-BAF6-434E51D1BD19}"/>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E4ADCAD-2061-B74F-94F5-1B94438EBF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939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5903B0E-306F-7C46-AFBB-3F5DC022A3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9FD970-88C3-DC40-8409-14753DC07857}" type="slidenum">
              <a:rPr lang="en-US" altLang="en-US" sz="1200"/>
              <a:pPr eaLnBrk="1" hangingPunct="1"/>
              <a:t>27</a:t>
            </a:fld>
            <a:endParaRPr lang="en-US" altLang="en-US" sz="1200"/>
          </a:p>
        </p:txBody>
      </p:sp>
      <p:sp>
        <p:nvSpPr>
          <p:cNvPr id="17410" name="Rectangle 2">
            <a:extLst>
              <a:ext uri="{FF2B5EF4-FFF2-40B4-BE49-F238E27FC236}">
                <a16:creationId xmlns:a16="http://schemas.microsoft.com/office/drawing/2014/main" id="{5A3413F1-05D0-F447-B04E-56F740B32CA7}"/>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890B9AE7-510E-7146-8087-241ADF0343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7507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163FA150-0730-004F-9D68-174BFB36E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85A808C-5B6B-0D43-ABAB-5F2023AE1F5A}" type="slidenum">
              <a:rPr lang="en-US" altLang="en-US" sz="1200"/>
              <a:pPr eaLnBrk="1" hangingPunct="1"/>
              <a:t>28</a:t>
            </a:fld>
            <a:endParaRPr lang="en-US" altLang="en-US" sz="1200"/>
          </a:p>
        </p:txBody>
      </p:sp>
      <p:sp>
        <p:nvSpPr>
          <p:cNvPr id="19458" name="Rectangle 2">
            <a:extLst>
              <a:ext uri="{FF2B5EF4-FFF2-40B4-BE49-F238E27FC236}">
                <a16:creationId xmlns:a16="http://schemas.microsoft.com/office/drawing/2014/main" id="{E46828A3-1F4F-604F-A19C-10B5C9B8AC2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0C2D7AB-E7CF-D845-9651-311691AA8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313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89A7BA3A-6DC8-164A-BF38-3F1A8EC18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A03AD2-4C4A-1146-B9AB-715747AA372E}" type="slidenum">
              <a:rPr lang="en-US" altLang="en-US" sz="1200"/>
              <a:pPr eaLnBrk="1" hangingPunct="1"/>
              <a:t>29</a:t>
            </a:fld>
            <a:endParaRPr lang="en-US" altLang="en-US" sz="1200"/>
          </a:p>
        </p:txBody>
      </p:sp>
      <p:sp>
        <p:nvSpPr>
          <p:cNvPr id="21506" name="Rectangle 2">
            <a:extLst>
              <a:ext uri="{FF2B5EF4-FFF2-40B4-BE49-F238E27FC236}">
                <a16:creationId xmlns:a16="http://schemas.microsoft.com/office/drawing/2014/main" id="{57ED64BE-9405-614E-AE93-A1B32F6146C6}"/>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71F574C-341F-B042-B905-96E92752F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129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D985CE9-CDAB-444D-87F4-801FF8EF53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A015DB-5653-4944-BF22-9D512BF17BC9}" type="slidenum">
              <a:rPr lang="en-US" altLang="en-US" sz="1200"/>
              <a:pPr eaLnBrk="1" hangingPunct="1"/>
              <a:t>30</a:t>
            </a:fld>
            <a:endParaRPr lang="en-US" altLang="en-US" sz="1200"/>
          </a:p>
        </p:txBody>
      </p:sp>
      <p:sp>
        <p:nvSpPr>
          <p:cNvPr id="23554" name="Rectangle 2">
            <a:extLst>
              <a:ext uri="{FF2B5EF4-FFF2-40B4-BE49-F238E27FC236}">
                <a16:creationId xmlns:a16="http://schemas.microsoft.com/office/drawing/2014/main" id="{984C8185-7AD6-A340-92AD-989B52DD56E8}"/>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F5144FBD-B625-934D-BD1B-CED8C3B7A6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2293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3B3245A4-A1FD-2745-9045-AA8AEB169D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D059EDA-D10C-DF44-8BBE-083AC8714798}" type="slidenum">
              <a:rPr lang="en-US" altLang="en-US" sz="1200"/>
              <a:pPr eaLnBrk="1" hangingPunct="1"/>
              <a:t>31</a:t>
            </a:fld>
            <a:endParaRPr lang="en-US" altLang="en-US" sz="1200"/>
          </a:p>
        </p:txBody>
      </p:sp>
      <p:sp>
        <p:nvSpPr>
          <p:cNvPr id="25602" name="Rectangle 2">
            <a:extLst>
              <a:ext uri="{FF2B5EF4-FFF2-40B4-BE49-F238E27FC236}">
                <a16:creationId xmlns:a16="http://schemas.microsoft.com/office/drawing/2014/main" id="{03891605-27B0-C44B-BEA5-FA58C8A1D72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A68C7D00-43FB-BA4D-9859-C1BF2E2CE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0958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12E5F7D-29BA-5D41-A21C-82FB6505BA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9574FAA-54B1-2D4F-910C-18E058B42961}" type="slidenum">
              <a:rPr lang="en-US" altLang="en-US" sz="1200"/>
              <a:pPr eaLnBrk="1" hangingPunct="1"/>
              <a:t>32</a:t>
            </a:fld>
            <a:endParaRPr lang="en-US" altLang="en-US" sz="1200"/>
          </a:p>
        </p:txBody>
      </p:sp>
      <p:sp>
        <p:nvSpPr>
          <p:cNvPr id="27650" name="Rectangle 2">
            <a:extLst>
              <a:ext uri="{FF2B5EF4-FFF2-40B4-BE49-F238E27FC236}">
                <a16:creationId xmlns:a16="http://schemas.microsoft.com/office/drawing/2014/main" id="{F943B875-9610-3740-AB05-4705FE66D94C}"/>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2257A495-A43C-D741-8244-D4C1F42FC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88029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D649EBD5-AF5D-C847-B202-0C9FF7B56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472875-61EB-AF4A-83DC-C5DB2D9E2BA9}" type="slidenum">
              <a:rPr lang="en-US" altLang="en-US" sz="1200"/>
              <a:pPr eaLnBrk="1" hangingPunct="1"/>
              <a:t>13</a:t>
            </a:fld>
            <a:endParaRPr lang="en-US" altLang="en-US" sz="1200"/>
          </a:p>
        </p:txBody>
      </p:sp>
      <p:sp>
        <p:nvSpPr>
          <p:cNvPr id="43010" name="Rectangle 2">
            <a:extLst>
              <a:ext uri="{FF2B5EF4-FFF2-40B4-BE49-F238E27FC236}">
                <a16:creationId xmlns:a16="http://schemas.microsoft.com/office/drawing/2014/main" id="{FA3A0F96-F7AB-3740-A54C-9BA2D4340638}"/>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8B2DD19-5415-0B41-8EDA-EC7237C2E3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9352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10C7B32B-0FDB-5A48-A658-254C09FEC4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165D38-56EC-954A-AF07-60A936AFF929}" type="slidenum">
              <a:rPr lang="en-US" altLang="en-US" sz="1200"/>
              <a:pPr eaLnBrk="1" hangingPunct="1"/>
              <a:t>33</a:t>
            </a:fld>
            <a:endParaRPr lang="en-US" altLang="en-US" sz="1200"/>
          </a:p>
        </p:txBody>
      </p:sp>
      <p:sp>
        <p:nvSpPr>
          <p:cNvPr id="29698" name="Rectangle 2">
            <a:extLst>
              <a:ext uri="{FF2B5EF4-FFF2-40B4-BE49-F238E27FC236}">
                <a16:creationId xmlns:a16="http://schemas.microsoft.com/office/drawing/2014/main" id="{00122DA3-D631-2A4D-872B-0C23669CB8EB}"/>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41BE0B1-D08B-174A-A772-717B450F6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1889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069E386-27E5-5A4E-A418-8F1BEC51B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55ADE2-E7D4-F344-9CC9-19A71CDA06D0}" type="slidenum">
              <a:rPr lang="en-US" altLang="en-US" sz="1200"/>
              <a:pPr eaLnBrk="1" hangingPunct="1"/>
              <a:t>34</a:t>
            </a:fld>
            <a:endParaRPr lang="en-US" altLang="en-US" sz="1200"/>
          </a:p>
        </p:txBody>
      </p:sp>
      <p:sp>
        <p:nvSpPr>
          <p:cNvPr id="31746" name="Rectangle 2">
            <a:extLst>
              <a:ext uri="{FF2B5EF4-FFF2-40B4-BE49-F238E27FC236}">
                <a16:creationId xmlns:a16="http://schemas.microsoft.com/office/drawing/2014/main" id="{10E7914B-806B-314E-81FA-82DB8CEDA2D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CD26384A-645C-1D44-A1AC-FDCDAAC76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26146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CF00E21B-8D56-EE4D-96AB-996F9A3ECC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7FB7A96-DD80-3949-9A2A-FE793A56AE2A}" type="slidenum">
              <a:rPr lang="en-US" altLang="en-US" sz="1200"/>
              <a:pPr eaLnBrk="1" hangingPunct="1"/>
              <a:t>35</a:t>
            </a:fld>
            <a:endParaRPr lang="en-US" altLang="en-US" sz="1200"/>
          </a:p>
        </p:txBody>
      </p:sp>
      <p:sp>
        <p:nvSpPr>
          <p:cNvPr id="33794" name="Rectangle 2">
            <a:extLst>
              <a:ext uri="{FF2B5EF4-FFF2-40B4-BE49-F238E27FC236}">
                <a16:creationId xmlns:a16="http://schemas.microsoft.com/office/drawing/2014/main" id="{3484874E-5AA2-4C41-808E-58C54FEF9D2C}"/>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94713A9C-CD70-844B-9A43-405981B412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3774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3213B941-B1AA-2048-B10E-7150F3AF95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6CAFE7-C0C9-3846-B3B7-46055D95BEE0}" type="slidenum">
              <a:rPr lang="en-US" altLang="en-US" sz="1200"/>
              <a:pPr eaLnBrk="1" hangingPunct="1"/>
              <a:t>36</a:t>
            </a:fld>
            <a:endParaRPr lang="en-US" altLang="en-US" sz="1200"/>
          </a:p>
        </p:txBody>
      </p:sp>
      <p:sp>
        <p:nvSpPr>
          <p:cNvPr id="35842" name="Rectangle 2">
            <a:extLst>
              <a:ext uri="{FF2B5EF4-FFF2-40B4-BE49-F238E27FC236}">
                <a16:creationId xmlns:a16="http://schemas.microsoft.com/office/drawing/2014/main" id="{B355FC89-2EA5-F146-A75A-FD7BF6DF3DE5}"/>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8CE56715-130A-EE41-9807-33852A095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279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56562D98-081E-7D43-A380-7691A588ED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F7DA67-C446-7C4B-B81C-3B2F6C916B29}" type="slidenum">
              <a:rPr lang="en-US" altLang="en-US" sz="1200"/>
              <a:pPr eaLnBrk="1" hangingPunct="1"/>
              <a:t>37</a:t>
            </a:fld>
            <a:endParaRPr lang="en-US" altLang="en-US" sz="1200"/>
          </a:p>
        </p:txBody>
      </p:sp>
      <p:sp>
        <p:nvSpPr>
          <p:cNvPr id="37890" name="Rectangle 2">
            <a:extLst>
              <a:ext uri="{FF2B5EF4-FFF2-40B4-BE49-F238E27FC236}">
                <a16:creationId xmlns:a16="http://schemas.microsoft.com/office/drawing/2014/main" id="{67E2C73E-C6DD-6E47-B389-37C24907D350}"/>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F421D96E-C070-6F4F-A259-3F7D6AA66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1818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3358F0C0-D02E-5846-8CE3-E03085A22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F6A9AB-6456-A445-8393-4DAB789ACFCD}" type="slidenum">
              <a:rPr lang="en-US" altLang="en-US" sz="1200"/>
              <a:pPr eaLnBrk="1" hangingPunct="1"/>
              <a:t>38</a:t>
            </a:fld>
            <a:endParaRPr lang="en-US" altLang="en-US" sz="1200"/>
          </a:p>
        </p:txBody>
      </p:sp>
      <p:sp>
        <p:nvSpPr>
          <p:cNvPr id="39938" name="Rectangle 2">
            <a:extLst>
              <a:ext uri="{FF2B5EF4-FFF2-40B4-BE49-F238E27FC236}">
                <a16:creationId xmlns:a16="http://schemas.microsoft.com/office/drawing/2014/main" id="{EF2C2744-F9A3-9447-BB0C-EE536F531DB1}"/>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60A10A59-9ACB-434E-A8E4-1F3E15DF6D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2558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E78F342B-C5F4-814D-8BC9-02F41A499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2ED899-D11A-C941-AD89-42C2AF57BFA8}" type="slidenum">
              <a:rPr lang="en-US" altLang="en-US" sz="1200"/>
              <a:pPr eaLnBrk="1" hangingPunct="1"/>
              <a:t>39</a:t>
            </a:fld>
            <a:endParaRPr lang="en-US" altLang="en-US" sz="1200"/>
          </a:p>
        </p:txBody>
      </p:sp>
      <p:sp>
        <p:nvSpPr>
          <p:cNvPr id="41986" name="Rectangle 2">
            <a:extLst>
              <a:ext uri="{FF2B5EF4-FFF2-40B4-BE49-F238E27FC236}">
                <a16:creationId xmlns:a16="http://schemas.microsoft.com/office/drawing/2014/main" id="{419DB65F-70F1-AF41-864B-5ED24EE1724D}"/>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09867AF-E865-3848-8298-FAAC781DF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639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A6953A9-88DC-DF49-8E63-449C2B717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5B730A7-EF9C-9243-A32D-F3C1CF8C36A0}" type="slidenum">
              <a:rPr lang="en-US" altLang="en-US" sz="1200"/>
              <a:pPr eaLnBrk="1" hangingPunct="1"/>
              <a:t>40</a:t>
            </a:fld>
            <a:endParaRPr lang="en-US" altLang="en-US" sz="1200"/>
          </a:p>
        </p:txBody>
      </p:sp>
      <p:sp>
        <p:nvSpPr>
          <p:cNvPr id="44034" name="Rectangle 2">
            <a:extLst>
              <a:ext uri="{FF2B5EF4-FFF2-40B4-BE49-F238E27FC236}">
                <a16:creationId xmlns:a16="http://schemas.microsoft.com/office/drawing/2014/main" id="{EAC25957-3149-6042-9A1D-8196AF713F0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C4BB5A41-1F9C-FF46-9FB9-EA1C421F1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952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AC03450-DA99-0C42-AF3F-498D7AFE8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49A2F22-A542-EC4D-AA7F-CBD96255B396}" type="slidenum">
              <a:rPr lang="en-US" altLang="en-US" sz="1200"/>
              <a:pPr eaLnBrk="1" hangingPunct="1"/>
              <a:t>41</a:t>
            </a:fld>
            <a:endParaRPr lang="en-US" altLang="en-US" sz="1200"/>
          </a:p>
        </p:txBody>
      </p:sp>
      <p:sp>
        <p:nvSpPr>
          <p:cNvPr id="46082" name="Rectangle 2">
            <a:extLst>
              <a:ext uri="{FF2B5EF4-FFF2-40B4-BE49-F238E27FC236}">
                <a16:creationId xmlns:a16="http://schemas.microsoft.com/office/drawing/2014/main" id="{1C3D292B-B2F9-144F-9E17-B0139569F04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98E7BC0F-A9A2-E049-BA19-CC40A354FC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3012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1D705FB-9E8B-174B-AD29-54BAEA2B8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10EFD1-4879-8244-84CF-5CA8E0FA3D47}" type="slidenum">
              <a:rPr lang="en-US" altLang="en-US" sz="1200"/>
              <a:pPr eaLnBrk="1" hangingPunct="1"/>
              <a:t>42</a:t>
            </a:fld>
            <a:endParaRPr lang="en-US" altLang="en-US" sz="1200"/>
          </a:p>
        </p:txBody>
      </p:sp>
      <p:sp>
        <p:nvSpPr>
          <p:cNvPr id="48130" name="Rectangle 2">
            <a:extLst>
              <a:ext uri="{FF2B5EF4-FFF2-40B4-BE49-F238E27FC236}">
                <a16:creationId xmlns:a16="http://schemas.microsoft.com/office/drawing/2014/main" id="{2E34D44B-26B1-9F45-A4B7-33BFDBEC57A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075A93A-FDC2-9C44-A213-E25FE0B8C5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08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D649EBD5-AF5D-C847-B202-0C9FF7B56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472875-61EB-AF4A-83DC-C5DB2D9E2BA9}" type="slidenum">
              <a:rPr lang="en-US" altLang="en-US" sz="1200"/>
              <a:pPr eaLnBrk="1" hangingPunct="1"/>
              <a:t>14</a:t>
            </a:fld>
            <a:endParaRPr lang="en-US" altLang="en-US" sz="1200"/>
          </a:p>
        </p:txBody>
      </p:sp>
      <p:sp>
        <p:nvSpPr>
          <p:cNvPr id="43010" name="Rectangle 2">
            <a:extLst>
              <a:ext uri="{FF2B5EF4-FFF2-40B4-BE49-F238E27FC236}">
                <a16:creationId xmlns:a16="http://schemas.microsoft.com/office/drawing/2014/main" id="{FA3A0F96-F7AB-3740-A54C-9BA2D4340638}"/>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8B2DD19-5415-0B41-8EDA-EC7237C2E3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57152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31C03AF8-CDDD-B940-A623-03D575924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26FD4EA-6FFA-F744-8582-6FD4C0D30049}" type="slidenum">
              <a:rPr lang="en-US" altLang="en-US" sz="1200"/>
              <a:pPr eaLnBrk="1" hangingPunct="1"/>
              <a:t>43</a:t>
            </a:fld>
            <a:endParaRPr lang="en-US" altLang="en-US" sz="1200"/>
          </a:p>
        </p:txBody>
      </p:sp>
      <p:sp>
        <p:nvSpPr>
          <p:cNvPr id="50178" name="Rectangle 2">
            <a:extLst>
              <a:ext uri="{FF2B5EF4-FFF2-40B4-BE49-F238E27FC236}">
                <a16:creationId xmlns:a16="http://schemas.microsoft.com/office/drawing/2014/main" id="{44FBB048-7968-1849-B76E-1357584E9161}"/>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1958A6BF-A37F-6043-ABFC-2556A3200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387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214D5BC6-42CE-B74D-9AEE-5ED6CF772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BAE856B-28FE-814C-B9B7-2938B3899A14}" type="slidenum">
              <a:rPr lang="en-US" altLang="en-US" sz="1200"/>
              <a:pPr eaLnBrk="1" hangingPunct="1"/>
              <a:t>44</a:t>
            </a:fld>
            <a:endParaRPr lang="en-US" altLang="en-US" sz="1200"/>
          </a:p>
        </p:txBody>
      </p:sp>
      <p:sp>
        <p:nvSpPr>
          <p:cNvPr id="52226" name="Rectangle 2">
            <a:extLst>
              <a:ext uri="{FF2B5EF4-FFF2-40B4-BE49-F238E27FC236}">
                <a16:creationId xmlns:a16="http://schemas.microsoft.com/office/drawing/2014/main" id="{502E92AA-C4AA-F94E-BD24-A818DB3D8467}"/>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742514D-C22E-C147-91B3-1F1ABB832E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2998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48C1E1DD-3445-E842-8CE9-F4D0156F2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E911B3-368F-1543-A63A-A167DF63E3F7}" type="slidenum">
              <a:rPr lang="en-US" altLang="en-US" sz="1200"/>
              <a:pPr eaLnBrk="1" hangingPunct="1"/>
              <a:t>45</a:t>
            </a:fld>
            <a:endParaRPr lang="en-US" altLang="en-US" sz="1200"/>
          </a:p>
        </p:txBody>
      </p:sp>
      <p:sp>
        <p:nvSpPr>
          <p:cNvPr id="54274" name="Rectangle 2">
            <a:extLst>
              <a:ext uri="{FF2B5EF4-FFF2-40B4-BE49-F238E27FC236}">
                <a16:creationId xmlns:a16="http://schemas.microsoft.com/office/drawing/2014/main" id="{1A4DD79F-10FD-314B-AE06-A817B4C66BEF}"/>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381128F-5035-7B4F-A74D-726B301CB4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96919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04229E36-2C0D-554B-9C4F-405AED63A3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2368D1-9D31-DD45-BBCD-7F7C1C19F69A}" type="slidenum">
              <a:rPr lang="en-US" altLang="en-US" sz="1200"/>
              <a:pPr eaLnBrk="1" hangingPunct="1"/>
              <a:t>46</a:t>
            </a:fld>
            <a:endParaRPr lang="en-US" altLang="en-US" sz="1200"/>
          </a:p>
        </p:txBody>
      </p:sp>
      <p:sp>
        <p:nvSpPr>
          <p:cNvPr id="56322" name="Rectangle 2">
            <a:extLst>
              <a:ext uri="{FF2B5EF4-FFF2-40B4-BE49-F238E27FC236}">
                <a16:creationId xmlns:a16="http://schemas.microsoft.com/office/drawing/2014/main" id="{03E81DE0-94D7-A344-BC09-6627E65ED5BC}"/>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9DB88BD3-54E1-EE49-95AA-9BCB7248B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41703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594148D2-692C-6F40-9D3B-A49DAB930B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B0C4194-0EB4-4342-8AA7-BB99F9C0A4E7}" type="slidenum">
              <a:rPr lang="en-US" altLang="en-US" sz="1200"/>
              <a:pPr eaLnBrk="1" hangingPunct="1"/>
              <a:t>47</a:t>
            </a:fld>
            <a:endParaRPr lang="en-US" altLang="en-US" sz="1200"/>
          </a:p>
        </p:txBody>
      </p:sp>
      <p:sp>
        <p:nvSpPr>
          <p:cNvPr id="58370" name="Rectangle 2">
            <a:extLst>
              <a:ext uri="{FF2B5EF4-FFF2-40B4-BE49-F238E27FC236}">
                <a16:creationId xmlns:a16="http://schemas.microsoft.com/office/drawing/2014/main" id="{B936C9EB-93D9-FE45-B0CF-F890285F39F9}"/>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39A78B83-274A-EF46-845D-D2F1F491BB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1283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09DF0882-16E3-5541-B098-D9947F3F7F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E342B52-AB79-354B-AF01-D7DC804F729A}" type="slidenum">
              <a:rPr lang="en-US" altLang="en-US" sz="1200"/>
              <a:pPr eaLnBrk="1" hangingPunct="1"/>
              <a:t>48</a:t>
            </a:fld>
            <a:endParaRPr lang="en-US" altLang="en-US" sz="1200"/>
          </a:p>
        </p:txBody>
      </p:sp>
      <p:sp>
        <p:nvSpPr>
          <p:cNvPr id="60418" name="Rectangle 2">
            <a:extLst>
              <a:ext uri="{FF2B5EF4-FFF2-40B4-BE49-F238E27FC236}">
                <a16:creationId xmlns:a16="http://schemas.microsoft.com/office/drawing/2014/main" id="{16F129C5-B631-0A4F-8B94-F8F87AA2619E}"/>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8011EB1-91ED-6543-B424-3DE03BC1D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1858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952D0598-F3BB-E84F-8AED-A1B056E52E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B4ED20-8D0C-0548-BE98-124DA12425AA}" type="slidenum">
              <a:rPr lang="en-US" altLang="en-US" sz="1200"/>
              <a:pPr eaLnBrk="1" hangingPunct="1"/>
              <a:t>49</a:t>
            </a:fld>
            <a:endParaRPr lang="en-US" altLang="en-US" sz="1200"/>
          </a:p>
        </p:txBody>
      </p:sp>
      <p:sp>
        <p:nvSpPr>
          <p:cNvPr id="62466" name="Rectangle 2">
            <a:extLst>
              <a:ext uri="{FF2B5EF4-FFF2-40B4-BE49-F238E27FC236}">
                <a16:creationId xmlns:a16="http://schemas.microsoft.com/office/drawing/2014/main" id="{AE636859-2747-114D-8F4A-8EF4707DF1F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4A56FF28-BCA7-2740-BBEA-36BA26E98F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4590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AAAD8D7-F574-4841-98EE-CB5E29E632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EEC799-563F-4745-A2F2-A555646B8AA6}" type="slidenum">
              <a:rPr lang="en-US" altLang="en-US" sz="1200"/>
              <a:pPr eaLnBrk="1" hangingPunct="1"/>
              <a:t>50</a:t>
            </a:fld>
            <a:endParaRPr lang="en-US" altLang="en-US" sz="1200"/>
          </a:p>
        </p:txBody>
      </p:sp>
      <p:sp>
        <p:nvSpPr>
          <p:cNvPr id="64514" name="Rectangle 2">
            <a:extLst>
              <a:ext uri="{FF2B5EF4-FFF2-40B4-BE49-F238E27FC236}">
                <a16:creationId xmlns:a16="http://schemas.microsoft.com/office/drawing/2014/main" id="{5BE5C947-0493-874A-B3F9-24FB29815FBE}"/>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D4B6D1B2-AADE-8D4E-89EE-D49A28255A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5328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27618938-287F-F84E-B056-4D7A0377A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0030FF-E187-1E49-9366-F1131F91A45A}" type="slidenum">
              <a:rPr lang="en-US" altLang="en-US" sz="1200"/>
              <a:pPr eaLnBrk="1" hangingPunct="1"/>
              <a:t>51</a:t>
            </a:fld>
            <a:endParaRPr lang="en-US" altLang="en-US" sz="1200"/>
          </a:p>
        </p:txBody>
      </p:sp>
      <p:sp>
        <p:nvSpPr>
          <p:cNvPr id="66562" name="Rectangle 2">
            <a:extLst>
              <a:ext uri="{FF2B5EF4-FFF2-40B4-BE49-F238E27FC236}">
                <a16:creationId xmlns:a16="http://schemas.microsoft.com/office/drawing/2014/main" id="{472A3274-5907-9941-B575-A4054293CD2A}"/>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EBB842A7-8D14-BE46-8DE8-58CB419C6F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90116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38F9642C-16FA-8149-8E1B-92E71E76A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08CBB7-DC53-9446-AFFE-1DC857225B3B}" type="slidenum">
              <a:rPr lang="en-US" altLang="en-US" sz="1200"/>
              <a:pPr eaLnBrk="1" hangingPunct="1"/>
              <a:t>52</a:t>
            </a:fld>
            <a:endParaRPr lang="en-US" altLang="en-US" sz="1200"/>
          </a:p>
        </p:txBody>
      </p:sp>
      <p:sp>
        <p:nvSpPr>
          <p:cNvPr id="68610" name="Rectangle 2">
            <a:extLst>
              <a:ext uri="{FF2B5EF4-FFF2-40B4-BE49-F238E27FC236}">
                <a16:creationId xmlns:a16="http://schemas.microsoft.com/office/drawing/2014/main" id="{0B18F1AC-9B7D-034C-A5F3-7DF202B5ADD4}"/>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29320C86-7D81-D343-819A-4AB05F3D9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079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05589E86-AF50-EF4A-9B17-DD70B748D2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0A30B31-0CDE-7B4B-B8A8-52D533CA6497}" type="slidenum">
              <a:rPr lang="en-US" altLang="en-US" sz="1200"/>
              <a:pPr eaLnBrk="1" hangingPunct="1"/>
              <a:t>15</a:t>
            </a:fld>
            <a:endParaRPr lang="en-US" altLang="en-US" sz="1200"/>
          </a:p>
        </p:txBody>
      </p:sp>
      <p:sp>
        <p:nvSpPr>
          <p:cNvPr id="45058" name="Rectangle 2">
            <a:extLst>
              <a:ext uri="{FF2B5EF4-FFF2-40B4-BE49-F238E27FC236}">
                <a16:creationId xmlns:a16="http://schemas.microsoft.com/office/drawing/2014/main" id="{8EBD00A6-25D0-5E40-9435-75EA5201F672}"/>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46C40F6D-344D-924A-A74F-9C77A233EA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85873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799332A8-C702-8F47-B0DF-DF1C9872CA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838B16A-0B0A-0940-9D02-9049AFA77C68}" type="slidenum">
              <a:rPr lang="en-US" altLang="en-US" sz="1200"/>
              <a:pPr eaLnBrk="1" hangingPunct="1"/>
              <a:t>53</a:t>
            </a:fld>
            <a:endParaRPr lang="en-US" altLang="en-US" sz="1200"/>
          </a:p>
        </p:txBody>
      </p:sp>
      <p:sp>
        <p:nvSpPr>
          <p:cNvPr id="70658" name="Rectangle 2">
            <a:extLst>
              <a:ext uri="{FF2B5EF4-FFF2-40B4-BE49-F238E27FC236}">
                <a16:creationId xmlns:a16="http://schemas.microsoft.com/office/drawing/2014/main" id="{C94646E1-3535-6A43-80C1-657E1FE1D75B}"/>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1AC8C3C7-6BE4-B54F-AF57-40F82DB94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036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5057C3B2-2D4A-EA48-9E30-64EC15AD1D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9CAB859-4E3A-EA4A-B9D0-C766076B51A7}" type="slidenum">
              <a:rPr lang="en-US" altLang="en-US" sz="1200"/>
              <a:pPr eaLnBrk="1" hangingPunct="1"/>
              <a:t>18</a:t>
            </a:fld>
            <a:endParaRPr lang="en-US" altLang="en-US" sz="1200"/>
          </a:p>
        </p:txBody>
      </p:sp>
      <p:sp>
        <p:nvSpPr>
          <p:cNvPr id="47106" name="Rectangle 2">
            <a:extLst>
              <a:ext uri="{FF2B5EF4-FFF2-40B4-BE49-F238E27FC236}">
                <a16:creationId xmlns:a16="http://schemas.microsoft.com/office/drawing/2014/main" id="{3C27FFAA-F7B1-8342-AB3E-3FB60488366F}"/>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86D608A4-AEAA-6A4B-92E0-06412B158A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8114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4C5D2336-11B0-1848-BE10-05FFAB9640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260F033-33E8-0845-8101-4A2F0B73F1FD}" type="slidenum">
              <a:rPr lang="en-US" altLang="en-US" sz="1200"/>
              <a:pPr eaLnBrk="1" hangingPunct="1"/>
              <a:t>19</a:t>
            </a:fld>
            <a:endParaRPr lang="en-US" altLang="en-US" sz="1200"/>
          </a:p>
        </p:txBody>
      </p:sp>
      <p:sp>
        <p:nvSpPr>
          <p:cNvPr id="49154" name="Rectangle 2">
            <a:extLst>
              <a:ext uri="{FF2B5EF4-FFF2-40B4-BE49-F238E27FC236}">
                <a16:creationId xmlns:a16="http://schemas.microsoft.com/office/drawing/2014/main" id="{866B22DD-853B-3144-9841-E96B3D0A982D}"/>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CD4D47A5-69DE-4F43-8140-DF862982B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060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FA0C520D-ED3D-1B4F-B779-BB029B620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9A4C78-B588-6D45-8C0A-66B630E0FE55}" type="slidenum">
              <a:rPr lang="en-US" altLang="en-US" sz="1200"/>
              <a:pPr eaLnBrk="1" hangingPunct="1"/>
              <a:t>20</a:t>
            </a:fld>
            <a:endParaRPr lang="en-US" altLang="en-US" sz="1200"/>
          </a:p>
        </p:txBody>
      </p:sp>
      <p:sp>
        <p:nvSpPr>
          <p:cNvPr id="51202" name="Rectangle 2">
            <a:extLst>
              <a:ext uri="{FF2B5EF4-FFF2-40B4-BE49-F238E27FC236}">
                <a16:creationId xmlns:a16="http://schemas.microsoft.com/office/drawing/2014/main" id="{3F48B5CF-C339-C241-AE42-7718DFA84036}"/>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D16E32D-2589-FE4D-87B8-4C08B1BA81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5132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C2E11E4C-DDCF-AF4C-A080-467ECCADA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DE59E1-0DB2-E34D-85E7-77ED203DBE54}" type="slidenum">
              <a:rPr lang="en-US" altLang="en-US" sz="1200"/>
              <a:pPr eaLnBrk="1" hangingPunct="1"/>
              <a:t>21</a:t>
            </a:fld>
            <a:endParaRPr lang="en-US" altLang="en-US" sz="1200"/>
          </a:p>
        </p:txBody>
      </p:sp>
      <p:sp>
        <p:nvSpPr>
          <p:cNvPr id="53250" name="Rectangle 2">
            <a:extLst>
              <a:ext uri="{FF2B5EF4-FFF2-40B4-BE49-F238E27FC236}">
                <a16:creationId xmlns:a16="http://schemas.microsoft.com/office/drawing/2014/main" id="{B57F6BFB-E253-AD41-815E-9C890DD60DC9}"/>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9C18171-B6AE-EB42-9DAC-ABC39173EE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3226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0BCEF7DB-1698-DA44-85CB-12013FD97E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0410459-CB6A-6B4C-B1CD-A00E9FED9EE4}" type="slidenum">
              <a:rPr lang="en-US" altLang="en-US" sz="1200"/>
              <a:pPr eaLnBrk="1" hangingPunct="1"/>
              <a:t>22</a:t>
            </a:fld>
            <a:endParaRPr lang="en-US" altLang="en-US" sz="1200"/>
          </a:p>
        </p:txBody>
      </p:sp>
      <p:sp>
        <p:nvSpPr>
          <p:cNvPr id="55299" name="Text Box 1">
            <a:extLst>
              <a:ext uri="{FF2B5EF4-FFF2-40B4-BE49-F238E27FC236}">
                <a16:creationId xmlns:a16="http://schemas.microsoft.com/office/drawing/2014/main" id="{C7427B8D-BE8F-7641-B2CD-C3FD47FAF75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5300" name="Text Box 2">
            <a:extLst>
              <a:ext uri="{FF2B5EF4-FFF2-40B4-BE49-F238E27FC236}">
                <a16:creationId xmlns:a16="http://schemas.microsoft.com/office/drawing/2014/main" id="{E7662050-4712-8344-9974-F10EFF2935C7}"/>
              </a:ext>
            </a:extLst>
          </p:cNvPr>
          <p:cNvSpPr>
            <a:spLocks noGrp="1" noChangeArrowheads="1"/>
          </p:cNvSpPr>
          <p:nvPr>
            <p:ph type="body"/>
          </p:nvPr>
        </p:nvSpPr>
        <p:spPr>
          <a:xfrm>
            <a:off x="685800" y="4343400"/>
            <a:ext cx="5486400"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9892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C38-1A25-724A-A53E-80629D222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17B7B-2815-7A4C-BE17-D686F5B0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90231-733C-044A-BF6C-D3EB9B05DCA5}"/>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0C3D78B6-972D-A147-84C9-57465313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3E6B2-F7C3-7E46-8AE7-BDAD36F5FE0B}"/>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0189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908-426C-6446-8100-0BA337A2E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09888-B9D5-774F-B599-E9B0E4807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F4E7-78E2-9349-8EC4-D6E4C6512C36}"/>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0862D3FF-75F1-D84F-9586-5BD0AA81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9B4A-3FA0-B04F-9BA9-6836F19859A5}"/>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18652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472A4-6DF6-0840-8740-3ECF010BE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41A63-5490-A841-8B21-D3AE983E2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0E7B-16A9-F94F-85C2-4412DA40CC4F}"/>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B9316A3D-3A30-4148-BE31-32CBAE67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9C6E-FCFA-EA43-83D8-030CA604A10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71050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4289"/>
            <a:ext cx="10970684" cy="1311275"/>
          </a:xfrm>
        </p:spPr>
        <p:txBody>
          <a:bodyPr/>
          <a:lstStyle/>
          <a:p>
            <a:r>
              <a:rPr lang="en-US"/>
              <a:t>Click to edit Master title style</a:t>
            </a:r>
          </a:p>
        </p:txBody>
      </p:sp>
      <p:sp>
        <p:nvSpPr>
          <p:cNvPr id="3" name="Text Placeholder 2"/>
          <p:cNvSpPr>
            <a:spLocks noGrp="1"/>
          </p:cNvSpPr>
          <p:nvPr>
            <p:ph type="body" sz="half" idx="1"/>
          </p:nvPr>
        </p:nvSpPr>
        <p:spPr>
          <a:xfrm>
            <a:off x="609601" y="1295400"/>
            <a:ext cx="5382684"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484" y="1295400"/>
            <a:ext cx="5384800" cy="2338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484" y="3786189"/>
            <a:ext cx="5384800" cy="2338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3D86514-36B7-C542-85F2-2B05BF79DEC5}"/>
              </a:ext>
            </a:extLst>
          </p:cNvPr>
          <p:cNvSpPr>
            <a:spLocks noGrp="1"/>
          </p:cNvSpPr>
          <p:nvPr>
            <p:ph type="dt" idx="10"/>
          </p:nvPr>
        </p:nvSpPr>
        <p:spPr>
          <a:xfrm>
            <a:off x="609601" y="6477000"/>
            <a:ext cx="2842684" cy="30480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68418D69-92F3-9947-BC67-F687ACC6C4E7}"/>
              </a:ext>
            </a:extLst>
          </p:cNvPr>
          <p:cNvSpPr>
            <a:spLocks noGrp="1"/>
          </p:cNvSpPr>
          <p:nvPr>
            <p:ph type="ftr" idx="11"/>
          </p:nvPr>
        </p:nvSpPr>
        <p:spPr>
          <a:xfrm>
            <a:off x="4165601" y="6477000"/>
            <a:ext cx="3858684"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96955A95-95B6-4A43-8302-C3FD78DB62CD}"/>
              </a:ext>
            </a:extLst>
          </p:cNvPr>
          <p:cNvSpPr>
            <a:spLocks noGrp="1"/>
          </p:cNvSpPr>
          <p:nvPr>
            <p:ph type="sldNum" idx="12"/>
          </p:nvPr>
        </p:nvSpPr>
        <p:spPr>
          <a:xfrm>
            <a:off x="8737601" y="6477000"/>
            <a:ext cx="2842684" cy="304800"/>
          </a:xfrm>
        </p:spPr>
        <p:txBody>
          <a:bodyPr/>
          <a:lstStyle>
            <a:lvl1pPr>
              <a:defRPr/>
            </a:lvl1pPr>
          </a:lstStyle>
          <a:p>
            <a:fld id="{52C62EBC-D009-B345-AA77-07FF164675EF}" type="slidenum">
              <a:rPr lang="en-US" altLang="en-US"/>
              <a:pPr/>
              <a:t>‹#›</a:t>
            </a:fld>
            <a:endParaRPr lang="en-US" altLang="en-US"/>
          </a:p>
        </p:txBody>
      </p:sp>
    </p:spTree>
    <p:extLst>
      <p:ext uri="{BB962C8B-B14F-4D97-AF65-F5344CB8AC3E}">
        <p14:creationId xmlns:p14="http://schemas.microsoft.com/office/powerpoint/2010/main" val="426012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4289"/>
            <a:ext cx="10970684" cy="1311275"/>
          </a:xfrm>
        </p:spPr>
        <p:txBody>
          <a:bodyPr/>
          <a:lstStyle/>
          <a:p>
            <a:r>
              <a:rPr lang="en-US"/>
              <a:t>Click to edit Master title style</a:t>
            </a:r>
          </a:p>
        </p:txBody>
      </p:sp>
      <p:sp>
        <p:nvSpPr>
          <p:cNvPr id="3" name="Text Placeholder 2"/>
          <p:cNvSpPr>
            <a:spLocks noGrp="1"/>
          </p:cNvSpPr>
          <p:nvPr>
            <p:ph type="body" sz="half" idx="1"/>
          </p:nvPr>
        </p:nvSpPr>
        <p:spPr>
          <a:xfrm>
            <a:off x="609601" y="1295400"/>
            <a:ext cx="5382684"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295400"/>
            <a:ext cx="5384800" cy="482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22BAC-F654-1044-9888-13869DD9C6D4}"/>
              </a:ext>
            </a:extLst>
          </p:cNvPr>
          <p:cNvSpPr>
            <a:spLocks noGrp="1"/>
          </p:cNvSpPr>
          <p:nvPr>
            <p:ph type="dt" idx="10"/>
          </p:nvPr>
        </p:nvSpPr>
        <p:spPr>
          <a:xfrm>
            <a:off x="609601" y="6477000"/>
            <a:ext cx="2842684" cy="3048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98C2477-FD4C-0044-A69E-7808F8440669}"/>
              </a:ext>
            </a:extLst>
          </p:cNvPr>
          <p:cNvSpPr>
            <a:spLocks noGrp="1"/>
          </p:cNvSpPr>
          <p:nvPr>
            <p:ph type="ftr" idx="11"/>
          </p:nvPr>
        </p:nvSpPr>
        <p:spPr>
          <a:xfrm>
            <a:off x="4165601" y="6477000"/>
            <a:ext cx="3858684" cy="3048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68058D6-C145-C242-8946-F8144EF9B1D1}"/>
              </a:ext>
            </a:extLst>
          </p:cNvPr>
          <p:cNvSpPr>
            <a:spLocks noGrp="1"/>
          </p:cNvSpPr>
          <p:nvPr>
            <p:ph type="sldNum" idx="12"/>
          </p:nvPr>
        </p:nvSpPr>
        <p:spPr>
          <a:xfrm>
            <a:off x="8737601" y="6477000"/>
            <a:ext cx="2842684" cy="304800"/>
          </a:xfrm>
        </p:spPr>
        <p:txBody>
          <a:bodyPr/>
          <a:lstStyle>
            <a:lvl1pPr>
              <a:defRPr/>
            </a:lvl1pPr>
          </a:lstStyle>
          <a:p>
            <a:fld id="{209FEC6D-42F2-5D40-94B8-E11FE6549CFC}" type="slidenum">
              <a:rPr lang="en-US" altLang="en-US"/>
              <a:pPr/>
              <a:t>‹#›</a:t>
            </a:fld>
            <a:endParaRPr lang="en-US" altLang="en-US"/>
          </a:p>
        </p:txBody>
      </p:sp>
    </p:spTree>
    <p:extLst>
      <p:ext uri="{BB962C8B-B14F-4D97-AF65-F5344CB8AC3E}">
        <p14:creationId xmlns:p14="http://schemas.microsoft.com/office/powerpoint/2010/main" val="1397348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6827B2-B379-1945-A767-CB2EC4A9B55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0562D1F-185A-BA49-AE94-BFA9B85DE7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3FE3E10-59A7-B94E-B9D0-2BEC599E1522}"/>
              </a:ext>
            </a:extLst>
          </p:cNvPr>
          <p:cNvSpPr>
            <a:spLocks noGrp="1" noChangeArrowheads="1"/>
          </p:cNvSpPr>
          <p:nvPr>
            <p:ph type="sldNum" sz="quarter" idx="12"/>
          </p:nvPr>
        </p:nvSpPr>
        <p:spPr>
          <a:ln/>
        </p:spPr>
        <p:txBody>
          <a:bodyPr/>
          <a:lstStyle>
            <a:lvl1pPr>
              <a:defRPr/>
            </a:lvl1pPr>
          </a:lstStyle>
          <a:p>
            <a:fld id="{9DEC43A0-54B1-0746-8B7C-E5D66466AD58}" type="slidenum">
              <a:rPr lang="en-US" altLang="en-US"/>
              <a:pPr/>
              <a:t>‹#›</a:t>
            </a:fld>
            <a:endParaRPr lang="en-US" altLang="en-US"/>
          </a:p>
        </p:txBody>
      </p:sp>
    </p:spTree>
    <p:extLst>
      <p:ext uri="{BB962C8B-B14F-4D97-AF65-F5344CB8AC3E}">
        <p14:creationId xmlns:p14="http://schemas.microsoft.com/office/powerpoint/2010/main" val="2765014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781220-7D16-AD4E-A0D8-F987E86D8F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7414CDD-8784-8A44-A191-B9EBA08115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ABD15A-87F0-8941-B16A-B5D026CE0DB3}"/>
              </a:ext>
            </a:extLst>
          </p:cNvPr>
          <p:cNvSpPr>
            <a:spLocks noGrp="1" noChangeArrowheads="1"/>
          </p:cNvSpPr>
          <p:nvPr>
            <p:ph type="sldNum" sz="quarter" idx="12"/>
          </p:nvPr>
        </p:nvSpPr>
        <p:spPr>
          <a:ln/>
        </p:spPr>
        <p:txBody>
          <a:bodyPr/>
          <a:lstStyle>
            <a:lvl1pPr>
              <a:defRPr/>
            </a:lvl1pPr>
          </a:lstStyle>
          <a:p>
            <a:fld id="{0A4B3BA2-DF57-EE45-8857-7C9334AF6E79}" type="slidenum">
              <a:rPr lang="en-US" altLang="en-US"/>
              <a:pPr/>
              <a:t>‹#›</a:t>
            </a:fld>
            <a:endParaRPr lang="en-US" altLang="en-US"/>
          </a:p>
        </p:txBody>
      </p:sp>
    </p:spTree>
    <p:extLst>
      <p:ext uri="{BB962C8B-B14F-4D97-AF65-F5344CB8AC3E}">
        <p14:creationId xmlns:p14="http://schemas.microsoft.com/office/powerpoint/2010/main" val="421410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2F0-7355-AC4B-9B53-D598D16B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89ED4-DE70-C24C-9172-73277DCAD8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64B79-0E62-A14F-83C2-9DE228930940}"/>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D84EBDBE-4BF5-0543-91B2-EB6A6287A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F8860-E25F-D347-A9F1-4DF75A68256F}"/>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131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C99-4881-3E41-BD42-D46EA7A87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29C3D-B3D3-5241-8219-3A57960DE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F2DB3A-9650-2F47-B093-83DC8D994F46}"/>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F4388F60-21C3-A542-B3E6-7FFA74D6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6624F-FB92-AD4E-AD62-664CE5EF9CDD}"/>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843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DFC-0681-5D45-A45B-1FD6980B9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E2ABD-6ED5-5246-A6FC-ABA024B92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542B-E058-D044-BF64-F343F3E477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5A3CA-2A99-804F-89CA-7B52A32CD04A}"/>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6" name="Footer Placeholder 5">
            <a:extLst>
              <a:ext uri="{FF2B5EF4-FFF2-40B4-BE49-F238E27FC236}">
                <a16:creationId xmlns:a16="http://schemas.microsoft.com/office/drawing/2014/main" id="{55F5F816-5631-8B40-A1E7-CC00BAAE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55544-B3DC-794E-9A8C-C7F617A376A2}"/>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244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B2C-C632-4C4A-89CA-80DFE07A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7A13-AABA-D243-94B5-260B87F86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E9984-104C-8944-8F10-01F276D02F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02B5F-DFCB-6C47-996C-18FC9962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CBB05-DC86-D04D-8B16-6B31EA38C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A5D41-F27F-0146-89A8-078CFE2376FC}"/>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8" name="Footer Placeholder 7">
            <a:extLst>
              <a:ext uri="{FF2B5EF4-FFF2-40B4-BE49-F238E27FC236}">
                <a16:creationId xmlns:a16="http://schemas.microsoft.com/office/drawing/2014/main" id="{25F650A8-F929-7943-AA7E-D9A50BA9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58B67-D719-CE44-8DFE-08D33141282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9646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131B-2B5A-7A47-A3C4-614CB8C9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22C5C-431F-994F-A258-1B6F984BD72D}"/>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4" name="Footer Placeholder 3">
            <a:extLst>
              <a:ext uri="{FF2B5EF4-FFF2-40B4-BE49-F238E27FC236}">
                <a16:creationId xmlns:a16="http://schemas.microsoft.com/office/drawing/2014/main" id="{B55D0DB4-5A1C-904D-9527-B4D034458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F4D77-541D-EC4C-98E0-47C2C32479B3}"/>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686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4EE43-9E3A-D743-852E-EA074C0A25E6}"/>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3" name="Footer Placeholder 2">
            <a:extLst>
              <a:ext uri="{FF2B5EF4-FFF2-40B4-BE49-F238E27FC236}">
                <a16:creationId xmlns:a16="http://schemas.microsoft.com/office/drawing/2014/main" id="{07C98922-DCAA-D447-8DD7-05639AF14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94263-D04C-6749-A666-9B1C004D5AC0}"/>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3421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398B-A67D-D740-ABB1-450290BB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652C-933D-074C-BAC5-F13B5321E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34CD-1A3B-8248-8DB1-147DC67C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7939-4BA1-654D-B3AC-F79DBD70EDC2}"/>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6" name="Footer Placeholder 5">
            <a:extLst>
              <a:ext uri="{FF2B5EF4-FFF2-40B4-BE49-F238E27FC236}">
                <a16:creationId xmlns:a16="http://schemas.microsoft.com/office/drawing/2014/main" id="{D7C5493F-9478-2F48-BF11-238AB428A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E500-5DEF-AF4A-A9B1-E99A88CF1567}"/>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50003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44FC-E835-684A-A907-EFB0B436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4394B-921A-7045-9761-3DBB74671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6B95F-F2A6-2541-8C77-41A51B2F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765E7-8089-8745-BB75-8C4D0BA9677A}"/>
              </a:ext>
            </a:extLst>
          </p:cNvPr>
          <p:cNvSpPr>
            <a:spLocks noGrp="1"/>
          </p:cNvSpPr>
          <p:nvPr>
            <p:ph type="dt" sz="half" idx="10"/>
          </p:nvPr>
        </p:nvSpPr>
        <p:spPr/>
        <p:txBody>
          <a:bodyPr/>
          <a:lstStyle/>
          <a:p>
            <a:fld id="{987FE95E-A2B1-3D46-9D6B-4D7F2E3229F8}" type="datetimeFigureOut">
              <a:rPr lang="en-US" smtClean="0"/>
              <a:t>4/28/19</a:t>
            </a:fld>
            <a:endParaRPr lang="en-US"/>
          </a:p>
        </p:txBody>
      </p:sp>
      <p:sp>
        <p:nvSpPr>
          <p:cNvPr id="6" name="Footer Placeholder 5">
            <a:extLst>
              <a:ext uri="{FF2B5EF4-FFF2-40B4-BE49-F238E27FC236}">
                <a16:creationId xmlns:a16="http://schemas.microsoft.com/office/drawing/2014/main" id="{1C219C68-BC06-B446-94CB-2AD4BE505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EF2C-3060-944E-B34D-E1EE00D52BBE}"/>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317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FD8C9-3532-1047-A444-D25C86360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E1DE2-8A57-8E45-8FD2-7774DDA8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A01D-9D98-0F4B-844E-595A1FF43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E95E-A2B1-3D46-9D6B-4D7F2E3229F8}" type="datetimeFigureOut">
              <a:rPr lang="en-US" smtClean="0"/>
              <a:t>4/28/19</a:t>
            </a:fld>
            <a:endParaRPr lang="en-US"/>
          </a:p>
        </p:txBody>
      </p:sp>
      <p:sp>
        <p:nvSpPr>
          <p:cNvPr id="5" name="Footer Placeholder 4">
            <a:extLst>
              <a:ext uri="{FF2B5EF4-FFF2-40B4-BE49-F238E27FC236}">
                <a16:creationId xmlns:a16="http://schemas.microsoft.com/office/drawing/2014/main" id="{2BBAB5C9-D8FB-E345-8E90-6D3D722B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74B95-218E-564B-9B26-0EB27C5A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D8BF-A8F4-AC4D-9E25-44A60E6878B6}" type="slidenum">
              <a:rPr lang="en-US" smtClean="0"/>
              <a:t>‹#›</a:t>
            </a:fld>
            <a:endParaRPr lang="en-US"/>
          </a:p>
        </p:txBody>
      </p:sp>
    </p:spTree>
    <p:extLst>
      <p:ext uri="{BB962C8B-B14F-4D97-AF65-F5344CB8AC3E}">
        <p14:creationId xmlns:p14="http://schemas.microsoft.com/office/powerpoint/2010/main" val="21821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adsabs.harvard.edu/abs/1929PNAS...15..168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1807.06209" TargetMode="External"/><Relationship Id="rId2" Type="http://schemas.openxmlformats.org/officeDocument/2006/relationships/hyperlink" Target="http://adsabs.harvard.edu/abs/2001ApJ...553...47F" TargetMode="External"/><Relationship Id="rId1" Type="http://schemas.openxmlformats.org/officeDocument/2006/relationships/slideLayout" Target="../slideLayouts/slideLayout4.xml"/><Relationship Id="rId4" Type="http://schemas.openxmlformats.org/officeDocument/2006/relationships/hyperlink" Target="https://www.cfa.harvard.edu/~dfabricant/huchra/hubble/index.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mRtGUCLjQ3w"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hyperlink" Target="http://www.ifa.hawaii.edu/faculty/barnes/transform.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physics.uwyo.edu/~rberring/" TargetMode="External"/><Relationship Id="rId5" Type="http://schemas.openxmlformats.org/officeDocument/2006/relationships/hyperlink" Target="http://burro.astr.cwru.edu/models/models.html" TargetMode="External"/><Relationship Id="rId4" Type="http://schemas.openxmlformats.org/officeDocument/2006/relationships/hyperlink" Target="http://www.cita.utoronto.ca/~dubinski/nbod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heritage.stsci.edu/gallery/gallery_category.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youtube.com/watch?v=rENyyRwxpHo" TargetMode="Externa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5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ned.ipac.caltech.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BA5-0802-2D4F-9032-84011D15189C}"/>
              </a:ext>
            </a:extLst>
          </p:cNvPr>
          <p:cNvSpPr>
            <a:spLocks noGrp="1"/>
          </p:cNvSpPr>
          <p:nvPr>
            <p:ph type="ctrTitle"/>
          </p:nvPr>
        </p:nvSpPr>
        <p:spPr/>
        <p:txBody>
          <a:bodyPr/>
          <a:lstStyle/>
          <a:p>
            <a:r>
              <a:rPr lang="en-US" dirty="0"/>
              <a:t>ASTR 2320 </a:t>
            </a:r>
            <a:br>
              <a:rPr lang="en-US" dirty="0"/>
            </a:br>
            <a:r>
              <a:rPr lang="en-US" dirty="0"/>
              <a:t>General Astronomy II</a:t>
            </a:r>
          </a:p>
        </p:txBody>
      </p:sp>
      <p:sp>
        <p:nvSpPr>
          <p:cNvPr id="3" name="Subtitle 2">
            <a:extLst>
              <a:ext uri="{FF2B5EF4-FFF2-40B4-BE49-F238E27FC236}">
                <a16:creationId xmlns:a16="http://schemas.microsoft.com/office/drawing/2014/main" id="{4558EFC3-643F-214A-BA99-9B8DCE37DA00}"/>
              </a:ext>
            </a:extLst>
          </p:cNvPr>
          <p:cNvSpPr>
            <a:spLocks noGrp="1"/>
          </p:cNvSpPr>
          <p:nvPr>
            <p:ph type="subTitle" idx="1"/>
          </p:nvPr>
        </p:nvSpPr>
        <p:spPr/>
        <p:txBody>
          <a:bodyPr/>
          <a:lstStyle/>
          <a:p>
            <a:r>
              <a:rPr lang="en-US" dirty="0"/>
              <a:t>Professor Mike Brotherton</a:t>
            </a:r>
          </a:p>
          <a:p>
            <a:r>
              <a:rPr lang="en-US" dirty="0"/>
              <a:t>Chapter 18 – Galaxies</a:t>
            </a:r>
          </a:p>
          <a:p>
            <a:r>
              <a:rPr lang="en-US" dirty="0"/>
              <a:t>My God, they’re full of stars! (But more dark matter.)</a:t>
            </a:r>
          </a:p>
          <a:p>
            <a:endParaRPr lang="en-US" dirty="0"/>
          </a:p>
        </p:txBody>
      </p:sp>
    </p:spTree>
    <p:extLst>
      <p:ext uri="{BB962C8B-B14F-4D97-AF65-F5344CB8AC3E}">
        <p14:creationId xmlns:p14="http://schemas.microsoft.com/office/powerpoint/2010/main" val="3342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31570-544F-044D-BC8D-FB0D8F468B46}"/>
              </a:ext>
            </a:extLst>
          </p:cNvPr>
          <p:cNvSpPr>
            <a:spLocks noGrp="1"/>
          </p:cNvSpPr>
          <p:nvPr>
            <p:ph type="title"/>
          </p:nvPr>
        </p:nvSpPr>
        <p:spPr/>
        <p:txBody>
          <a:bodyPr/>
          <a:lstStyle/>
          <a:p>
            <a:r>
              <a:rPr lang="en-US" dirty="0"/>
              <a:t>Spirals vs. Ellipticals re: gas and dust</a:t>
            </a:r>
          </a:p>
        </p:txBody>
      </p:sp>
      <p:sp>
        <p:nvSpPr>
          <p:cNvPr id="3" name="Content Placeholder 2">
            <a:extLst>
              <a:ext uri="{FF2B5EF4-FFF2-40B4-BE49-F238E27FC236}">
                <a16:creationId xmlns:a16="http://schemas.microsoft.com/office/drawing/2014/main" id="{A7D798B9-45F2-6F49-8853-C73ACEF96545}"/>
              </a:ext>
            </a:extLst>
          </p:cNvPr>
          <p:cNvSpPr>
            <a:spLocks noGrp="1"/>
          </p:cNvSpPr>
          <p:nvPr>
            <p:ph idx="1"/>
          </p:nvPr>
        </p:nvSpPr>
        <p:spPr/>
        <p:txBody>
          <a:bodyPr/>
          <a:lstStyle/>
          <a:p>
            <a:r>
              <a:rPr lang="en-US" dirty="0"/>
              <a:t>Spirals have more dust and gas, can see dust lanes, and correspondingly have more star formation.  Look back at the pictures to verify.</a:t>
            </a:r>
          </a:p>
          <a:p>
            <a:r>
              <a:rPr lang="en-US" dirty="0"/>
              <a:t>Many large ellipticals are “old, dead, and red” without much new star formation, and lots of older evolved stars.  Can look a bit more transparent in some pictures.</a:t>
            </a:r>
          </a:p>
        </p:txBody>
      </p:sp>
    </p:spTree>
    <p:extLst>
      <p:ext uri="{BB962C8B-B14F-4D97-AF65-F5344CB8AC3E}">
        <p14:creationId xmlns:p14="http://schemas.microsoft.com/office/powerpoint/2010/main" val="111547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F25E2-267D-2B47-9183-A3D8E6B41E8B}"/>
              </a:ext>
            </a:extLst>
          </p:cNvPr>
          <p:cNvPicPr>
            <a:picLocks noChangeAspect="1"/>
          </p:cNvPicPr>
          <p:nvPr/>
        </p:nvPicPr>
        <p:blipFill>
          <a:blip r:embed="rId2"/>
          <a:stretch>
            <a:fillRect/>
          </a:stretch>
        </p:blipFill>
        <p:spPr>
          <a:xfrm>
            <a:off x="2955471" y="2989035"/>
            <a:ext cx="6629400" cy="1206500"/>
          </a:xfrm>
          <a:prstGeom prst="rect">
            <a:avLst/>
          </a:prstGeom>
        </p:spPr>
      </p:pic>
      <p:sp>
        <p:nvSpPr>
          <p:cNvPr id="2" name="Title 1">
            <a:extLst>
              <a:ext uri="{FF2B5EF4-FFF2-40B4-BE49-F238E27FC236}">
                <a16:creationId xmlns:a16="http://schemas.microsoft.com/office/drawing/2014/main" id="{09136260-0C99-9441-946E-94367A32C54F}"/>
              </a:ext>
            </a:extLst>
          </p:cNvPr>
          <p:cNvSpPr>
            <a:spLocks noGrp="1"/>
          </p:cNvSpPr>
          <p:nvPr>
            <p:ph type="title"/>
          </p:nvPr>
        </p:nvSpPr>
        <p:spPr/>
        <p:txBody>
          <a:bodyPr/>
          <a:lstStyle/>
          <a:p>
            <a:r>
              <a:rPr lang="en-US" dirty="0"/>
              <a:t>Galaxy Properties</a:t>
            </a:r>
          </a:p>
        </p:txBody>
      </p:sp>
      <p:sp>
        <p:nvSpPr>
          <p:cNvPr id="3" name="Content Placeholder 2">
            <a:extLst>
              <a:ext uri="{FF2B5EF4-FFF2-40B4-BE49-F238E27FC236}">
                <a16:creationId xmlns:a16="http://schemas.microsoft.com/office/drawing/2014/main" id="{D9F20884-2E81-4245-91D0-5C49E36B309E}"/>
              </a:ext>
            </a:extLst>
          </p:cNvPr>
          <p:cNvSpPr>
            <a:spLocks noGrp="1"/>
          </p:cNvSpPr>
          <p:nvPr>
            <p:ph idx="1"/>
          </p:nvPr>
        </p:nvSpPr>
        <p:spPr/>
        <p:txBody>
          <a:bodyPr/>
          <a:lstStyle/>
          <a:p>
            <a:r>
              <a:rPr lang="en-US" dirty="0"/>
              <a:t>Spiral masses as we’ve seen from velocity curves</a:t>
            </a:r>
          </a:p>
          <a:p>
            <a:r>
              <a:rPr lang="en-US" dirty="0"/>
              <a:t>Elliptical masses from virial theorem (the kinetic energy is half the potential energy):</a:t>
            </a:r>
          </a:p>
          <a:p>
            <a:endParaRPr lang="en-US" dirty="0"/>
          </a:p>
          <a:p>
            <a:endParaRPr lang="en-US" dirty="0"/>
          </a:p>
          <a:p>
            <a:r>
              <a:rPr lang="en-US" dirty="0"/>
              <a:t>Sizes, luminosities, etc., all need DISTANCES, just like for stars.  How do we do that?</a:t>
            </a:r>
          </a:p>
          <a:p>
            <a:endParaRPr lang="en-US" dirty="0"/>
          </a:p>
        </p:txBody>
      </p:sp>
    </p:spTree>
    <p:extLst>
      <p:ext uri="{BB962C8B-B14F-4D97-AF65-F5344CB8AC3E}">
        <p14:creationId xmlns:p14="http://schemas.microsoft.com/office/powerpoint/2010/main" val="80038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ngc300">
            <a:extLst>
              <a:ext uri="{FF2B5EF4-FFF2-40B4-BE49-F238E27FC236}">
                <a16:creationId xmlns:a16="http://schemas.microsoft.com/office/drawing/2014/main" id="{C3600A03-0D22-914B-8527-FFE92F7EB0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57150"/>
            <a:ext cx="9296400" cy="6972300"/>
          </a:xfrm>
          <a:noFill/>
        </p:spPr>
      </p:pic>
      <p:sp>
        <p:nvSpPr>
          <p:cNvPr id="39938" name="Rectangle 3">
            <a:extLst>
              <a:ext uri="{FF2B5EF4-FFF2-40B4-BE49-F238E27FC236}">
                <a16:creationId xmlns:a16="http://schemas.microsoft.com/office/drawing/2014/main" id="{21785794-8CA3-7044-B35B-FBFF7CA058A2}"/>
              </a:ext>
            </a:extLst>
          </p:cNvPr>
          <p:cNvSpPr>
            <a:spLocks noGrp="1" noChangeArrowheads="1"/>
          </p:cNvSpPr>
          <p:nvPr>
            <p:ph type="title"/>
          </p:nvPr>
        </p:nvSpPr>
        <p:spPr>
          <a:xfrm>
            <a:off x="3314700" y="0"/>
            <a:ext cx="5562600" cy="1295400"/>
          </a:xfrm>
        </p:spPr>
        <p:txBody>
          <a:bodyPr/>
          <a:lstStyle/>
          <a:p>
            <a:pPr algn="ctr" eaLnBrk="1" hangingPunct="1"/>
            <a:r>
              <a:rPr lang="en-US" altLang="en-US" sz="3600" dirty="0">
                <a:solidFill>
                  <a:schemeClr val="bg1"/>
                </a:solidFill>
                <a:ea typeface="ＭＳ Ｐゴシック" panose="020B0600070205080204" pitchFamily="34" charset="-128"/>
              </a:rPr>
              <a:t>Distance Measurements to Other Galaxies (I)</a:t>
            </a:r>
          </a:p>
        </p:txBody>
      </p:sp>
      <p:sp>
        <p:nvSpPr>
          <p:cNvPr id="165892" name="Text Box 4">
            <a:extLst>
              <a:ext uri="{FF2B5EF4-FFF2-40B4-BE49-F238E27FC236}">
                <a16:creationId xmlns:a16="http://schemas.microsoft.com/office/drawing/2014/main" id="{D6AAD742-5E80-EE4C-AAC8-C190AD3DE9BA}"/>
              </a:ext>
            </a:extLst>
          </p:cNvPr>
          <p:cNvSpPr txBox="1">
            <a:spLocks noChangeArrowheads="1"/>
          </p:cNvSpPr>
          <p:nvPr/>
        </p:nvSpPr>
        <p:spPr bwMode="auto">
          <a:xfrm>
            <a:off x="2286000" y="1447800"/>
            <a:ext cx="7620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AutoNum type="alphaLcParenR"/>
            </a:pPr>
            <a:r>
              <a:rPr lang="en-US" altLang="en-US">
                <a:solidFill>
                  <a:schemeClr val="bg1"/>
                </a:solidFill>
              </a:rPr>
              <a:t>Cepheid method: Using period – Luminosity relation for classical Cepheids:</a:t>
            </a:r>
          </a:p>
          <a:p>
            <a:pPr algn="ctr" eaLnBrk="1" hangingPunct="1">
              <a:spcBef>
                <a:spcPct val="50000"/>
              </a:spcBef>
            </a:pPr>
            <a:r>
              <a:rPr lang="en-US" altLang="en-US">
                <a:solidFill>
                  <a:schemeClr val="bg1"/>
                </a:solidFill>
              </a:rPr>
              <a:t>Measure Cepheid</a:t>
            </a:r>
            <a:r>
              <a:rPr lang="ja-JP" altLang="en-US">
                <a:solidFill>
                  <a:schemeClr val="bg1"/>
                </a:solidFill>
              </a:rPr>
              <a:t>’</a:t>
            </a:r>
            <a:r>
              <a:rPr lang="en-US" altLang="ja-JP">
                <a:solidFill>
                  <a:schemeClr val="bg1"/>
                </a:solidFill>
              </a:rPr>
              <a:t>s period </a:t>
            </a:r>
            <a:r>
              <a:rPr lang="en-US" altLang="ja-JP">
                <a:solidFill>
                  <a:schemeClr val="bg1"/>
                </a:solidFill>
                <a:cs typeface="Arial" panose="020B0604020202020204" pitchFamily="34" charset="0"/>
                <a:sym typeface="Symbol" pitchFamily="2" charset="2"/>
              </a:rPr>
              <a:t></a:t>
            </a:r>
            <a:r>
              <a:rPr lang="en-US" altLang="ja-JP">
                <a:solidFill>
                  <a:schemeClr val="bg1"/>
                </a:solidFill>
                <a:cs typeface="Arial" panose="020B0604020202020204" pitchFamily="34" charset="0"/>
              </a:rPr>
              <a:t> Find its luminosity </a:t>
            </a:r>
            <a:r>
              <a:rPr lang="en-US" altLang="ja-JP">
                <a:solidFill>
                  <a:schemeClr val="bg1"/>
                </a:solidFill>
                <a:cs typeface="Arial" panose="020B0604020202020204" pitchFamily="34" charset="0"/>
                <a:sym typeface="Symbol" pitchFamily="2" charset="2"/>
              </a:rPr>
              <a:t></a:t>
            </a:r>
            <a:r>
              <a:rPr lang="en-US" altLang="ja-JP">
                <a:solidFill>
                  <a:schemeClr val="bg1"/>
                </a:solidFill>
                <a:cs typeface="Arial" panose="020B0604020202020204" pitchFamily="34" charset="0"/>
              </a:rPr>
              <a:t> Compare to apparent magnitude </a:t>
            </a:r>
            <a:r>
              <a:rPr lang="en-US" altLang="ja-JP">
                <a:solidFill>
                  <a:schemeClr val="bg1"/>
                </a:solidFill>
                <a:cs typeface="Arial" panose="020B0604020202020204" pitchFamily="34" charset="0"/>
                <a:sym typeface="Symbol" pitchFamily="2" charset="2"/>
              </a:rPr>
              <a:t></a:t>
            </a:r>
            <a:r>
              <a:rPr lang="en-US" altLang="ja-JP">
                <a:solidFill>
                  <a:schemeClr val="bg1"/>
                </a:solidFill>
                <a:cs typeface="Arial" panose="020B0604020202020204" pitchFamily="34" charset="0"/>
              </a:rPr>
              <a:t> Find its distance</a:t>
            </a:r>
            <a:endParaRPr lang="en-US" altLang="en-US">
              <a:solidFill>
                <a:schemeClr val="bg1"/>
              </a:solidFill>
              <a:cs typeface="Arial" panose="020B0604020202020204" pitchFamily="34" charset="0"/>
            </a:endParaRPr>
          </a:p>
        </p:txBody>
      </p:sp>
      <p:sp>
        <p:nvSpPr>
          <p:cNvPr id="165893" name="Text Box 5">
            <a:extLst>
              <a:ext uri="{FF2B5EF4-FFF2-40B4-BE49-F238E27FC236}">
                <a16:creationId xmlns:a16="http://schemas.microsoft.com/office/drawing/2014/main" id="{A4E274B0-C5C4-E247-845B-906307C40877}"/>
              </a:ext>
            </a:extLst>
          </p:cNvPr>
          <p:cNvSpPr txBox="1">
            <a:spLocks noChangeArrowheads="1"/>
          </p:cNvSpPr>
          <p:nvPr/>
        </p:nvSpPr>
        <p:spPr bwMode="auto">
          <a:xfrm>
            <a:off x="1981200" y="3429000"/>
            <a:ext cx="822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b) Type Ia supernovae (collapse of an accreting white dwarf in a binary system): </a:t>
            </a:r>
          </a:p>
          <a:p>
            <a:pPr algn="ctr" eaLnBrk="1" hangingPunct="1">
              <a:spcBef>
                <a:spcPct val="50000"/>
              </a:spcBef>
            </a:pPr>
            <a:r>
              <a:rPr lang="en-US" altLang="en-US">
                <a:solidFill>
                  <a:schemeClr val="bg1"/>
                </a:solidFill>
              </a:rPr>
              <a:t>Type Ia supernovae have well known standard luminosities </a:t>
            </a:r>
            <a:r>
              <a:rPr lang="en-US" altLang="en-US">
                <a:solidFill>
                  <a:schemeClr val="bg1"/>
                </a:solidFill>
                <a:cs typeface="Arial" panose="020B0604020202020204" pitchFamily="34" charset="0"/>
                <a:sym typeface="Symbol" pitchFamily="2" charset="2"/>
              </a:rPr>
              <a:t></a:t>
            </a:r>
            <a:r>
              <a:rPr lang="en-US" altLang="en-US">
                <a:solidFill>
                  <a:schemeClr val="bg1"/>
                </a:solidFill>
                <a:cs typeface="Arial" panose="020B0604020202020204" pitchFamily="34" charset="0"/>
              </a:rPr>
              <a:t> Compare to apparent magnitudes </a:t>
            </a:r>
            <a:r>
              <a:rPr lang="en-US" altLang="en-US">
                <a:solidFill>
                  <a:schemeClr val="bg1"/>
                </a:solidFill>
                <a:cs typeface="Arial" panose="020B0604020202020204" pitchFamily="34" charset="0"/>
                <a:sym typeface="Symbol" pitchFamily="2" charset="2"/>
              </a:rPr>
              <a:t></a:t>
            </a:r>
            <a:r>
              <a:rPr lang="en-US" altLang="en-US">
                <a:solidFill>
                  <a:schemeClr val="bg1"/>
                </a:solidFill>
                <a:cs typeface="Arial" panose="020B0604020202020204" pitchFamily="34" charset="0"/>
              </a:rPr>
              <a:t> Find its distances</a:t>
            </a:r>
          </a:p>
        </p:txBody>
      </p:sp>
      <p:sp>
        <p:nvSpPr>
          <p:cNvPr id="165894" name="Text Box 6">
            <a:extLst>
              <a:ext uri="{FF2B5EF4-FFF2-40B4-BE49-F238E27FC236}">
                <a16:creationId xmlns:a16="http://schemas.microsoft.com/office/drawing/2014/main" id="{950BB9BF-594B-B745-9B22-5992CF1908B8}"/>
              </a:ext>
            </a:extLst>
          </p:cNvPr>
          <p:cNvSpPr txBox="1">
            <a:spLocks noChangeArrowheads="1"/>
          </p:cNvSpPr>
          <p:nvPr/>
        </p:nvSpPr>
        <p:spPr bwMode="auto">
          <a:xfrm>
            <a:off x="2552700" y="5334001"/>
            <a:ext cx="7086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Both are </a:t>
            </a:r>
            <a:r>
              <a:rPr lang="ja-JP" altLang="en-US">
                <a:solidFill>
                  <a:schemeClr val="bg1"/>
                </a:solidFill>
              </a:rPr>
              <a:t>“</a:t>
            </a:r>
            <a:r>
              <a:rPr lang="en-US" altLang="ja-JP">
                <a:solidFill>
                  <a:schemeClr val="bg1"/>
                </a:solidFill>
              </a:rPr>
              <a:t>Standard-candle</a:t>
            </a:r>
            <a:r>
              <a:rPr lang="ja-JP" altLang="en-US">
                <a:solidFill>
                  <a:schemeClr val="bg1"/>
                </a:solidFill>
              </a:rPr>
              <a:t>”</a:t>
            </a:r>
            <a:r>
              <a:rPr lang="en-US" altLang="ja-JP">
                <a:solidFill>
                  <a:schemeClr val="bg1"/>
                </a:solidFill>
              </a:rPr>
              <a:t> methods:</a:t>
            </a:r>
          </a:p>
          <a:p>
            <a:pPr algn="ctr" eaLnBrk="1" hangingPunct="1">
              <a:spcBef>
                <a:spcPct val="50000"/>
              </a:spcBef>
            </a:pPr>
            <a:r>
              <a:rPr lang="en-US" altLang="en-US">
                <a:solidFill>
                  <a:schemeClr val="bg1"/>
                </a:solidFill>
              </a:rPr>
              <a:t>Know absolute magnitude (luminosity) </a:t>
            </a:r>
            <a:r>
              <a:rPr lang="en-US" altLang="en-US">
                <a:solidFill>
                  <a:schemeClr val="bg1"/>
                </a:solidFill>
                <a:cs typeface="Arial" panose="020B0604020202020204" pitchFamily="34" charset="0"/>
                <a:sym typeface="Symbol" pitchFamily="2" charset="2"/>
              </a:rPr>
              <a:t></a:t>
            </a:r>
            <a:r>
              <a:rPr lang="en-US" altLang="en-US">
                <a:solidFill>
                  <a:schemeClr val="bg1"/>
                </a:solidFill>
                <a:cs typeface="Arial" panose="020B0604020202020204" pitchFamily="34" charset="0"/>
              </a:rPr>
              <a:t> compare to apparent magnitude </a:t>
            </a:r>
            <a:r>
              <a:rPr lang="en-US" altLang="en-US">
                <a:solidFill>
                  <a:schemeClr val="bg1"/>
                </a:solidFill>
                <a:cs typeface="Arial" panose="020B0604020202020204" pitchFamily="34" charset="0"/>
                <a:sym typeface="Symbol" pitchFamily="2" charset="2"/>
              </a:rPr>
              <a:t></a:t>
            </a:r>
            <a:r>
              <a:rPr lang="en-US" altLang="en-US">
                <a:solidFill>
                  <a:schemeClr val="bg1"/>
                </a:solidFill>
                <a:cs typeface="Arial" panose="020B0604020202020204" pitchFamily="34" charset="0"/>
              </a:rPr>
              <a:t> find distance.</a:t>
            </a:r>
          </a:p>
        </p:txBody>
      </p:sp>
      <p:sp>
        <p:nvSpPr>
          <p:cNvPr id="39942" name="FlagCount" hidden="1">
            <a:extLst>
              <a:ext uri="{FF2B5EF4-FFF2-40B4-BE49-F238E27FC236}">
                <a16:creationId xmlns:a16="http://schemas.microsoft.com/office/drawing/2014/main" id="{0500B977-EA09-1B40-8ECD-ABA73E1E4532}"/>
              </a:ext>
            </a:extLst>
          </p:cNvPr>
          <p:cNvSpPr>
            <a:spLocks noChangeArrowheads="1"/>
          </p:cNvSpPr>
          <p:nvPr/>
        </p:nvSpPr>
        <p:spPr bwMode="auto">
          <a:xfrm>
            <a:off x="59055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854650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slide(fromBottom)">
                                      <p:cBhvr>
                                        <p:cTn id="7" dur="500"/>
                                        <p:tgtEl>
                                          <p:spTgt spid="16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Bottom)">
                                      <p:cBhvr>
                                        <p:cTn id="12" dur="500"/>
                                        <p:tgtEl>
                                          <p:spTgt spid="165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5894"/>
                                        </p:tgtEl>
                                        <p:attrNameLst>
                                          <p:attrName>style.visibility</p:attrName>
                                        </p:attrNameLst>
                                      </p:cBhvr>
                                      <p:to>
                                        <p:strVal val="visible"/>
                                      </p:to>
                                    </p:set>
                                    <p:animEffect transition="in" filter="slide(fromBottom)">
                                      <p:cBhvr>
                                        <p:cTn id="17" dur="500"/>
                                        <p:tgtEl>
                                          <p:spTgt spid="165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p:bldP spid="165893" grpId="0"/>
      <p:bldP spid="1658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4AE598B-F8AD-1B42-BA74-1D137FFC875A}"/>
              </a:ext>
            </a:extLst>
          </p:cNvPr>
          <p:cNvSpPr>
            <a:spLocks noGrp="1" noChangeArrowheads="1"/>
          </p:cNvSpPr>
          <p:nvPr>
            <p:ph type="title"/>
          </p:nvPr>
        </p:nvSpPr>
        <p:spPr>
          <a:xfrm>
            <a:off x="1981200" y="76201"/>
            <a:ext cx="8229600" cy="868363"/>
          </a:xfrm>
        </p:spPr>
        <p:txBody>
          <a:bodyPr/>
          <a:lstStyle/>
          <a:p>
            <a:pPr eaLnBrk="1" hangingPunct="1"/>
            <a:r>
              <a:rPr lang="en-US" altLang="en-US" dirty="0">
                <a:solidFill>
                  <a:srgbClr val="FF0000"/>
                </a:solidFill>
                <a:ea typeface="ＭＳ Ｐゴシック" panose="020B0600070205080204" pitchFamily="34" charset="-128"/>
              </a:rPr>
              <a:t>Cepheid Distance Measurement</a:t>
            </a:r>
          </a:p>
        </p:txBody>
      </p:sp>
      <p:pic>
        <p:nvPicPr>
          <p:cNvPr id="41986" name="Picture 3" descr="03">
            <a:extLst>
              <a:ext uri="{FF2B5EF4-FFF2-40B4-BE49-F238E27FC236}">
                <a16:creationId xmlns:a16="http://schemas.microsoft.com/office/drawing/2014/main" id="{C651F289-0417-2E4F-AC94-6AD802CED6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00338" y="1066800"/>
            <a:ext cx="5453062" cy="5562600"/>
          </a:xfrm>
          <a:noFill/>
        </p:spPr>
      </p:pic>
      <p:sp>
        <p:nvSpPr>
          <p:cNvPr id="167942" name="Text Box 6">
            <a:extLst>
              <a:ext uri="{FF2B5EF4-FFF2-40B4-BE49-F238E27FC236}">
                <a16:creationId xmlns:a16="http://schemas.microsoft.com/office/drawing/2014/main" id="{FE76CDAA-D587-B14C-9791-367BC2E4D087}"/>
              </a:ext>
            </a:extLst>
          </p:cNvPr>
          <p:cNvSpPr txBox="1">
            <a:spLocks noChangeArrowheads="1"/>
          </p:cNvSpPr>
          <p:nvPr/>
        </p:nvSpPr>
        <p:spPr bwMode="auto">
          <a:xfrm>
            <a:off x="8305800" y="1295400"/>
            <a:ext cx="2362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Repeated brightness measurements of a Cepheid allow the determination of the period and thus the absolute magnitude.</a:t>
            </a:r>
          </a:p>
        </p:txBody>
      </p:sp>
      <p:sp>
        <p:nvSpPr>
          <p:cNvPr id="167943" name="Text Box 7">
            <a:extLst>
              <a:ext uri="{FF2B5EF4-FFF2-40B4-BE49-F238E27FC236}">
                <a16:creationId xmlns:a16="http://schemas.microsoft.com/office/drawing/2014/main" id="{1F608CB7-61E5-7F47-88F1-10D66A8115F6}"/>
              </a:ext>
            </a:extLst>
          </p:cNvPr>
          <p:cNvSpPr txBox="1">
            <a:spLocks noChangeArrowheads="1"/>
          </p:cNvSpPr>
          <p:nvPr/>
        </p:nvSpPr>
        <p:spPr bwMode="auto">
          <a:xfrm>
            <a:off x="8305800" y="5638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cs typeface="Arial" panose="020B0604020202020204" pitchFamily="34" charset="0"/>
                <a:sym typeface="Symbol" pitchFamily="2" charset="2"/>
              </a:rPr>
              <a:t></a:t>
            </a:r>
            <a:r>
              <a:rPr lang="en-US" altLang="en-US">
                <a:solidFill>
                  <a:schemeClr val="accent2"/>
                </a:solidFill>
                <a:cs typeface="Arial" panose="020B0604020202020204" pitchFamily="34" charset="0"/>
              </a:rPr>
              <a:t> distance</a:t>
            </a:r>
          </a:p>
        </p:txBody>
      </p:sp>
      <p:sp>
        <p:nvSpPr>
          <p:cNvPr id="41989" name="FlagCount" hidden="1">
            <a:extLst>
              <a:ext uri="{FF2B5EF4-FFF2-40B4-BE49-F238E27FC236}">
                <a16:creationId xmlns:a16="http://schemas.microsoft.com/office/drawing/2014/main" id="{C642DA86-9F51-624E-B8BD-0CCFE7F3C41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73813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7942"/>
                                        </p:tgtEl>
                                        <p:attrNameLst>
                                          <p:attrName>style.visibility</p:attrName>
                                        </p:attrNameLst>
                                      </p:cBhvr>
                                      <p:to>
                                        <p:strVal val="visible"/>
                                      </p:to>
                                    </p:set>
                                    <p:animEffect transition="in" filter="slide(fromBottom)">
                                      <p:cBhvr>
                                        <p:cTn id="7" dur="500"/>
                                        <p:tgtEl>
                                          <p:spTgt spid="167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7943"/>
                                        </p:tgtEl>
                                        <p:attrNameLst>
                                          <p:attrName>style.visibility</p:attrName>
                                        </p:attrNameLst>
                                      </p:cBhvr>
                                      <p:to>
                                        <p:strVal val="visible"/>
                                      </p:to>
                                    </p:set>
                                    <p:animEffect transition="in" filter="slide(fromBottom)">
                                      <p:cBhvr>
                                        <p:cTn id="12" dur="500"/>
                                        <p:tgtEl>
                                          <p:spTgt spid="16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P spid="1679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4AE598B-F8AD-1B42-BA74-1D137FFC875A}"/>
              </a:ext>
            </a:extLst>
          </p:cNvPr>
          <p:cNvSpPr>
            <a:spLocks noGrp="1" noChangeArrowheads="1"/>
          </p:cNvSpPr>
          <p:nvPr>
            <p:ph type="title"/>
          </p:nvPr>
        </p:nvSpPr>
        <p:spPr>
          <a:xfrm>
            <a:off x="1981200" y="76201"/>
            <a:ext cx="8229600" cy="868363"/>
          </a:xfrm>
        </p:spPr>
        <p:txBody>
          <a:bodyPr/>
          <a:lstStyle/>
          <a:p>
            <a:pPr eaLnBrk="1" hangingPunct="1"/>
            <a:r>
              <a:rPr lang="en-US" altLang="en-US" dirty="0">
                <a:solidFill>
                  <a:srgbClr val="FF0000"/>
                </a:solidFill>
                <a:ea typeface="ＭＳ Ｐゴシック" panose="020B0600070205080204" pitchFamily="34" charset="-128"/>
              </a:rPr>
              <a:t>Cepheid Distance Measurement</a:t>
            </a:r>
          </a:p>
        </p:txBody>
      </p:sp>
      <p:sp>
        <p:nvSpPr>
          <p:cNvPr id="167942" name="Text Box 6">
            <a:extLst>
              <a:ext uri="{FF2B5EF4-FFF2-40B4-BE49-F238E27FC236}">
                <a16:creationId xmlns:a16="http://schemas.microsoft.com/office/drawing/2014/main" id="{FE76CDAA-D587-B14C-9791-367BC2E4D087}"/>
              </a:ext>
            </a:extLst>
          </p:cNvPr>
          <p:cNvSpPr txBox="1">
            <a:spLocks noChangeArrowheads="1"/>
          </p:cNvSpPr>
          <p:nvPr/>
        </p:nvSpPr>
        <p:spPr bwMode="auto">
          <a:xfrm>
            <a:off x="8305800" y="1295400"/>
            <a:ext cx="2362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Repeated brightness measurements of a Cepheid allow the determination of the period and thus the absolute magnitude.</a:t>
            </a:r>
          </a:p>
        </p:txBody>
      </p:sp>
      <p:sp>
        <p:nvSpPr>
          <p:cNvPr id="167943" name="Text Box 7">
            <a:extLst>
              <a:ext uri="{FF2B5EF4-FFF2-40B4-BE49-F238E27FC236}">
                <a16:creationId xmlns:a16="http://schemas.microsoft.com/office/drawing/2014/main" id="{1F608CB7-61E5-7F47-88F1-10D66A8115F6}"/>
              </a:ext>
            </a:extLst>
          </p:cNvPr>
          <p:cNvSpPr txBox="1">
            <a:spLocks noChangeArrowheads="1"/>
          </p:cNvSpPr>
          <p:nvPr/>
        </p:nvSpPr>
        <p:spPr bwMode="auto">
          <a:xfrm>
            <a:off x="8305800" y="5638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cs typeface="Arial" panose="020B0604020202020204" pitchFamily="34" charset="0"/>
                <a:sym typeface="Symbol" pitchFamily="2" charset="2"/>
              </a:rPr>
              <a:t></a:t>
            </a:r>
            <a:r>
              <a:rPr lang="en-US" altLang="en-US">
                <a:solidFill>
                  <a:schemeClr val="accent2"/>
                </a:solidFill>
                <a:cs typeface="Arial" panose="020B0604020202020204" pitchFamily="34" charset="0"/>
              </a:rPr>
              <a:t> distance</a:t>
            </a:r>
          </a:p>
        </p:txBody>
      </p:sp>
      <p:sp>
        <p:nvSpPr>
          <p:cNvPr id="41989" name="FlagCount" hidden="1">
            <a:extLst>
              <a:ext uri="{FF2B5EF4-FFF2-40B4-BE49-F238E27FC236}">
                <a16:creationId xmlns:a16="http://schemas.microsoft.com/office/drawing/2014/main" id="{C642DA86-9F51-624E-B8BD-0CCFE7F3C41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4" name="Content Placeholder 3">
            <a:extLst>
              <a:ext uri="{FF2B5EF4-FFF2-40B4-BE49-F238E27FC236}">
                <a16:creationId xmlns:a16="http://schemas.microsoft.com/office/drawing/2014/main" id="{159BF07E-913C-4C47-900C-6BA36352EB6B}"/>
              </a:ext>
            </a:extLst>
          </p:cNvPr>
          <p:cNvPicPr>
            <a:picLocks noGrp="1" noChangeAspect="1"/>
          </p:cNvPicPr>
          <p:nvPr>
            <p:ph idx="1"/>
          </p:nvPr>
        </p:nvPicPr>
        <p:blipFill>
          <a:blip r:embed="rId3"/>
          <a:stretch>
            <a:fillRect/>
          </a:stretch>
        </p:blipFill>
        <p:spPr>
          <a:xfrm>
            <a:off x="1066374" y="1066985"/>
            <a:ext cx="7239426" cy="5299261"/>
          </a:xfrm>
          <a:prstGeom prst="rect">
            <a:avLst/>
          </a:prstGeom>
        </p:spPr>
      </p:pic>
    </p:spTree>
    <p:extLst>
      <p:ext uri="{BB962C8B-B14F-4D97-AF65-F5344CB8AC3E}">
        <p14:creationId xmlns:p14="http://schemas.microsoft.com/office/powerpoint/2010/main" val="2667499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7942"/>
                                        </p:tgtEl>
                                        <p:attrNameLst>
                                          <p:attrName>style.visibility</p:attrName>
                                        </p:attrNameLst>
                                      </p:cBhvr>
                                      <p:to>
                                        <p:strVal val="visible"/>
                                      </p:to>
                                    </p:set>
                                    <p:animEffect transition="in" filter="slide(fromBottom)">
                                      <p:cBhvr>
                                        <p:cTn id="7" dur="500"/>
                                        <p:tgtEl>
                                          <p:spTgt spid="167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7943"/>
                                        </p:tgtEl>
                                        <p:attrNameLst>
                                          <p:attrName>style.visibility</p:attrName>
                                        </p:attrNameLst>
                                      </p:cBhvr>
                                      <p:to>
                                        <p:strVal val="visible"/>
                                      </p:to>
                                    </p:set>
                                    <p:animEffect transition="in" filter="slide(fromBottom)">
                                      <p:cBhvr>
                                        <p:cTn id="12" dur="500"/>
                                        <p:tgtEl>
                                          <p:spTgt spid="16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p:bldP spid="1679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1305">
            <a:extLst>
              <a:ext uri="{FF2B5EF4-FFF2-40B4-BE49-F238E27FC236}">
                <a16:creationId xmlns:a16="http://schemas.microsoft.com/office/drawing/2014/main" id="{2DF6786B-1187-4540-A5A9-503417691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1"/>
            <a:ext cx="55499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3">
            <a:extLst>
              <a:ext uri="{FF2B5EF4-FFF2-40B4-BE49-F238E27FC236}">
                <a16:creationId xmlns:a16="http://schemas.microsoft.com/office/drawing/2014/main" id="{8B972EE5-F253-3941-8EBB-EC157BB476BE}"/>
              </a:ext>
            </a:extLst>
          </p:cNvPr>
          <p:cNvSpPr>
            <a:spLocks noGrp="1" noChangeArrowheads="1"/>
          </p:cNvSpPr>
          <p:nvPr>
            <p:ph type="title"/>
          </p:nvPr>
        </p:nvSpPr>
        <p:spPr>
          <a:xfrm>
            <a:off x="2209800" y="152400"/>
            <a:ext cx="8077200" cy="1371600"/>
          </a:xfrm>
        </p:spPr>
        <p:txBody>
          <a:bodyPr/>
          <a:lstStyle/>
          <a:p>
            <a:pPr algn="ctr" eaLnBrk="1" hangingPunct="1"/>
            <a:r>
              <a:rPr lang="en-US" altLang="en-US" sz="3600" dirty="0">
                <a:solidFill>
                  <a:srgbClr val="FF0000"/>
                </a:solidFill>
                <a:ea typeface="ＭＳ Ｐゴシック" panose="020B0600070205080204" pitchFamily="34" charset="-128"/>
              </a:rPr>
              <a:t>Distance Measurements to Other Galaxies (II): The Hubble Law</a:t>
            </a:r>
          </a:p>
        </p:txBody>
      </p:sp>
      <p:sp>
        <p:nvSpPr>
          <p:cNvPr id="172036" name="Text Box 4">
            <a:extLst>
              <a:ext uri="{FF2B5EF4-FFF2-40B4-BE49-F238E27FC236}">
                <a16:creationId xmlns:a16="http://schemas.microsoft.com/office/drawing/2014/main" id="{DAAF9C17-F2A7-D04F-A102-48D60C13A986}"/>
              </a:ext>
            </a:extLst>
          </p:cNvPr>
          <p:cNvSpPr txBox="1">
            <a:spLocks noChangeArrowheads="1"/>
          </p:cNvSpPr>
          <p:nvPr/>
        </p:nvSpPr>
        <p:spPr bwMode="auto">
          <a:xfrm>
            <a:off x="7162800" y="1905001"/>
            <a:ext cx="33528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dirty="0">
                <a:solidFill>
                  <a:schemeClr val="accent2"/>
                </a:solidFill>
                <a:hlinkClick r:id="rId4"/>
              </a:rPr>
              <a:t>E. Hubble (1929):</a:t>
            </a:r>
            <a:endParaRPr lang="en-US" altLang="en-US" sz="1800" dirty="0">
              <a:solidFill>
                <a:schemeClr val="accent2"/>
              </a:solidFill>
            </a:endParaRPr>
          </a:p>
          <a:p>
            <a:pPr algn="ctr" eaLnBrk="1" hangingPunct="1">
              <a:spcBef>
                <a:spcPct val="50000"/>
              </a:spcBef>
            </a:pPr>
            <a:r>
              <a:rPr lang="en-US" altLang="en-US" sz="1800" dirty="0">
                <a:solidFill>
                  <a:schemeClr val="accent2"/>
                </a:solidFill>
              </a:rPr>
              <a:t>Distant galaxies are moving away from our Milky Way, with a recession velocity, </a:t>
            </a:r>
            <a:r>
              <a:rPr lang="en-US" altLang="en-US" sz="1800" i="1" dirty="0" err="1">
                <a:solidFill>
                  <a:schemeClr val="accent2"/>
                </a:solidFill>
              </a:rPr>
              <a:t>v</a:t>
            </a:r>
            <a:r>
              <a:rPr lang="en-US" altLang="en-US" sz="1800" i="1" baseline="-25000" dirty="0" err="1">
                <a:solidFill>
                  <a:schemeClr val="accent2"/>
                </a:solidFill>
              </a:rPr>
              <a:t>r</a:t>
            </a:r>
            <a:r>
              <a:rPr lang="en-US" altLang="en-US" sz="1800" dirty="0">
                <a:solidFill>
                  <a:schemeClr val="accent2"/>
                </a:solidFill>
              </a:rPr>
              <a:t>, proportional to their distance </a:t>
            </a:r>
            <a:r>
              <a:rPr lang="en-US" altLang="en-US" sz="1800" i="1" dirty="0">
                <a:solidFill>
                  <a:schemeClr val="accent2"/>
                </a:solidFill>
              </a:rPr>
              <a:t>d</a:t>
            </a:r>
            <a:r>
              <a:rPr lang="en-US" altLang="en-US" sz="1800" dirty="0">
                <a:solidFill>
                  <a:schemeClr val="accent2"/>
                </a:solidFill>
              </a:rPr>
              <a:t>:</a:t>
            </a:r>
          </a:p>
        </p:txBody>
      </p:sp>
      <p:sp>
        <p:nvSpPr>
          <p:cNvPr id="172037" name="Text Box 5">
            <a:extLst>
              <a:ext uri="{FF2B5EF4-FFF2-40B4-BE49-F238E27FC236}">
                <a16:creationId xmlns:a16="http://schemas.microsoft.com/office/drawing/2014/main" id="{B609DFB3-B1EF-794A-8B17-A06E438D6E4D}"/>
              </a:ext>
            </a:extLst>
          </p:cNvPr>
          <p:cNvSpPr txBox="1">
            <a:spLocks noChangeArrowheads="1"/>
          </p:cNvSpPr>
          <p:nvPr/>
        </p:nvSpPr>
        <p:spPr bwMode="auto">
          <a:xfrm>
            <a:off x="8077200" y="3886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v</a:t>
            </a:r>
            <a:r>
              <a:rPr lang="en-US" altLang="en-US" baseline="-25000">
                <a:solidFill>
                  <a:schemeClr val="accent2"/>
                </a:solidFill>
              </a:rPr>
              <a:t>r</a:t>
            </a:r>
            <a:r>
              <a:rPr lang="en-US" altLang="en-US">
                <a:solidFill>
                  <a:schemeClr val="accent2"/>
                </a:solidFill>
              </a:rPr>
              <a:t> = H</a:t>
            </a:r>
            <a:r>
              <a:rPr lang="en-US" altLang="en-US" baseline="-25000">
                <a:solidFill>
                  <a:schemeClr val="accent2"/>
                </a:solidFill>
              </a:rPr>
              <a:t>0</a:t>
            </a:r>
            <a:r>
              <a:rPr lang="en-US" altLang="en-US">
                <a:solidFill>
                  <a:schemeClr val="accent2"/>
                </a:solidFill>
              </a:rPr>
              <a:t>*d</a:t>
            </a:r>
          </a:p>
        </p:txBody>
      </p:sp>
      <p:sp>
        <p:nvSpPr>
          <p:cNvPr id="172038" name="Rectangle 6">
            <a:extLst>
              <a:ext uri="{FF2B5EF4-FFF2-40B4-BE49-F238E27FC236}">
                <a16:creationId xmlns:a16="http://schemas.microsoft.com/office/drawing/2014/main" id="{57D48B02-2177-AB45-B830-9559A19C0355}"/>
              </a:ext>
            </a:extLst>
          </p:cNvPr>
          <p:cNvSpPr>
            <a:spLocks noChangeArrowheads="1"/>
          </p:cNvSpPr>
          <p:nvPr/>
        </p:nvSpPr>
        <p:spPr bwMode="auto">
          <a:xfrm>
            <a:off x="8001000" y="3886200"/>
            <a:ext cx="1524000" cy="4572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72039" name="Rectangle 7">
            <a:extLst>
              <a:ext uri="{FF2B5EF4-FFF2-40B4-BE49-F238E27FC236}">
                <a16:creationId xmlns:a16="http://schemas.microsoft.com/office/drawing/2014/main" id="{CCF01336-A557-5D4B-A7EE-09307978AFB8}"/>
              </a:ext>
            </a:extLst>
          </p:cNvPr>
          <p:cNvSpPr>
            <a:spLocks noChangeArrowheads="1"/>
          </p:cNvSpPr>
          <p:nvPr/>
        </p:nvSpPr>
        <p:spPr bwMode="auto">
          <a:xfrm>
            <a:off x="7924800" y="3810000"/>
            <a:ext cx="1676400" cy="6096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72040" name="Text Box 8">
            <a:extLst>
              <a:ext uri="{FF2B5EF4-FFF2-40B4-BE49-F238E27FC236}">
                <a16:creationId xmlns:a16="http://schemas.microsoft.com/office/drawing/2014/main" id="{F339BF90-812F-2649-B5C7-3467933D43DF}"/>
              </a:ext>
            </a:extLst>
          </p:cNvPr>
          <p:cNvSpPr txBox="1">
            <a:spLocks noChangeArrowheads="1"/>
          </p:cNvSpPr>
          <p:nvPr/>
        </p:nvSpPr>
        <p:spPr bwMode="auto">
          <a:xfrm>
            <a:off x="7467600" y="47244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a:solidFill>
                  <a:schemeClr val="accent2"/>
                </a:solidFill>
              </a:rPr>
              <a:t>H</a:t>
            </a:r>
            <a:r>
              <a:rPr lang="en-US" altLang="en-US" sz="1800" baseline="-25000">
                <a:solidFill>
                  <a:schemeClr val="accent2"/>
                </a:solidFill>
              </a:rPr>
              <a:t>0</a:t>
            </a:r>
            <a:r>
              <a:rPr lang="en-US" altLang="en-US" sz="1800">
                <a:solidFill>
                  <a:schemeClr val="accent2"/>
                </a:solidFill>
              </a:rPr>
              <a:t> </a:t>
            </a:r>
            <a:r>
              <a:rPr lang="en-US" altLang="en-US" sz="1800">
                <a:solidFill>
                  <a:schemeClr val="accent2"/>
                </a:solidFill>
                <a:cs typeface="Arial" panose="020B0604020202020204" pitchFamily="34" charset="0"/>
              </a:rPr>
              <a:t>≈ 70 km/s/Mpc is the Hubble constant.</a:t>
            </a:r>
          </a:p>
        </p:txBody>
      </p:sp>
      <p:sp>
        <p:nvSpPr>
          <p:cNvPr id="172041" name="Text Box 9">
            <a:extLst>
              <a:ext uri="{FF2B5EF4-FFF2-40B4-BE49-F238E27FC236}">
                <a16:creationId xmlns:a16="http://schemas.microsoft.com/office/drawing/2014/main" id="{EAA4EB43-44A6-584C-9367-2F8823E73864}"/>
              </a:ext>
            </a:extLst>
          </p:cNvPr>
          <p:cNvSpPr txBox="1">
            <a:spLocks noChangeArrowheads="1"/>
          </p:cNvSpPr>
          <p:nvPr/>
        </p:nvSpPr>
        <p:spPr bwMode="auto">
          <a:xfrm>
            <a:off x="7239000" y="5486401"/>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cs typeface="Arial" panose="020B0604020202020204" pitchFamily="34" charset="0"/>
              </a:rPr>
              <a:t>=&gt; Measure v</a:t>
            </a:r>
            <a:r>
              <a:rPr lang="en-US" altLang="en-US" baseline="-25000">
                <a:solidFill>
                  <a:schemeClr val="accent2"/>
                </a:solidFill>
                <a:cs typeface="Arial" panose="020B0604020202020204" pitchFamily="34" charset="0"/>
              </a:rPr>
              <a:t>r</a:t>
            </a:r>
            <a:r>
              <a:rPr lang="en-US" altLang="en-US">
                <a:solidFill>
                  <a:schemeClr val="accent2"/>
                </a:solidFill>
                <a:cs typeface="Arial" panose="020B0604020202020204" pitchFamily="34" charset="0"/>
              </a:rPr>
              <a:t> through the Doppler effect </a:t>
            </a:r>
            <a:r>
              <a:rPr lang="en-US" altLang="en-US">
                <a:solidFill>
                  <a:schemeClr val="accent2"/>
                </a:solidFill>
                <a:cs typeface="Arial" panose="020B0604020202020204" pitchFamily="34" charset="0"/>
                <a:sym typeface="Symbol" pitchFamily="2" charset="2"/>
              </a:rPr>
              <a:t></a:t>
            </a:r>
            <a:r>
              <a:rPr lang="en-US" altLang="en-US">
                <a:solidFill>
                  <a:schemeClr val="accent2"/>
                </a:solidFill>
                <a:cs typeface="Arial" panose="020B0604020202020204" pitchFamily="34" charset="0"/>
              </a:rPr>
              <a:t> infer the distance.</a:t>
            </a:r>
          </a:p>
        </p:txBody>
      </p:sp>
      <p:sp>
        <p:nvSpPr>
          <p:cNvPr id="44041" name="FlagCount" hidden="1">
            <a:extLst>
              <a:ext uri="{FF2B5EF4-FFF2-40B4-BE49-F238E27FC236}">
                <a16:creationId xmlns:a16="http://schemas.microsoft.com/office/drawing/2014/main" id="{F9B32E97-6D0D-3F4C-A23F-0E3D2243B50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887454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slide(fromBottom)">
                                      <p:cBhvr>
                                        <p:cTn id="7" dur="500"/>
                                        <p:tgtEl>
                                          <p:spTgt spid="172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 calcmode="lin" valueType="num">
                                      <p:cBhvr>
                                        <p:cTn id="12" dur="1000" fill="hold"/>
                                        <p:tgtEl>
                                          <p:spTgt spid="172037"/>
                                        </p:tgtEl>
                                        <p:attrNameLst>
                                          <p:attrName>ppt_w</p:attrName>
                                        </p:attrNameLst>
                                      </p:cBhvr>
                                      <p:tavLst>
                                        <p:tav tm="0">
                                          <p:val>
                                            <p:fltVal val="0"/>
                                          </p:val>
                                        </p:tav>
                                        <p:tav tm="100000">
                                          <p:val>
                                            <p:strVal val="#ppt_w"/>
                                          </p:val>
                                        </p:tav>
                                      </p:tavLst>
                                    </p:anim>
                                    <p:anim calcmode="lin" valueType="num">
                                      <p:cBhvr>
                                        <p:cTn id="13" dur="1000" fill="hold"/>
                                        <p:tgtEl>
                                          <p:spTgt spid="172037"/>
                                        </p:tgtEl>
                                        <p:attrNameLst>
                                          <p:attrName>ppt_h</p:attrName>
                                        </p:attrNameLst>
                                      </p:cBhvr>
                                      <p:tavLst>
                                        <p:tav tm="0">
                                          <p:val>
                                            <p:fltVal val="0"/>
                                          </p:val>
                                        </p:tav>
                                        <p:tav tm="100000">
                                          <p:val>
                                            <p:strVal val="#ppt_h"/>
                                          </p:val>
                                        </p:tav>
                                      </p:tavLst>
                                    </p:anim>
                                    <p:anim calcmode="lin" valueType="num">
                                      <p:cBhvr>
                                        <p:cTn id="14" dur="1000" fill="hold"/>
                                        <p:tgtEl>
                                          <p:spTgt spid="17203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72037"/>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172038"/>
                                        </p:tgtEl>
                                        <p:attrNameLst>
                                          <p:attrName>style.visibility</p:attrName>
                                        </p:attrNameLst>
                                      </p:cBhvr>
                                      <p:to>
                                        <p:strVal val="visible"/>
                                      </p:to>
                                    </p:set>
                                    <p:anim calcmode="lin" valueType="num">
                                      <p:cBhvr>
                                        <p:cTn id="18" dur="1000" fill="hold"/>
                                        <p:tgtEl>
                                          <p:spTgt spid="172038"/>
                                        </p:tgtEl>
                                        <p:attrNameLst>
                                          <p:attrName>ppt_w</p:attrName>
                                        </p:attrNameLst>
                                      </p:cBhvr>
                                      <p:tavLst>
                                        <p:tav tm="0">
                                          <p:val>
                                            <p:fltVal val="0"/>
                                          </p:val>
                                        </p:tav>
                                        <p:tav tm="100000">
                                          <p:val>
                                            <p:strVal val="#ppt_w"/>
                                          </p:val>
                                        </p:tav>
                                      </p:tavLst>
                                    </p:anim>
                                    <p:anim calcmode="lin" valueType="num">
                                      <p:cBhvr>
                                        <p:cTn id="19" dur="1000" fill="hold"/>
                                        <p:tgtEl>
                                          <p:spTgt spid="172038"/>
                                        </p:tgtEl>
                                        <p:attrNameLst>
                                          <p:attrName>ppt_h</p:attrName>
                                        </p:attrNameLst>
                                      </p:cBhvr>
                                      <p:tavLst>
                                        <p:tav tm="0">
                                          <p:val>
                                            <p:fltVal val="0"/>
                                          </p:val>
                                        </p:tav>
                                        <p:tav tm="100000">
                                          <p:val>
                                            <p:strVal val="#ppt_h"/>
                                          </p:val>
                                        </p:tav>
                                      </p:tavLst>
                                    </p:anim>
                                    <p:anim calcmode="lin" valueType="num">
                                      <p:cBhvr>
                                        <p:cTn id="20" dur="1000" fill="hold"/>
                                        <p:tgtEl>
                                          <p:spTgt spid="1720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72038"/>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172039"/>
                                        </p:tgtEl>
                                        <p:attrNameLst>
                                          <p:attrName>style.visibility</p:attrName>
                                        </p:attrNameLst>
                                      </p:cBhvr>
                                      <p:to>
                                        <p:strVal val="visible"/>
                                      </p:to>
                                    </p:set>
                                    <p:anim calcmode="lin" valueType="num">
                                      <p:cBhvr>
                                        <p:cTn id="24" dur="1000" fill="hold"/>
                                        <p:tgtEl>
                                          <p:spTgt spid="172039"/>
                                        </p:tgtEl>
                                        <p:attrNameLst>
                                          <p:attrName>ppt_w</p:attrName>
                                        </p:attrNameLst>
                                      </p:cBhvr>
                                      <p:tavLst>
                                        <p:tav tm="0">
                                          <p:val>
                                            <p:fltVal val="0"/>
                                          </p:val>
                                        </p:tav>
                                        <p:tav tm="100000">
                                          <p:val>
                                            <p:strVal val="#ppt_w"/>
                                          </p:val>
                                        </p:tav>
                                      </p:tavLst>
                                    </p:anim>
                                    <p:anim calcmode="lin" valueType="num">
                                      <p:cBhvr>
                                        <p:cTn id="25" dur="1000" fill="hold"/>
                                        <p:tgtEl>
                                          <p:spTgt spid="172039"/>
                                        </p:tgtEl>
                                        <p:attrNameLst>
                                          <p:attrName>ppt_h</p:attrName>
                                        </p:attrNameLst>
                                      </p:cBhvr>
                                      <p:tavLst>
                                        <p:tav tm="0">
                                          <p:val>
                                            <p:fltVal val="0"/>
                                          </p:val>
                                        </p:tav>
                                        <p:tav tm="100000">
                                          <p:val>
                                            <p:strVal val="#ppt_h"/>
                                          </p:val>
                                        </p:tav>
                                      </p:tavLst>
                                    </p:anim>
                                    <p:anim calcmode="lin" valueType="num">
                                      <p:cBhvr>
                                        <p:cTn id="26" dur="1000" fill="hold"/>
                                        <p:tgtEl>
                                          <p:spTgt spid="17203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720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72040"/>
                                        </p:tgtEl>
                                        <p:attrNameLst>
                                          <p:attrName>style.visibility</p:attrName>
                                        </p:attrNameLst>
                                      </p:cBhvr>
                                      <p:to>
                                        <p:strVal val="visible"/>
                                      </p:to>
                                    </p:set>
                                    <p:animEffect transition="in" filter="slide(fromBottom)">
                                      <p:cBhvr>
                                        <p:cTn id="32" dur="500"/>
                                        <p:tgtEl>
                                          <p:spTgt spid="1720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72041"/>
                                        </p:tgtEl>
                                        <p:attrNameLst>
                                          <p:attrName>style.visibility</p:attrName>
                                        </p:attrNameLst>
                                      </p:cBhvr>
                                      <p:to>
                                        <p:strVal val="visible"/>
                                      </p:to>
                                    </p:set>
                                    <p:animEffect transition="in" filter="slide(fromBottom)">
                                      <p:cBhvr>
                                        <p:cTn id="37" dur="500"/>
                                        <p:tgtEl>
                                          <p:spTgt spid="17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P spid="172037" grpId="0"/>
      <p:bldP spid="172038" grpId="0" animBg="1"/>
      <p:bldP spid="172039" grpId="0" animBg="1"/>
      <p:bldP spid="172040" grpId="0"/>
      <p:bldP spid="1720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0CED-C58F-EC4A-BDBD-137DA22569E8}"/>
              </a:ext>
            </a:extLst>
          </p:cNvPr>
          <p:cNvSpPr>
            <a:spLocks noGrp="1"/>
          </p:cNvSpPr>
          <p:nvPr>
            <p:ph type="title"/>
          </p:nvPr>
        </p:nvSpPr>
        <p:spPr/>
        <p:txBody>
          <a:bodyPr/>
          <a:lstStyle/>
          <a:p>
            <a:pPr algn="ctr"/>
            <a:r>
              <a:rPr lang="en-US" dirty="0"/>
              <a:t>Issues around the Hubble Constant</a:t>
            </a:r>
          </a:p>
        </p:txBody>
      </p:sp>
      <p:sp>
        <p:nvSpPr>
          <p:cNvPr id="3" name="Content Placeholder 2">
            <a:extLst>
              <a:ext uri="{FF2B5EF4-FFF2-40B4-BE49-F238E27FC236}">
                <a16:creationId xmlns:a16="http://schemas.microsoft.com/office/drawing/2014/main" id="{1D825D82-2B70-8C4B-AF27-179E0644D58F}"/>
              </a:ext>
            </a:extLst>
          </p:cNvPr>
          <p:cNvSpPr>
            <a:spLocks noGrp="1"/>
          </p:cNvSpPr>
          <p:nvPr>
            <p:ph sz="half" idx="1"/>
          </p:nvPr>
        </p:nvSpPr>
        <p:spPr>
          <a:xfrm>
            <a:off x="838200" y="1825625"/>
            <a:ext cx="10515600" cy="4351338"/>
          </a:xfrm>
        </p:spPr>
        <p:txBody>
          <a:bodyPr/>
          <a:lstStyle/>
          <a:p>
            <a:r>
              <a:rPr lang="en-US" dirty="0"/>
              <a:t>Great for distances, but also fundamental to expansion of the universe and its age.  We will see when we get to cosmology.</a:t>
            </a:r>
          </a:p>
          <a:p>
            <a:r>
              <a:rPr lang="en-US" dirty="0"/>
              <a:t>Hubble Space Telescope Key Project to get H</a:t>
            </a:r>
            <a:r>
              <a:rPr lang="en-US" baseline="-25000" dirty="0"/>
              <a:t>0</a:t>
            </a:r>
            <a:r>
              <a:rPr lang="en-US" dirty="0"/>
              <a:t> to 10% (</a:t>
            </a:r>
            <a:r>
              <a:rPr lang="en-US" dirty="0">
                <a:hlinkClick r:id="rId2"/>
              </a:rPr>
              <a:t>they did</a:t>
            </a:r>
            <a:r>
              <a:rPr lang="en-US" dirty="0"/>
              <a:t>! 72!)</a:t>
            </a:r>
          </a:p>
          <a:p>
            <a:r>
              <a:rPr lang="en-US" dirty="0">
                <a:hlinkClick r:id="rId3"/>
              </a:rPr>
              <a:t>Analyses from CMB</a:t>
            </a:r>
            <a:r>
              <a:rPr lang="en-US" dirty="0"/>
              <a:t> gets smaller value 67, with smaller error bars (3!).</a:t>
            </a:r>
          </a:p>
          <a:p>
            <a:r>
              <a:rPr lang="en-US" dirty="0">
                <a:hlinkClick r:id="rId4"/>
              </a:rPr>
              <a:t>A legacy website from John Hucra </a:t>
            </a:r>
            <a:r>
              <a:rPr lang="en-US" dirty="0"/>
              <a:t>covering some history of the Hubble constant, how it went from Hubble’s 500 km/s/</a:t>
            </a:r>
            <a:r>
              <a:rPr lang="en-US" dirty="0" err="1"/>
              <a:t>Mpc</a:t>
            </a:r>
            <a:r>
              <a:rPr lang="en-US" dirty="0"/>
              <a:t> to modern values.  Well worth reading!</a:t>
            </a:r>
          </a:p>
        </p:txBody>
      </p:sp>
    </p:spTree>
    <p:extLst>
      <p:ext uri="{BB962C8B-B14F-4D97-AF65-F5344CB8AC3E}">
        <p14:creationId xmlns:p14="http://schemas.microsoft.com/office/powerpoint/2010/main" val="59021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CC74-B19E-CC4B-9569-4AC1ED9C540B}"/>
              </a:ext>
            </a:extLst>
          </p:cNvPr>
          <p:cNvSpPr>
            <a:spLocks noGrp="1"/>
          </p:cNvSpPr>
          <p:nvPr>
            <p:ph type="title"/>
          </p:nvPr>
        </p:nvSpPr>
        <p:spPr/>
        <p:txBody>
          <a:bodyPr/>
          <a:lstStyle/>
          <a:p>
            <a:r>
              <a:rPr lang="en-US" dirty="0"/>
              <a:t>Redshift-Independent Distances</a:t>
            </a:r>
          </a:p>
        </p:txBody>
      </p:sp>
      <p:sp>
        <p:nvSpPr>
          <p:cNvPr id="3" name="Content Placeholder 2">
            <a:extLst>
              <a:ext uri="{FF2B5EF4-FFF2-40B4-BE49-F238E27FC236}">
                <a16:creationId xmlns:a16="http://schemas.microsoft.com/office/drawing/2014/main" id="{DECBB8AE-1499-BF4A-B719-3BD4FA802AA3}"/>
              </a:ext>
            </a:extLst>
          </p:cNvPr>
          <p:cNvSpPr>
            <a:spLocks noGrp="1"/>
          </p:cNvSpPr>
          <p:nvPr>
            <p:ph sz="half" idx="1"/>
          </p:nvPr>
        </p:nvSpPr>
        <p:spPr>
          <a:xfrm>
            <a:off x="838200" y="1458686"/>
            <a:ext cx="10678886" cy="5138057"/>
          </a:xfrm>
        </p:spPr>
        <p:txBody>
          <a:bodyPr>
            <a:normAutofit/>
          </a:bodyPr>
          <a:lstStyle/>
          <a:p>
            <a:r>
              <a:rPr lang="en-US" dirty="0"/>
              <a:t>We’ve already discussed things like Cepheid variables and briefly Supernovas type 1a (more in Chapter 19).  There are others.  Important to calibrate Hubble Constant in the first place, and can help deal with issues like peculiar motions (the scatter around the Hubble Law)</a:t>
            </a:r>
          </a:p>
          <a:p>
            <a:r>
              <a:rPr lang="en-US" u="sng" dirty="0"/>
              <a:t>Tully-Fisher </a:t>
            </a:r>
            <a:r>
              <a:rPr lang="en-US" dirty="0"/>
              <a:t>(spirals): </a:t>
            </a:r>
          </a:p>
          <a:p>
            <a:pPr lvl="1"/>
            <a:r>
              <a:rPr lang="en-US" dirty="0"/>
              <a:t>Correct for inclination, dust, to get absolute magnitude (                                )</a:t>
            </a:r>
          </a:p>
          <a:p>
            <a:r>
              <a:rPr lang="en-US" u="sng" dirty="0"/>
              <a:t>Faber-Jackson/Fundamental Plane </a:t>
            </a:r>
            <a:r>
              <a:rPr lang="en-US" dirty="0"/>
              <a:t>(ellipticals) </a:t>
            </a:r>
          </a:p>
          <a:p>
            <a:endParaRPr lang="en-US" dirty="0"/>
          </a:p>
          <a:p>
            <a:r>
              <a:rPr lang="en-US" dirty="0"/>
              <a:t>Surface Brightness fluctuations, others</a:t>
            </a:r>
          </a:p>
          <a:p>
            <a:r>
              <a:rPr lang="en-US" dirty="0"/>
              <a:t>NED gives these for individual galaxies with references!  It’s great!</a:t>
            </a:r>
          </a:p>
          <a:p>
            <a:r>
              <a:rPr lang="en-US" dirty="0"/>
              <a:t>Issue of K-corrections</a:t>
            </a:r>
          </a:p>
        </p:txBody>
      </p:sp>
      <p:pic>
        <p:nvPicPr>
          <p:cNvPr id="6" name="Picture 5">
            <a:extLst>
              <a:ext uri="{FF2B5EF4-FFF2-40B4-BE49-F238E27FC236}">
                <a16:creationId xmlns:a16="http://schemas.microsoft.com/office/drawing/2014/main" id="{7F0D9F92-B523-5F4C-9FC6-DF1236418CCA}"/>
              </a:ext>
            </a:extLst>
          </p:cNvPr>
          <p:cNvPicPr>
            <a:picLocks noChangeAspect="1"/>
          </p:cNvPicPr>
          <p:nvPr/>
        </p:nvPicPr>
        <p:blipFill>
          <a:blip r:embed="rId2"/>
          <a:stretch>
            <a:fillRect/>
          </a:stretch>
        </p:blipFill>
        <p:spPr>
          <a:xfrm>
            <a:off x="4278085" y="3108777"/>
            <a:ext cx="5663067" cy="516165"/>
          </a:xfrm>
          <a:prstGeom prst="rect">
            <a:avLst/>
          </a:prstGeom>
        </p:spPr>
      </p:pic>
      <p:pic>
        <p:nvPicPr>
          <p:cNvPr id="8" name="Picture 7">
            <a:extLst>
              <a:ext uri="{FF2B5EF4-FFF2-40B4-BE49-F238E27FC236}">
                <a16:creationId xmlns:a16="http://schemas.microsoft.com/office/drawing/2014/main" id="{1A120AF2-CFD3-E24F-B588-8C9C36F53906}"/>
              </a:ext>
            </a:extLst>
          </p:cNvPr>
          <p:cNvPicPr>
            <a:picLocks noChangeAspect="1"/>
          </p:cNvPicPr>
          <p:nvPr/>
        </p:nvPicPr>
        <p:blipFill>
          <a:blip r:embed="rId3"/>
          <a:stretch>
            <a:fillRect/>
          </a:stretch>
        </p:blipFill>
        <p:spPr>
          <a:xfrm>
            <a:off x="8646319" y="3590925"/>
            <a:ext cx="2082800" cy="342900"/>
          </a:xfrm>
          <a:prstGeom prst="rect">
            <a:avLst/>
          </a:prstGeom>
        </p:spPr>
      </p:pic>
      <p:pic>
        <p:nvPicPr>
          <p:cNvPr id="10" name="Picture 9">
            <a:extLst>
              <a:ext uri="{FF2B5EF4-FFF2-40B4-BE49-F238E27FC236}">
                <a16:creationId xmlns:a16="http://schemas.microsoft.com/office/drawing/2014/main" id="{744FAF09-94E8-3E42-88A6-4CFE36374619}"/>
              </a:ext>
            </a:extLst>
          </p:cNvPr>
          <p:cNvPicPr>
            <a:picLocks noChangeAspect="1"/>
          </p:cNvPicPr>
          <p:nvPr/>
        </p:nvPicPr>
        <p:blipFill>
          <a:blip r:embed="rId4"/>
          <a:stretch>
            <a:fillRect/>
          </a:stretch>
        </p:blipFill>
        <p:spPr>
          <a:xfrm>
            <a:off x="1121228" y="4481285"/>
            <a:ext cx="2634348" cy="439058"/>
          </a:xfrm>
          <a:prstGeom prst="rect">
            <a:avLst/>
          </a:prstGeom>
        </p:spPr>
      </p:pic>
      <p:pic>
        <p:nvPicPr>
          <p:cNvPr id="14" name="Picture 13">
            <a:extLst>
              <a:ext uri="{FF2B5EF4-FFF2-40B4-BE49-F238E27FC236}">
                <a16:creationId xmlns:a16="http://schemas.microsoft.com/office/drawing/2014/main" id="{469F6021-B444-C64B-B916-F6F8618E4CC7}"/>
              </a:ext>
            </a:extLst>
          </p:cNvPr>
          <p:cNvPicPr>
            <a:picLocks noChangeAspect="1"/>
          </p:cNvPicPr>
          <p:nvPr/>
        </p:nvPicPr>
        <p:blipFill>
          <a:blip r:embed="rId5"/>
          <a:stretch>
            <a:fillRect/>
          </a:stretch>
        </p:blipFill>
        <p:spPr>
          <a:xfrm>
            <a:off x="4463143" y="4463143"/>
            <a:ext cx="2174580" cy="579888"/>
          </a:xfrm>
          <a:prstGeom prst="rect">
            <a:avLst/>
          </a:prstGeom>
        </p:spPr>
      </p:pic>
    </p:spTree>
    <p:extLst>
      <p:ext uri="{BB962C8B-B14F-4D97-AF65-F5344CB8AC3E}">
        <p14:creationId xmlns:p14="http://schemas.microsoft.com/office/powerpoint/2010/main" val="79134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seyfert_sextet">
            <a:extLst>
              <a:ext uri="{FF2B5EF4-FFF2-40B4-BE49-F238E27FC236}">
                <a16:creationId xmlns:a16="http://schemas.microsoft.com/office/drawing/2014/main" id="{F80D586E-09E6-B54D-8020-B2CAEDBA96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47900" y="-228600"/>
            <a:ext cx="7772400" cy="7278688"/>
          </a:xfrm>
          <a:noFill/>
        </p:spPr>
      </p:pic>
      <p:sp>
        <p:nvSpPr>
          <p:cNvPr id="46082" name="Rectangle 3">
            <a:extLst>
              <a:ext uri="{FF2B5EF4-FFF2-40B4-BE49-F238E27FC236}">
                <a16:creationId xmlns:a16="http://schemas.microsoft.com/office/drawing/2014/main" id="{7C00FA6E-221C-D645-BB9E-2B5A2A0C4E38}"/>
              </a:ext>
            </a:extLst>
          </p:cNvPr>
          <p:cNvSpPr>
            <a:spLocks noGrp="1" noChangeArrowheads="1"/>
          </p:cNvSpPr>
          <p:nvPr>
            <p:ph type="title"/>
          </p:nvPr>
        </p:nvSpPr>
        <p:spPr>
          <a:xfrm>
            <a:off x="2209800" y="76201"/>
            <a:ext cx="7848600" cy="1020763"/>
          </a:xfrm>
        </p:spPr>
        <p:txBody>
          <a:bodyPr/>
          <a:lstStyle/>
          <a:p>
            <a:pPr algn="ctr" eaLnBrk="1" hangingPunct="1"/>
            <a:r>
              <a:rPr lang="en-US" altLang="en-US" sz="3600" dirty="0">
                <a:solidFill>
                  <a:schemeClr val="bg1"/>
                </a:solidFill>
                <a:ea typeface="ＭＳ Ｐゴシック" panose="020B0600070205080204" pitchFamily="34" charset="-128"/>
              </a:rPr>
              <a:t>The Extragalactic Distance Scale</a:t>
            </a:r>
          </a:p>
        </p:txBody>
      </p:sp>
      <p:sp>
        <p:nvSpPr>
          <p:cNvPr id="174084" name="Text Box 4">
            <a:extLst>
              <a:ext uri="{FF2B5EF4-FFF2-40B4-BE49-F238E27FC236}">
                <a16:creationId xmlns:a16="http://schemas.microsoft.com/office/drawing/2014/main" id="{A5F994E2-A6A7-4443-8909-5B61BC2F8ED5}"/>
              </a:ext>
            </a:extLst>
          </p:cNvPr>
          <p:cNvSpPr txBox="1">
            <a:spLocks noChangeArrowheads="1"/>
          </p:cNvSpPr>
          <p:nvPr/>
        </p:nvSpPr>
        <p:spPr bwMode="auto">
          <a:xfrm>
            <a:off x="2819400" y="1295401"/>
            <a:ext cx="6629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Many galaxies are typically millions or billions of parsecs from our galaxy.  </a:t>
            </a:r>
            <a:endParaRPr lang="en-US" altLang="en-US" sz="1800">
              <a:solidFill>
                <a:schemeClr val="bg1"/>
              </a:solidFill>
              <a:cs typeface="Arial" panose="020B0604020202020204" pitchFamily="34" charset="0"/>
            </a:endParaRPr>
          </a:p>
        </p:txBody>
      </p:sp>
      <p:sp>
        <p:nvSpPr>
          <p:cNvPr id="174085" name="Text Box 5">
            <a:extLst>
              <a:ext uri="{FF2B5EF4-FFF2-40B4-BE49-F238E27FC236}">
                <a16:creationId xmlns:a16="http://schemas.microsoft.com/office/drawing/2014/main" id="{107D4109-4959-2F49-96F6-094472CA36DA}"/>
              </a:ext>
            </a:extLst>
          </p:cNvPr>
          <p:cNvSpPr txBox="1">
            <a:spLocks noChangeArrowheads="1"/>
          </p:cNvSpPr>
          <p:nvPr/>
        </p:nvSpPr>
        <p:spPr bwMode="auto">
          <a:xfrm>
            <a:off x="2324100" y="2486025"/>
            <a:ext cx="762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Typical distance units:</a:t>
            </a:r>
          </a:p>
          <a:p>
            <a:pPr algn="ctr" eaLnBrk="1" hangingPunct="1">
              <a:spcBef>
                <a:spcPct val="50000"/>
              </a:spcBef>
            </a:pPr>
            <a:r>
              <a:rPr lang="en-US" altLang="en-US">
                <a:solidFill>
                  <a:schemeClr val="bg1"/>
                </a:solidFill>
              </a:rPr>
              <a:t>Mpc = megaparsec = 1 million parsecs</a:t>
            </a:r>
          </a:p>
          <a:p>
            <a:pPr algn="ctr" eaLnBrk="1" hangingPunct="1">
              <a:spcBef>
                <a:spcPct val="50000"/>
              </a:spcBef>
            </a:pPr>
            <a:r>
              <a:rPr lang="en-US" altLang="en-US">
                <a:solidFill>
                  <a:schemeClr val="bg1"/>
                </a:solidFill>
              </a:rPr>
              <a:t>Gpc = gigaparsec = 1 billion parsecs</a:t>
            </a:r>
            <a:endParaRPr lang="en-US" altLang="en-US" sz="1800">
              <a:solidFill>
                <a:schemeClr val="bg1"/>
              </a:solidFill>
              <a:cs typeface="Arial" panose="020B0604020202020204" pitchFamily="34" charset="0"/>
            </a:endParaRPr>
          </a:p>
        </p:txBody>
      </p:sp>
      <p:sp>
        <p:nvSpPr>
          <p:cNvPr id="174086" name="Text Box 6">
            <a:extLst>
              <a:ext uri="{FF2B5EF4-FFF2-40B4-BE49-F238E27FC236}">
                <a16:creationId xmlns:a16="http://schemas.microsoft.com/office/drawing/2014/main" id="{A9B69164-40B3-4D49-A61F-906D3C32E647}"/>
              </a:ext>
            </a:extLst>
          </p:cNvPr>
          <p:cNvSpPr txBox="1">
            <a:spLocks noChangeArrowheads="1"/>
          </p:cNvSpPr>
          <p:nvPr/>
        </p:nvSpPr>
        <p:spPr bwMode="auto">
          <a:xfrm>
            <a:off x="3314700" y="4375151"/>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Distances of Mpc or even Gpc </a:t>
            </a:r>
            <a:r>
              <a:rPr lang="en-US" altLang="en-US">
                <a:solidFill>
                  <a:schemeClr val="bg1"/>
                </a:solidFill>
                <a:sym typeface="Wingdings" pitchFamily="2" charset="2"/>
              </a:rPr>
              <a:t></a:t>
            </a:r>
            <a:r>
              <a:rPr lang="en-US" altLang="en-US">
                <a:solidFill>
                  <a:schemeClr val="bg1"/>
                </a:solidFill>
              </a:rPr>
              <a:t> The light we see has left the galaxy millions or billions of years ago!!</a:t>
            </a:r>
            <a:endParaRPr lang="en-US" altLang="en-US" sz="1800">
              <a:solidFill>
                <a:schemeClr val="bg1"/>
              </a:solidFill>
              <a:cs typeface="Arial" panose="020B0604020202020204" pitchFamily="34" charset="0"/>
            </a:endParaRPr>
          </a:p>
        </p:txBody>
      </p:sp>
      <p:sp>
        <p:nvSpPr>
          <p:cNvPr id="174087" name="Text Box 7">
            <a:extLst>
              <a:ext uri="{FF2B5EF4-FFF2-40B4-BE49-F238E27FC236}">
                <a16:creationId xmlns:a16="http://schemas.microsoft.com/office/drawing/2014/main" id="{51FC0C71-313D-4E4D-A2D2-7CD3867547D0}"/>
              </a:ext>
            </a:extLst>
          </p:cNvPr>
          <p:cNvSpPr txBox="1">
            <a:spLocks noChangeArrowheads="1"/>
          </p:cNvSpPr>
          <p:nvPr/>
        </p:nvSpPr>
        <p:spPr bwMode="auto">
          <a:xfrm>
            <a:off x="2514600" y="5943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sym typeface="Wingdings" pitchFamily="2" charset="2"/>
              </a:rPr>
              <a:t></a:t>
            </a:r>
            <a:r>
              <a:rPr lang="en-US" altLang="en-US">
                <a:solidFill>
                  <a:schemeClr val="bg1"/>
                </a:solidFill>
              </a:rPr>
              <a:t> </a:t>
            </a:r>
            <a:r>
              <a:rPr lang="ja-JP" altLang="en-US">
                <a:solidFill>
                  <a:schemeClr val="bg1"/>
                </a:solidFill>
              </a:rPr>
              <a:t>“</a:t>
            </a:r>
            <a:r>
              <a:rPr lang="en-US" altLang="ja-JP">
                <a:solidFill>
                  <a:schemeClr val="bg1"/>
                </a:solidFill>
              </a:rPr>
              <a:t>Look-back times</a:t>
            </a:r>
            <a:r>
              <a:rPr lang="ja-JP" altLang="en-US">
                <a:solidFill>
                  <a:schemeClr val="bg1"/>
                </a:solidFill>
              </a:rPr>
              <a:t>”</a:t>
            </a:r>
            <a:r>
              <a:rPr lang="en-US" altLang="ja-JP">
                <a:solidFill>
                  <a:schemeClr val="bg1"/>
                </a:solidFill>
              </a:rPr>
              <a:t> of millions or billions of years</a:t>
            </a:r>
            <a:endParaRPr lang="en-US" altLang="en-US" sz="1800">
              <a:solidFill>
                <a:schemeClr val="bg1"/>
              </a:solidFill>
              <a:cs typeface="Arial" panose="020B0604020202020204" pitchFamily="34" charset="0"/>
            </a:endParaRPr>
          </a:p>
        </p:txBody>
      </p:sp>
      <p:sp>
        <p:nvSpPr>
          <p:cNvPr id="46087" name="FlagCount" hidden="1">
            <a:extLst>
              <a:ext uri="{FF2B5EF4-FFF2-40B4-BE49-F238E27FC236}">
                <a16:creationId xmlns:a16="http://schemas.microsoft.com/office/drawing/2014/main" id="{4F5E07B2-3E87-B04A-96EB-A780C019A1E7}"/>
              </a:ext>
            </a:extLst>
          </p:cNvPr>
          <p:cNvSpPr>
            <a:spLocks noChangeArrowheads="1"/>
          </p:cNvSpPr>
          <p:nvPr/>
        </p:nvSpPr>
        <p:spPr bwMode="auto">
          <a:xfrm>
            <a:off x="59436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solidFill>
                  <a:schemeClr val="bg1"/>
                </a:solidFill>
              </a:rPr>
              <a:t>0</a:t>
            </a:r>
          </a:p>
        </p:txBody>
      </p:sp>
    </p:spTree>
    <p:extLst>
      <p:ext uri="{BB962C8B-B14F-4D97-AF65-F5344CB8AC3E}">
        <p14:creationId xmlns:p14="http://schemas.microsoft.com/office/powerpoint/2010/main" val="1662235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slide(fromBottom)">
                                      <p:cBhvr>
                                        <p:cTn id="7" dur="500"/>
                                        <p:tgtEl>
                                          <p:spTgt spid="174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4085"/>
                                        </p:tgtEl>
                                        <p:attrNameLst>
                                          <p:attrName>style.visibility</p:attrName>
                                        </p:attrNameLst>
                                      </p:cBhvr>
                                      <p:to>
                                        <p:strVal val="visible"/>
                                      </p:to>
                                    </p:set>
                                    <p:animEffect transition="in" filter="slide(fromBottom)">
                                      <p:cBhvr>
                                        <p:cTn id="12" dur="500"/>
                                        <p:tgtEl>
                                          <p:spTgt spid="1740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4086"/>
                                        </p:tgtEl>
                                        <p:attrNameLst>
                                          <p:attrName>style.visibility</p:attrName>
                                        </p:attrNameLst>
                                      </p:cBhvr>
                                      <p:to>
                                        <p:strVal val="visible"/>
                                      </p:to>
                                    </p:set>
                                    <p:animEffect transition="in" filter="slide(fromBottom)">
                                      <p:cBhvr>
                                        <p:cTn id="17" dur="500"/>
                                        <p:tgtEl>
                                          <p:spTgt spid="174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4087"/>
                                        </p:tgtEl>
                                        <p:attrNameLst>
                                          <p:attrName>style.visibility</p:attrName>
                                        </p:attrNameLst>
                                      </p:cBhvr>
                                      <p:to>
                                        <p:strVal val="visible"/>
                                      </p:to>
                                    </p:set>
                                    <p:animEffect transition="in" filter="slide(fromBottom)">
                                      <p:cBhvr>
                                        <p:cTn id="22" dur="5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P spid="174085" grpId="0"/>
      <p:bldP spid="174086" grpId="0"/>
      <p:bldP spid="1740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06">
            <a:extLst>
              <a:ext uri="{FF2B5EF4-FFF2-40B4-BE49-F238E27FC236}">
                <a16:creationId xmlns:a16="http://schemas.microsoft.com/office/drawing/2014/main" id="{7CC5BA53-3364-3943-9C24-89D74516CF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1" y="1143000"/>
            <a:ext cx="5338763" cy="5410200"/>
          </a:xfrm>
          <a:noFill/>
        </p:spPr>
      </p:pic>
      <p:sp>
        <p:nvSpPr>
          <p:cNvPr id="48130" name="Rectangle 3">
            <a:extLst>
              <a:ext uri="{FF2B5EF4-FFF2-40B4-BE49-F238E27FC236}">
                <a16:creationId xmlns:a16="http://schemas.microsoft.com/office/drawing/2014/main" id="{C0A11E09-662D-AC45-87EB-0E161B659B66}"/>
              </a:ext>
            </a:extLst>
          </p:cNvPr>
          <p:cNvSpPr>
            <a:spLocks noGrp="1" noChangeArrowheads="1"/>
          </p:cNvSpPr>
          <p:nvPr>
            <p:ph type="title"/>
          </p:nvPr>
        </p:nvSpPr>
        <p:spPr>
          <a:xfrm>
            <a:off x="2362200" y="76201"/>
            <a:ext cx="8229600" cy="792163"/>
          </a:xfrm>
        </p:spPr>
        <p:txBody>
          <a:bodyPr/>
          <a:lstStyle/>
          <a:p>
            <a:pPr eaLnBrk="1" hangingPunct="1"/>
            <a:r>
              <a:rPr lang="en-US" altLang="en-US" dirty="0">
                <a:solidFill>
                  <a:srgbClr val="FF0000"/>
                </a:solidFill>
                <a:ea typeface="ＭＳ Ｐゴシック" panose="020B0600070205080204" pitchFamily="34" charset="-128"/>
              </a:rPr>
              <a:t>Galaxy Sizes and Luminosities</a:t>
            </a:r>
          </a:p>
        </p:txBody>
      </p:sp>
      <p:sp>
        <p:nvSpPr>
          <p:cNvPr id="176132" name="Text Box 4">
            <a:extLst>
              <a:ext uri="{FF2B5EF4-FFF2-40B4-BE49-F238E27FC236}">
                <a16:creationId xmlns:a16="http://schemas.microsoft.com/office/drawing/2014/main" id="{E61FC666-4FC8-0640-9CD8-2389F5C21D68}"/>
              </a:ext>
            </a:extLst>
          </p:cNvPr>
          <p:cNvSpPr txBox="1">
            <a:spLocks noChangeArrowheads="1"/>
          </p:cNvSpPr>
          <p:nvPr/>
        </p:nvSpPr>
        <p:spPr bwMode="auto">
          <a:xfrm>
            <a:off x="7620000" y="1371601"/>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dirty="0">
                <a:solidFill>
                  <a:schemeClr val="accent2"/>
                </a:solidFill>
              </a:rPr>
              <a:t>Vastly different sizes and luminosities:</a:t>
            </a:r>
          </a:p>
        </p:txBody>
      </p:sp>
      <p:sp>
        <p:nvSpPr>
          <p:cNvPr id="176133" name="Text Box 5">
            <a:extLst>
              <a:ext uri="{FF2B5EF4-FFF2-40B4-BE49-F238E27FC236}">
                <a16:creationId xmlns:a16="http://schemas.microsoft.com/office/drawing/2014/main" id="{8D1125DC-BAD1-434A-B165-F68F8844923C}"/>
              </a:ext>
            </a:extLst>
          </p:cNvPr>
          <p:cNvSpPr txBox="1">
            <a:spLocks noChangeArrowheads="1"/>
          </p:cNvSpPr>
          <p:nvPr/>
        </p:nvSpPr>
        <p:spPr bwMode="auto">
          <a:xfrm>
            <a:off x="7696200" y="2514600"/>
            <a:ext cx="2819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From small, low-luminosity irregular galaxies (much smaller and less luminous than the Milky Way) to giant ellipticals and large spirals, a few times the Milky Way</a:t>
            </a:r>
            <a:r>
              <a:rPr lang="ja-JP" altLang="en-US">
                <a:solidFill>
                  <a:schemeClr val="accent2"/>
                </a:solidFill>
              </a:rPr>
              <a:t>’</a:t>
            </a:r>
            <a:r>
              <a:rPr lang="en-US" altLang="ja-JP">
                <a:solidFill>
                  <a:schemeClr val="accent2"/>
                </a:solidFill>
              </a:rPr>
              <a:t>s size and luminosity</a:t>
            </a:r>
            <a:endParaRPr lang="en-US" altLang="en-US">
              <a:solidFill>
                <a:schemeClr val="accent2"/>
              </a:solidFill>
            </a:endParaRPr>
          </a:p>
        </p:txBody>
      </p:sp>
      <p:sp>
        <p:nvSpPr>
          <p:cNvPr id="48133" name="FlagCount" hidden="1">
            <a:extLst>
              <a:ext uri="{FF2B5EF4-FFF2-40B4-BE49-F238E27FC236}">
                <a16:creationId xmlns:a16="http://schemas.microsoft.com/office/drawing/2014/main" id="{DA8DA1BF-441A-2641-9B40-623A48CCB3B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solidFill>
                  <a:schemeClr val="accent2"/>
                </a:solidFill>
                <a:latin typeface="Tahoma" panose="020B0604030504040204" pitchFamily="34" charset="0"/>
              </a:rPr>
              <a:t>0</a:t>
            </a:r>
          </a:p>
        </p:txBody>
      </p:sp>
    </p:spTree>
    <p:extLst>
      <p:ext uri="{BB962C8B-B14F-4D97-AF65-F5344CB8AC3E}">
        <p14:creationId xmlns:p14="http://schemas.microsoft.com/office/powerpoint/2010/main" val="816311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slide(fromBottom)">
                                      <p:cBhvr>
                                        <p:cTn id="7" dur="500"/>
                                        <p:tgtEl>
                                          <p:spTgt spid="176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6133"/>
                                        </p:tgtEl>
                                        <p:attrNameLst>
                                          <p:attrName>style.visibility</p:attrName>
                                        </p:attrNameLst>
                                      </p:cBhvr>
                                      <p:to>
                                        <p:strVal val="visible"/>
                                      </p:to>
                                    </p:set>
                                    <p:animEffect transition="in" filter="slide(fromBottom)">
                                      <p:cBhvr>
                                        <p:cTn id="12"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p:bldP spid="1761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p:txBody>
          <a:bodyPr/>
          <a:lstStyle/>
          <a:p>
            <a:r>
              <a:rPr lang="en-US" dirty="0"/>
              <a:t>Galaxies</a:t>
            </a:r>
          </a:p>
        </p:txBody>
      </p:sp>
      <p:sp>
        <p:nvSpPr>
          <p:cNvPr id="3" name="Content Placeholder 2">
            <a:extLst>
              <a:ext uri="{FF2B5EF4-FFF2-40B4-BE49-F238E27FC236}">
                <a16:creationId xmlns:a16="http://schemas.microsoft.com/office/drawing/2014/main" id="{BC520525-7F5D-FC42-B111-C66571174C5A}"/>
              </a:ext>
            </a:extLst>
          </p:cNvPr>
          <p:cNvSpPr>
            <a:spLocks noGrp="1"/>
          </p:cNvSpPr>
          <p:nvPr>
            <p:ph idx="1"/>
          </p:nvPr>
        </p:nvSpPr>
        <p:spPr/>
        <p:txBody>
          <a:bodyPr/>
          <a:lstStyle/>
          <a:p>
            <a:r>
              <a:rPr lang="en-US" dirty="0"/>
              <a:t>Hubble type &amp; characteristics of different types of nearby galaxies; introduction to galaxy clusters</a:t>
            </a:r>
          </a:p>
          <a:p>
            <a:r>
              <a:rPr lang="en-US" dirty="0"/>
              <a:t>Introduction to the expansion of the universe; </a:t>
            </a:r>
            <a:r>
              <a:rPr lang="en-US" dirty="0" err="1"/>
              <a:t>Cepheids</a:t>
            </a:r>
            <a:r>
              <a:rPr lang="en-US" dirty="0"/>
              <a:t>; the Hubble relation</a:t>
            </a:r>
          </a:p>
          <a:p>
            <a:r>
              <a:rPr lang="en-US" dirty="0"/>
              <a:t>Galaxy evolution; active galaxies; interacting galaxies</a:t>
            </a:r>
          </a:p>
          <a:p>
            <a:r>
              <a:rPr lang="en-US" dirty="0"/>
              <a:t>Large-scale structure of the universe</a:t>
            </a:r>
          </a:p>
          <a:p>
            <a:endParaRPr lang="en-US" dirty="0"/>
          </a:p>
        </p:txBody>
      </p:sp>
    </p:spTree>
    <p:extLst>
      <p:ext uri="{BB962C8B-B14F-4D97-AF65-F5344CB8AC3E}">
        <p14:creationId xmlns:p14="http://schemas.microsoft.com/office/powerpoint/2010/main" val="2313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ercules_cluster">
            <a:extLst>
              <a:ext uri="{FF2B5EF4-FFF2-40B4-BE49-F238E27FC236}">
                <a16:creationId xmlns:a16="http://schemas.microsoft.com/office/drawing/2014/main" id="{FDF06295-DC08-7144-9554-AC3349A80D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457200"/>
            <a:ext cx="9144000" cy="7464425"/>
          </a:xfrm>
          <a:noFill/>
        </p:spPr>
      </p:pic>
      <p:sp>
        <p:nvSpPr>
          <p:cNvPr id="50178" name="Rectangle 3">
            <a:extLst>
              <a:ext uri="{FF2B5EF4-FFF2-40B4-BE49-F238E27FC236}">
                <a16:creationId xmlns:a16="http://schemas.microsoft.com/office/drawing/2014/main" id="{817D24A2-AC6C-0046-8091-EA731BB69A2B}"/>
              </a:ext>
            </a:extLst>
          </p:cNvPr>
          <p:cNvSpPr>
            <a:spLocks noGrp="1" noChangeArrowheads="1"/>
          </p:cNvSpPr>
          <p:nvPr>
            <p:ph type="title"/>
          </p:nvPr>
        </p:nvSpPr>
        <p:spPr>
          <a:xfrm>
            <a:off x="2438400" y="274638"/>
            <a:ext cx="7772400" cy="944562"/>
          </a:xfrm>
        </p:spPr>
        <p:txBody>
          <a:bodyPr/>
          <a:lstStyle/>
          <a:p>
            <a:pPr algn="ctr" eaLnBrk="1" hangingPunct="1"/>
            <a:r>
              <a:rPr lang="en-US" altLang="en-US" b="1" dirty="0">
                <a:solidFill>
                  <a:schemeClr val="bg1"/>
                </a:solidFill>
                <a:ea typeface="ＭＳ Ｐゴシック" panose="020B0600070205080204" pitchFamily="34" charset="-128"/>
              </a:rPr>
              <a:t>Clusters of Galaxies</a:t>
            </a:r>
          </a:p>
        </p:txBody>
      </p:sp>
      <p:sp>
        <p:nvSpPr>
          <p:cNvPr id="186372" name="Text Box 4">
            <a:extLst>
              <a:ext uri="{FF2B5EF4-FFF2-40B4-BE49-F238E27FC236}">
                <a16:creationId xmlns:a16="http://schemas.microsoft.com/office/drawing/2014/main" id="{BB9D982C-87DE-324E-A295-AD2FA38FFA2A}"/>
              </a:ext>
            </a:extLst>
          </p:cNvPr>
          <p:cNvSpPr txBox="1">
            <a:spLocks noChangeArrowheads="1"/>
          </p:cNvSpPr>
          <p:nvPr/>
        </p:nvSpPr>
        <p:spPr bwMode="auto">
          <a:xfrm>
            <a:off x="3429000" y="1143001"/>
            <a:ext cx="5943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Galaxies do not generally exist in isolation, but form larger clusters of galaxies.</a:t>
            </a:r>
          </a:p>
        </p:txBody>
      </p:sp>
      <p:sp>
        <p:nvSpPr>
          <p:cNvPr id="186373" name="Text Box 5">
            <a:extLst>
              <a:ext uri="{FF2B5EF4-FFF2-40B4-BE49-F238E27FC236}">
                <a16:creationId xmlns:a16="http://schemas.microsoft.com/office/drawing/2014/main" id="{BD934702-23D9-BC46-9A5A-95F0D6BC664A}"/>
              </a:ext>
            </a:extLst>
          </p:cNvPr>
          <p:cNvSpPr txBox="1">
            <a:spLocks noChangeArrowheads="1"/>
          </p:cNvSpPr>
          <p:nvPr/>
        </p:nvSpPr>
        <p:spPr bwMode="auto">
          <a:xfrm>
            <a:off x="2514600" y="3352800"/>
            <a:ext cx="4038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u="sng">
                <a:solidFill>
                  <a:schemeClr val="bg1"/>
                </a:solidFill>
              </a:rPr>
              <a:t>Rich clusters:</a:t>
            </a:r>
            <a:r>
              <a:rPr lang="en-US" altLang="en-US">
                <a:solidFill>
                  <a:schemeClr val="bg1"/>
                </a:solidFill>
              </a:rPr>
              <a:t> </a:t>
            </a:r>
          </a:p>
          <a:p>
            <a:pPr algn="ctr" eaLnBrk="1" hangingPunct="1">
              <a:spcBef>
                <a:spcPct val="50000"/>
              </a:spcBef>
            </a:pPr>
            <a:r>
              <a:rPr lang="en-US" altLang="en-US">
                <a:solidFill>
                  <a:schemeClr val="bg1"/>
                </a:solidFill>
              </a:rPr>
              <a:t>1,000 or more galaxies, diameter of ~ 3 Mpc, condensed around a large, central galaxy</a:t>
            </a:r>
          </a:p>
        </p:txBody>
      </p:sp>
      <p:sp>
        <p:nvSpPr>
          <p:cNvPr id="186374" name="Text Box 6">
            <a:extLst>
              <a:ext uri="{FF2B5EF4-FFF2-40B4-BE49-F238E27FC236}">
                <a16:creationId xmlns:a16="http://schemas.microsoft.com/office/drawing/2014/main" id="{65315CA1-172C-0549-BB78-50977494534D}"/>
              </a:ext>
            </a:extLst>
          </p:cNvPr>
          <p:cNvSpPr txBox="1">
            <a:spLocks noChangeArrowheads="1"/>
          </p:cNvSpPr>
          <p:nvPr/>
        </p:nvSpPr>
        <p:spPr bwMode="auto">
          <a:xfrm>
            <a:off x="6705600" y="3352800"/>
            <a:ext cx="3733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u="sng">
                <a:solidFill>
                  <a:schemeClr val="bg1"/>
                </a:solidFill>
              </a:rPr>
              <a:t>Poor clusters:</a:t>
            </a:r>
            <a:r>
              <a:rPr lang="en-US" altLang="en-US">
                <a:solidFill>
                  <a:schemeClr val="bg1"/>
                </a:solidFill>
              </a:rPr>
              <a:t> </a:t>
            </a:r>
          </a:p>
          <a:p>
            <a:pPr algn="ctr" eaLnBrk="1" hangingPunct="1">
              <a:spcBef>
                <a:spcPct val="50000"/>
              </a:spcBef>
            </a:pPr>
            <a:r>
              <a:rPr lang="en-US" altLang="en-US">
                <a:solidFill>
                  <a:schemeClr val="bg1"/>
                </a:solidFill>
              </a:rPr>
              <a:t>Less than 1,000 galaxies (often just a few), diameter of a few Mpc, generally not condensed towards the center</a:t>
            </a:r>
          </a:p>
        </p:txBody>
      </p:sp>
      <p:sp>
        <p:nvSpPr>
          <p:cNvPr id="50182" name="FlagCount" hidden="1">
            <a:extLst>
              <a:ext uri="{FF2B5EF4-FFF2-40B4-BE49-F238E27FC236}">
                <a16:creationId xmlns:a16="http://schemas.microsoft.com/office/drawing/2014/main" id="{45BCE037-73F1-934E-ACFC-089DB1B5930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solidFill>
                  <a:schemeClr val="bg1"/>
                </a:solidFill>
                <a:latin typeface="Tahoma" panose="020B0604030504040204" pitchFamily="34" charset="0"/>
              </a:rPr>
              <a:t>0</a:t>
            </a:r>
          </a:p>
        </p:txBody>
      </p:sp>
    </p:spTree>
    <p:extLst>
      <p:ext uri="{BB962C8B-B14F-4D97-AF65-F5344CB8AC3E}">
        <p14:creationId xmlns:p14="http://schemas.microsoft.com/office/powerpoint/2010/main" val="810184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6372"/>
                                        </p:tgtEl>
                                        <p:attrNameLst>
                                          <p:attrName>style.visibility</p:attrName>
                                        </p:attrNameLst>
                                      </p:cBhvr>
                                      <p:to>
                                        <p:strVal val="visible"/>
                                      </p:to>
                                    </p:set>
                                    <p:animEffect transition="in" filter="slide(fromBottom)">
                                      <p:cBhvr>
                                        <p:cTn id="7" dur="500"/>
                                        <p:tgtEl>
                                          <p:spTgt spid="186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6373"/>
                                        </p:tgtEl>
                                        <p:attrNameLst>
                                          <p:attrName>style.visibility</p:attrName>
                                        </p:attrNameLst>
                                      </p:cBhvr>
                                      <p:to>
                                        <p:strVal val="visible"/>
                                      </p:to>
                                    </p:set>
                                    <p:animEffect transition="in" filter="slide(fromBottom)">
                                      <p:cBhvr>
                                        <p:cTn id="12" dur="500"/>
                                        <p:tgtEl>
                                          <p:spTgt spid="1863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6374"/>
                                        </p:tgtEl>
                                        <p:attrNameLst>
                                          <p:attrName>style.visibility</p:attrName>
                                        </p:attrNameLst>
                                      </p:cBhvr>
                                      <p:to>
                                        <p:strVal val="visible"/>
                                      </p:to>
                                    </p:set>
                                    <p:animEffect transition="in" filter="slide(fromBottom)">
                                      <p:cBhvr>
                                        <p:cTn id="17" dur="500"/>
                                        <p:tgtEl>
                                          <p:spTgt spid="18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P spid="186373" grpId="0"/>
      <p:bldP spid="1863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1307a">
            <a:extLst>
              <a:ext uri="{FF2B5EF4-FFF2-40B4-BE49-F238E27FC236}">
                <a16:creationId xmlns:a16="http://schemas.microsoft.com/office/drawing/2014/main" id="{3D8700B2-6BD7-684C-B226-D53F677D5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317750"/>
            <a:ext cx="41148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3" descr="1307b">
            <a:extLst>
              <a:ext uri="{FF2B5EF4-FFF2-40B4-BE49-F238E27FC236}">
                <a16:creationId xmlns:a16="http://schemas.microsoft.com/office/drawing/2014/main" id="{876C5479-1EB1-F64E-B420-B5B1F66E6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398714"/>
            <a:ext cx="39624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4">
            <a:extLst>
              <a:ext uri="{FF2B5EF4-FFF2-40B4-BE49-F238E27FC236}">
                <a16:creationId xmlns:a16="http://schemas.microsoft.com/office/drawing/2014/main" id="{36372F61-9A20-044F-B911-3AFD1122AF80}"/>
              </a:ext>
            </a:extLst>
          </p:cNvPr>
          <p:cNvSpPr>
            <a:spLocks noGrp="1" noChangeArrowheads="1"/>
          </p:cNvSpPr>
          <p:nvPr>
            <p:ph type="title"/>
          </p:nvPr>
        </p:nvSpPr>
        <p:spPr>
          <a:xfrm>
            <a:off x="1981200" y="-30163"/>
            <a:ext cx="8229600" cy="868363"/>
          </a:xfrm>
        </p:spPr>
        <p:txBody>
          <a:bodyPr/>
          <a:lstStyle/>
          <a:p>
            <a:pPr algn="ctr" eaLnBrk="1" hangingPunct="1"/>
            <a:r>
              <a:rPr lang="en-US" altLang="en-US" dirty="0">
                <a:solidFill>
                  <a:srgbClr val="FF0000"/>
                </a:solidFill>
                <a:ea typeface="ＭＳ Ｐゴシック" panose="020B0600070205080204" pitchFamily="34" charset="-128"/>
              </a:rPr>
              <a:t>Hot Gas in Clusters of Galaxies</a:t>
            </a:r>
          </a:p>
        </p:txBody>
      </p:sp>
      <p:sp>
        <p:nvSpPr>
          <p:cNvPr id="188421" name="Text Box 5">
            <a:extLst>
              <a:ext uri="{FF2B5EF4-FFF2-40B4-BE49-F238E27FC236}">
                <a16:creationId xmlns:a16="http://schemas.microsoft.com/office/drawing/2014/main" id="{37480C5A-4888-FA42-84D2-B7722B1C792D}"/>
              </a:ext>
            </a:extLst>
          </p:cNvPr>
          <p:cNvSpPr txBox="1">
            <a:spLocks noChangeArrowheads="1"/>
          </p:cNvSpPr>
          <p:nvPr/>
        </p:nvSpPr>
        <p:spPr bwMode="auto">
          <a:xfrm>
            <a:off x="4648200" y="6308726"/>
            <a:ext cx="327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accent2"/>
                </a:solidFill>
              </a:rPr>
              <a:t>Coma Cluster of Galaxies</a:t>
            </a:r>
          </a:p>
        </p:txBody>
      </p:sp>
      <p:sp>
        <p:nvSpPr>
          <p:cNvPr id="188422" name="Text Box 6">
            <a:extLst>
              <a:ext uri="{FF2B5EF4-FFF2-40B4-BE49-F238E27FC236}">
                <a16:creationId xmlns:a16="http://schemas.microsoft.com/office/drawing/2014/main" id="{028BD87A-4A9E-FC4E-85EB-DCA421D73810}"/>
              </a:ext>
            </a:extLst>
          </p:cNvPr>
          <p:cNvSpPr txBox="1">
            <a:spLocks noChangeArrowheads="1"/>
          </p:cNvSpPr>
          <p:nvPr/>
        </p:nvSpPr>
        <p:spPr bwMode="auto">
          <a:xfrm>
            <a:off x="1981200" y="56388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Visible light</a:t>
            </a:r>
          </a:p>
        </p:txBody>
      </p:sp>
      <p:sp>
        <p:nvSpPr>
          <p:cNvPr id="188423" name="Text Box 7">
            <a:extLst>
              <a:ext uri="{FF2B5EF4-FFF2-40B4-BE49-F238E27FC236}">
                <a16:creationId xmlns:a16="http://schemas.microsoft.com/office/drawing/2014/main" id="{A0F8EA42-B5C5-F144-AD88-0F4902139BF6}"/>
              </a:ext>
            </a:extLst>
          </p:cNvPr>
          <p:cNvSpPr txBox="1">
            <a:spLocks noChangeArrowheads="1"/>
          </p:cNvSpPr>
          <p:nvPr/>
        </p:nvSpPr>
        <p:spPr bwMode="auto">
          <a:xfrm>
            <a:off x="9296400" y="5775326"/>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X rays</a:t>
            </a:r>
          </a:p>
        </p:txBody>
      </p:sp>
      <p:sp>
        <p:nvSpPr>
          <p:cNvPr id="188424" name="Text Box 8">
            <a:extLst>
              <a:ext uri="{FF2B5EF4-FFF2-40B4-BE49-F238E27FC236}">
                <a16:creationId xmlns:a16="http://schemas.microsoft.com/office/drawing/2014/main" id="{342BE3D9-2496-4E4F-A49F-4403B474CD88}"/>
              </a:ext>
            </a:extLst>
          </p:cNvPr>
          <p:cNvSpPr txBox="1">
            <a:spLocks noChangeArrowheads="1"/>
          </p:cNvSpPr>
          <p:nvPr/>
        </p:nvSpPr>
        <p:spPr bwMode="auto">
          <a:xfrm>
            <a:off x="2971800" y="701676"/>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Space between galaxies is not empty, but filled with hot gas (observable in X rays)</a:t>
            </a:r>
          </a:p>
        </p:txBody>
      </p:sp>
      <p:sp>
        <p:nvSpPr>
          <p:cNvPr id="188425" name="Text Box 9">
            <a:extLst>
              <a:ext uri="{FF2B5EF4-FFF2-40B4-BE49-F238E27FC236}">
                <a16:creationId xmlns:a16="http://schemas.microsoft.com/office/drawing/2014/main" id="{F036E954-FD34-964A-B165-3F760718040D}"/>
              </a:ext>
            </a:extLst>
          </p:cNvPr>
          <p:cNvSpPr txBox="1">
            <a:spLocks noChangeArrowheads="1"/>
          </p:cNvSpPr>
          <p:nvPr/>
        </p:nvSpPr>
        <p:spPr bwMode="auto">
          <a:xfrm>
            <a:off x="3048000" y="1539876"/>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That this gas remains gravitationally bound, provides further evidence for dark matter.</a:t>
            </a:r>
          </a:p>
        </p:txBody>
      </p:sp>
      <p:sp>
        <p:nvSpPr>
          <p:cNvPr id="188426" name="Line 10">
            <a:extLst>
              <a:ext uri="{FF2B5EF4-FFF2-40B4-BE49-F238E27FC236}">
                <a16:creationId xmlns:a16="http://schemas.microsoft.com/office/drawing/2014/main" id="{157D6211-BD4A-0440-AB52-37E870C69973}"/>
              </a:ext>
            </a:extLst>
          </p:cNvPr>
          <p:cNvSpPr>
            <a:spLocks noChangeShapeType="1"/>
          </p:cNvSpPr>
          <p:nvPr/>
        </p:nvSpPr>
        <p:spPr bwMode="auto">
          <a:xfrm flipH="1" flipV="1">
            <a:off x="6019800" y="2438400"/>
            <a:ext cx="2362200" cy="1600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427" name="Line 11">
            <a:extLst>
              <a:ext uri="{FF2B5EF4-FFF2-40B4-BE49-F238E27FC236}">
                <a16:creationId xmlns:a16="http://schemas.microsoft.com/office/drawing/2014/main" id="{A634B142-4D0B-8644-B27D-F4A0F2414E19}"/>
              </a:ext>
            </a:extLst>
          </p:cNvPr>
          <p:cNvSpPr>
            <a:spLocks noChangeShapeType="1"/>
          </p:cNvSpPr>
          <p:nvPr/>
        </p:nvSpPr>
        <p:spPr bwMode="auto">
          <a:xfrm flipH="1">
            <a:off x="6019800" y="4572000"/>
            <a:ext cx="2362200" cy="160020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5" name="FlagCount" hidden="1">
            <a:extLst>
              <a:ext uri="{FF2B5EF4-FFF2-40B4-BE49-F238E27FC236}">
                <a16:creationId xmlns:a16="http://schemas.microsoft.com/office/drawing/2014/main" id="{40CE0E8F-E57F-5C43-AC49-2DB80047F19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928299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8424"/>
                                        </p:tgtEl>
                                        <p:attrNameLst>
                                          <p:attrName>style.visibility</p:attrName>
                                        </p:attrNameLst>
                                      </p:cBhvr>
                                      <p:to>
                                        <p:strVal val="visible"/>
                                      </p:to>
                                    </p:set>
                                    <p:animEffect transition="in" filter="slide(fromBottom)">
                                      <p:cBhvr>
                                        <p:cTn id="7" dur="500"/>
                                        <p:tgtEl>
                                          <p:spTgt spid="188424"/>
                                        </p:tgtEl>
                                      </p:cBhvr>
                                    </p:animEffect>
                                  </p:childTnLst>
                                </p:cTn>
                              </p:par>
                              <p:par>
                                <p:cTn id="8" presetID="2" presetClass="entr" presetSubtype="8" fill="hold" nodeType="withEffect">
                                  <p:stCondLst>
                                    <p:cond delay="0"/>
                                  </p:stCondLst>
                                  <p:childTnLst>
                                    <p:set>
                                      <p:cBhvr>
                                        <p:cTn id="9" dur="1" fill="hold">
                                          <p:stCondLst>
                                            <p:cond delay="0"/>
                                          </p:stCondLst>
                                        </p:cTn>
                                        <p:tgtEl>
                                          <p:spTgt spid="188422">
                                            <p:txEl>
                                              <p:pRg st="0" end="0"/>
                                            </p:txEl>
                                          </p:spTgt>
                                        </p:tgtEl>
                                        <p:attrNameLst>
                                          <p:attrName>style.visibility</p:attrName>
                                        </p:attrNameLst>
                                      </p:cBhvr>
                                      <p:to>
                                        <p:strVal val="visible"/>
                                      </p:to>
                                    </p:set>
                                    <p:anim calcmode="lin" valueType="num">
                                      <p:cBhvr additive="base">
                                        <p:cTn id="10" dur="500" fill="hold"/>
                                        <p:tgtEl>
                                          <p:spTgt spid="188422">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88422">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88423">
                                            <p:txEl>
                                              <p:pRg st="0" end="0"/>
                                            </p:txEl>
                                          </p:spTgt>
                                        </p:tgtEl>
                                        <p:attrNameLst>
                                          <p:attrName>style.visibility</p:attrName>
                                        </p:attrNameLst>
                                      </p:cBhvr>
                                      <p:to>
                                        <p:strVal val="visible"/>
                                      </p:to>
                                    </p:set>
                                    <p:anim calcmode="lin" valueType="num">
                                      <p:cBhvr additive="base">
                                        <p:cTn id="14" dur="500" fill="hold"/>
                                        <p:tgtEl>
                                          <p:spTgt spid="188423">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88423">
                                            <p:txEl>
                                              <p:pRg st="0" end="0"/>
                                            </p:txEl>
                                          </p:spTgt>
                                        </p:tgtEl>
                                        <p:attrNameLst>
                                          <p:attrName>ppt_y</p:attrName>
                                        </p:attrNameLst>
                                      </p:cBhvr>
                                      <p:tavLst>
                                        <p:tav tm="0">
                                          <p:val>
                                            <p:strVal val="#ppt_y"/>
                                          </p:val>
                                        </p:tav>
                                        <p:tav tm="100000">
                                          <p:val>
                                            <p:strVal val="#ppt_y"/>
                                          </p:val>
                                        </p:tav>
                                      </p:tavLst>
                                    </p:anim>
                                  </p:childTnLst>
                                </p:cTn>
                              </p:par>
                              <p:par>
                                <p:cTn id="16" presetID="12" presetClass="entr" presetSubtype="4" fill="hold" grpId="0" nodeType="withEffect">
                                  <p:stCondLst>
                                    <p:cond delay="0"/>
                                  </p:stCondLst>
                                  <p:childTnLst>
                                    <p:set>
                                      <p:cBhvr>
                                        <p:cTn id="17" dur="1" fill="hold">
                                          <p:stCondLst>
                                            <p:cond delay="0"/>
                                          </p:stCondLst>
                                        </p:cTn>
                                        <p:tgtEl>
                                          <p:spTgt spid="188421"/>
                                        </p:tgtEl>
                                        <p:attrNameLst>
                                          <p:attrName>style.visibility</p:attrName>
                                        </p:attrNameLst>
                                      </p:cBhvr>
                                      <p:to>
                                        <p:strVal val="visible"/>
                                      </p:to>
                                    </p:set>
                                    <p:animEffect transition="in" filter="slide(fromBottom)">
                                      <p:cBhvr>
                                        <p:cTn id="18" dur="500"/>
                                        <p:tgtEl>
                                          <p:spTgt spid="1884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88425"/>
                                        </p:tgtEl>
                                        <p:attrNameLst>
                                          <p:attrName>style.visibility</p:attrName>
                                        </p:attrNameLst>
                                      </p:cBhvr>
                                      <p:to>
                                        <p:strVal val="visible"/>
                                      </p:to>
                                    </p:set>
                                    <p:animEffect transition="in" filter="slide(fromBottom)">
                                      <p:cBhvr>
                                        <p:cTn id="23" dur="500"/>
                                        <p:tgtEl>
                                          <p:spTgt spid="1884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188426"/>
                                        </p:tgtEl>
                                        <p:attrNameLst>
                                          <p:attrName>style.visibility</p:attrName>
                                        </p:attrNameLst>
                                      </p:cBhvr>
                                      <p:to>
                                        <p:strVal val="visible"/>
                                      </p:to>
                                    </p:set>
                                    <p:anim calcmode="lin" valueType="num">
                                      <p:cBhvr additive="base">
                                        <p:cTn id="28" dur="500" fill="hold"/>
                                        <p:tgtEl>
                                          <p:spTgt spid="188426"/>
                                        </p:tgtEl>
                                        <p:attrNameLst>
                                          <p:attrName>ppt_x</p:attrName>
                                        </p:attrNameLst>
                                      </p:cBhvr>
                                      <p:tavLst>
                                        <p:tav tm="0">
                                          <p:val>
                                            <p:strVal val="1+#ppt_w/2"/>
                                          </p:val>
                                        </p:tav>
                                        <p:tav tm="100000">
                                          <p:val>
                                            <p:strVal val="#ppt_x"/>
                                          </p:val>
                                        </p:tav>
                                      </p:tavLst>
                                    </p:anim>
                                    <p:anim calcmode="lin" valueType="num">
                                      <p:cBhvr additive="base">
                                        <p:cTn id="29" dur="500" fill="hold"/>
                                        <p:tgtEl>
                                          <p:spTgt spid="18842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88427"/>
                                        </p:tgtEl>
                                        <p:attrNameLst>
                                          <p:attrName>style.visibility</p:attrName>
                                        </p:attrNameLst>
                                      </p:cBhvr>
                                      <p:to>
                                        <p:strVal val="visible"/>
                                      </p:to>
                                    </p:set>
                                    <p:anim calcmode="lin" valueType="num">
                                      <p:cBhvr additive="base">
                                        <p:cTn id="32" dur="500" fill="hold"/>
                                        <p:tgtEl>
                                          <p:spTgt spid="188427"/>
                                        </p:tgtEl>
                                        <p:attrNameLst>
                                          <p:attrName>ppt_x</p:attrName>
                                        </p:attrNameLst>
                                      </p:cBhvr>
                                      <p:tavLst>
                                        <p:tav tm="0">
                                          <p:val>
                                            <p:strVal val="1+#ppt_w/2"/>
                                          </p:val>
                                        </p:tav>
                                        <p:tav tm="100000">
                                          <p:val>
                                            <p:strVal val="#ppt_x"/>
                                          </p:val>
                                        </p:tav>
                                      </p:tavLst>
                                    </p:anim>
                                    <p:anim calcmode="lin" valueType="num">
                                      <p:cBhvr additive="base">
                                        <p:cTn id="33" dur="500" fill="hold"/>
                                        <p:tgtEl>
                                          <p:spTgt spid="188427"/>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188418"/>
                                        </p:tgtEl>
                                        <p:attrNameLst>
                                          <p:attrName>style.visibility</p:attrName>
                                        </p:attrNameLst>
                                      </p:cBhvr>
                                      <p:to>
                                        <p:strVal val="visible"/>
                                      </p:to>
                                    </p:set>
                                    <p:anim calcmode="lin" valueType="num">
                                      <p:cBhvr additive="base">
                                        <p:cTn id="38" dur="500" fill="hold"/>
                                        <p:tgtEl>
                                          <p:spTgt spid="188418"/>
                                        </p:tgtEl>
                                        <p:attrNameLst>
                                          <p:attrName>ppt_x</p:attrName>
                                        </p:attrNameLst>
                                      </p:cBhvr>
                                      <p:tavLst>
                                        <p:tav tm="0">
                                          <p:val>
                                            <p:strVal val="0-#ppt_w/2"/>
                                          </p:val>
                                        </p:tav>
                                        <p:tav tm="100000">
                                          <p:val>
                                            <p:strVal val="#ppt_x"/>
                                          </p:val>
                                        </p:tav>
                                      </p:tavLst>
                                    </p:anim>
                                    <p:anim calcmode="lin" valueType="num">
                                      <p:cBhvr additive="base">
                                        <p:cTn id="39" dur="500" fill="hold"/>
                                        <p:tgtEl>
                                          <p:spTgt spid="188418"/>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188419"/>
                                        </p:tgtEl>
                                        <p:attrNameLst>
                                          <p:attrName>style.visibility</p:attrName>
                                        </p:attrNameLst>
                                      </p:cBhvr>
                                      <p:to>
                                        <p:strVal val="visible"/>
                                      </p:to>
                                    </p:set>
                                    <p:anim calcmode="lin" valueType="num">
                                      <p:cBhvr additive="base">
                                        <p:cTn id="44" dur="500" fill="hold"/>
                                        <p:tgtEl>
                                          <p:spTgt spid="188419"/>
                                        </p:tgtEl>
                                        <p:attrNameLst>
                                          <p:attrName>ppt_x</p:attrName>
                                        </p:attrNameLst>
                                      </p:cBhvr>
                                      <p:tavLst>
                                        <p:tav tm="0">
                                          <p:val>
                                            <p:strVal val="1+#ppt_w/2"/>
                                          </p:val>
                                        </p:tav>
                                        <p:tav tm="100000">
                                          <p:val>
                                            <p:strVal val="#ppt_x"/>
                                          </p:val>
                                        </p:tav>
                                      </p:tavLst>
                                    </p:anim>
                                    <p:anim calcmode="lin" valueType="num">
                                      <p:cBhvr additive="base">
                                        <p:cTn id="45" dur="500" fill="hold"/>
                                        <p:tgtEl>
                                          <p:spTgt spid="188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p:bldP spid="188424" grpId="0"/>
      <p:bldP spid="1884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03F370A8-C4B6-8540-B90F-032A67C5D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74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2" name="Rectangle 2">
            <a:extLst>
              <a:ext uri="{FF2B5EF4-FFF2-40B4-BE49-F238E27FC236}">
                <a16:creationId xmlns:a16="http://schemas.microsoft.com/office/drawing/2014/main" id="{23A86E1F-A17A-844E-913E-FFCB29D2444C}"/>
              </a:ext>
            </a:extLst>
          </p:cNvPr>
          <p:cNvSpPr>
            <a:spLocks noGrp="1" noChangeArrowheads="1"/>
          </p:cNvSpPr>
          <p:nvPr>
            <p:ph type="title" idx="4294967295"/>
          </p:nvPr>
        </p:nvSpPr>
        <p:spPr>
          <a:xfrm>
            <a:off x="1981200" y="274638"/>
            <a:ext cx="8229600" cy="792162"/>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chemeClr val="accent6">
                    <a:lumMod val="20000"/>
                    <a:lumOff val="80000"/>
                  </a:schemeClr>
                </a:solidFill>
                <a:ea typeface="+mj-ea"/>
                <a:cs typeface="+mj-cs"/>
              </a:rPr>
              <a:t>The Father of Dark Matter</a:t>
            </a:r>
          </a:p>
        </p:txBody>
      </p:sp>
      <p:sp>
        <p:nvSpPr>
          <p:cNvPr id="54275" name="Rectangle 3">
            <a:extLst>
              <a:ext uri="{FF2B5EF4-FFF2-40B4-BE49-F238E27FC236}">
                <a16:creationId xmlns:a16="http://schemas.microsoft.com/office/drawing/2014/main" id="{D239069C-1E82-BE42-92BA-159B10620F26}"/>
              </a:ext>
            </a:extLst>
          </p:cNvPr>
          <p:cNvSpPr>
            <a:spLocks noGrp="1" noChangeArrowheads="1"/>
          </p:cNvSpPr>
          <p:nvPr>
            <p:ph type="body" idx="4294967295"/>
          </p:nvPr>
        </p:nvSpPr>
        <p:spPr>
          <a:xfrm>
            <a:off x="1524000" y="4495800"/>
            <a:ext cx="7620000" cy="2362200"/>
          </a:xfrm>
        </p:spPr>
        <p:txBody>
          <a:bodyPr/>
          <a:lstStyle/>
          <a:p>
            <a:pPr marL="341313" indent="-341313">
              <a:spcBef>
                <a:spcPts val="7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solidFill>
                  <a:srgbClr val="A3A3E0"/>
                </a:solidFill>
                <a:ea typeface="ＭＳ Ｐゴシック" panose="020B0600070205080204" pitchFamily="34" charset="-128"/>
              </a:rPr>
              <a:t>In 1933, Fritz Zwicky checked out the Coma Cluster.  The galaxies were flying around too fast (as measured by the Doppler effect) for their visible mass to keep them together, so he proposed dark matter was present.</a:t>
            </a:r>
          </a:p>
        </p:txBody>
      </p:sp>
      <p:pic>
        <p:nvPicPr>
          <p:cNvPr id="54276" name="Picture 4">
            <a:extLst>
              <a:ext uri="{FF2B5EF4-FFF2-40B4-BE49-F238E27FC236}">
                <a16:creationId xmlns:a16="http://schemas.microsoft.com/office/drawing/2014/main" id="{1B2B7C59-75FC-F847-BA48-ECEBF3B30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1219200"/>
            <a:ext cx="22336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11173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88A16E59-8AC5-DA4B-9D0F-5187EDC259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400" y="685800"/>
            <a:ext cx="8763000" cy="4471988"/>
          </a:xfrm>
          <a:noFill/>
        </p:spPr>
      </p:pic>
      <p:sp>
        <p:nvSpPr>
          <p:cNvPr id="56322" name="Rectangle 3">
            <a:extLst>
              <a:ext uri="{FF2B5EF4-FFF2-40B4-BE49-F238E27FC236}">
                <a16:creationId xmlns:a16="http://schemas.microsoft.com/office/drawing/2014/main" id="{FF34384D-E2DF-4749-A796-2E2710FBC135}"/>
              </a:ext>
            </a:extLst>
          </p:cNvPr>
          <p:cNvSpPr>
            <a:spLocks noGrp="1" noChangeArrowheads="1"/>
          </p:cNvSpPr>
          <p:nvPr>
            <p:ph type="title"/>
          </p:nvPr>
        </p:nvSpPr>
        <p:spPr>
          <a:xfrm>
            <a:off x="1981200" y="0"/>
            <a:ext cx="8229600" cy="685800"/>
          </a:xfrm>
        </p:spPr>
        <p:txBody>
          <a:bodyPr>
            <a:normAutofit fontScale="90000"/>
          </a:bodyPr>
          <a:lstStyle/>
          <a:p>
            <a:pPr algn="ctr" eaLnBrk="1" hangingPunct="1"/>
            <a:r>
              <a:rPr lang="en-US" altLang="en-US" dirty="0">
                <a:solidFill>
                  <a:srgbClr val="FF0000"/>
                </a:solidFill>
                <a:ea typeface="ＭＳ Ｐゴシック" panose="020B0600070205080204" pitchFamily="34" charset="-128"/>
              </a:rPr>
              <a:t>Gravitational Lensing</a:t>
            </a:r>
          </a:p>
        </p:txBody>
      </p:sp>
      <p:sp>
        <p:nvSpPr>
          <p:cNvPr id="190468" name="Text Box 4">
            <a:extLst>
              <a:ext uri="{FF2B5EF4-FFF2-40B4-BE49-F238E27FC236}">
                <a16:creationId xmlns:a16="http://schemas.microsoft.com/office/drawing/2014/main" id="{20262BB3-D661-154A-A176-759C5A783A4C}"/>
              </a:ext>
            </a:extLst>
          </p:cNvPr>
          <p:cNvSpPr txBox="1">
            <a:spLocks noChangeArrowheads="1"/>
          </p:cNvSpPr>
          <p:nvPr/>
        </p:nvSpPr>
        <p:spPr bwMode="auto">
          <a:xfrm>
            <a:off x="3581400" y="5334001"/>
            <a:ext cx="594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The huge mass of gas in a cluster of galaxies can bend the light from a more distant galaxy.</a:t>
            </a:r>
          </a:p>
        </p:txBody>
      </p:sp>
      <p:sp>
        <p:nvSpPr>
          <p:cNvPr id="190469" name="Text Box 5">
            <a:extLst>
              <a:ext uri="{FF2B5EF4-FFF2-40B4-BE49-F238E27FC236}">
                <a16:creationId xmlns:a16="http://schemas.microsoft.com/office/drawing/2014/main" id="{87CE22DE-C312-B643-8B4B-B4E8677B14DC}"/>
              </a:ext>
            </a:extLst>
          </p:cNvPr>
          <p:cNvSpPr txBox="1">
            <a:spLocks noChangeArrowheads="1"/>
          </p:cNvSpPr>
          <p:nvPr/>
        </p:nvSpPr>
        <p:spPr bwMode="auto">
          <a:xfrm>
            <a:off x="3429000" y="6019801"/>
            <a:ext cx="624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Image of the galaxy is strongly distorted into arcs.  Also consistent with large amounts of dark matter.</a:t>
            </a:r>
          </a:p>
        </p:txBody>
      </p:sp>
      <p:sp>
        <p:nvSpPr>
          <p:cNvPr id="190470" name="Line 6">
            <a:extLst>
              <a:ext uri="{FF2B5EF4-FFF2-40B4-BE49-F238E27FC236}">
                <a16:creationId xmlns:a16="http://schemas.microsoft.com/office/drawing/2014/main" id="{E0B26823-3F44-3E4C-A91A-43D5A6DAC547}"/>
              </a:ext>
            </a:extLst>
          </p:cNvPr>
          <p:cNvSpPr>
            <a:spLocks noChangeShapeType="1"/>
          </p:cNvSpPr>
          <p:nvPr/>
        </p:nvSpPr>
        <p:spPr bwMode="auto">
          <a:xfrm>
            <a:off x="9372600" y="6324600"/>
            <a:ext cx="5334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471" name="Line 7">
            <a:extLst>
              <a:ext uri="{FF2B5EF4-FFF2-40B4-BE49-F238E27FC236}">
                <a16:creationId xmlns:a16="http://schemas.microsoft.com/office/drawing/2014/main" id="{D775DFB8-5CED-164A-AA27-82EE63534ADF}"/>
              </a:ext>
            </a:extLst>
          </p:cNvPr>
          <p:cNvSpPr>
            <a:spLocks noChangeShapeType="1"/>
          </p:cNvSpPr>
          <p:nvPr/>
        </p:nvSpPr>
        <p:spPr bwMode="auto">
          <a:xfrm flipV="1">
            <a:off x="9906000" y="3886200"/>
            <a:ext cx="0" cy="2438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472" name="Line 8">
            <a:extLst>
              <a:ext uri="{FF2B5EF4-FFF2-40B4-BE49-F238E27FC236}">
                <a16:creationId xmlns:a16="http://schemas.microsoft.com/office/drawing/2014/main" id="{CD18A414-AB9E-D34E-BBC0-DD6B3AE4749B}"/>
              </a:ext>
            </a:extLst>
          </p:cNvPr>
          <p:cNvSpPr>
            <a:spLocks noChangeShapeType="1"/>
          </p:cNvSpPr>
          <p:nvPr/>
        </p:nvSpPr>
        <p:spPr bwMode="auto">
          <a:xfrm flipH="1" flipV="1">
            <a:off x="5334000" y="2590800"/>
            <a:ext cx="4572000" cy="1295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0473" name="Line 9">
            <a:extLst>
              <a:ext uri="{FF2B5EF4-FFF2-40B4-BE49-F238E27FC236}">
                <a16:creationId xmlns:a16="http://schemas.microsoft.com/office/drawing/2014/main" id="{5DDD8022-F677-9240-B8E5-629018AEA505}"/>
              </a:ext>
            </a:extLst>
          </p:cNvPr>
          <p:cNvSpPr>
            <a:spLocks noChangeShapeType="1"/>
          </p:cNvSpPr>
          <p:nvPr/>
        </p:nvSpPr>
        <p:spPr bwMode="auto">
          <a:xfrm flipH="1">
            <a:off x="4038600" y="3886200"/>
            <a:ext cx="5867400" cy="685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9" name="FlagCount" hidden="1">
            <a:extLst>
              <a:ext uri="{FF2B5EF4-FFF2-40B4-BE49-F238E27FC236}">
                <a16:creationId xmlns:a16="http://schemas.microsoft.com/office/drawing/2014/main" id="{8BC2188A-2DD0-694A-8140-6FC798006D1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06592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0468"/>
                                        </p:tgtEl>
                                        <p:attrNameLst>
                                          <p:attrName>style.visibility</p:attrName>
                                        </p:attrNameLst>
                                      </p:cBhvr>
                                      <p:to>
                                        <p:strVal val="visible"/>
                                      </p:to>
                                    </p:set>
                                    <p:animEffect transition="in" filter="slide(fromBottom)">
                                      <p:cBhvr>
                                        <p:cTn id="7" dur="500"/>
                                        <p:tgtEl>
                                          <p:spTgt spid="1904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0469"/>
                                        </p:tgtEl>
                                        <p:attrNameLst>
                                          <p:attrName>style.visibility</p:attrName>
                                        </p:attrNameLst>
                                      </p:cBhvr>
                                      <p:to>
                                        <p:strVal val="visible"/>
                                      </p:to>
                                    </p:set>
                                    <p:animEffect transition="in" filter="slide(fromBottom)">
                                      <p:cBhvr>
                                        <p:cTn id="12" dur="500"/>
                                        <p:tgtEl>
                                          <p:spTgt spid="190469"/>
                                        </p:tgtEl>
                                      </p:cBhvr>
                                    </p:animEffect>
                                  </p:childTnLst>
                                </p:cTn>
                              </p:par>
                            </p:childTnLst>
                          </p:cTn>
                        </p:par>
                        <p:par>
                          <p:cTn id="13" fill="hold" nodeType="afterGroup">
                            <p:stCondLst>
                              <p:cond delay="500"/>
                            </p:stCondLst>
                            <p:childTnLst>
                              <p:par>
                                <p:cTn id="14" presetID="12" presetClass="entr" presetSubtype="8" fill="hold" nodeType="afterEffect">
                                  <p:stCondLst>
                                    <p:cond delay="0"/>
                                  </p:stCondLst>
                                  <p:childTnLst>
                                    <p:set>
                                      <p:cBhvr>
                                        <p:cTn id="15" dur="1" fill="hold">
                                          <p:stCondLst>
                                            <p:cond delay="0"/>
                                          </p:stCondLst>
                                        </p:cTn>
                                        <p:tgtEl>
                                          <p:spTgt spid="190470"/>
                                        </p:tgtEl>
                                        <p:attrNameLst>
                                          <p:attrName>style.visibility</p:attrName>
                                        </p:attrNameLst>
                                      </p:cBhvr>
                                      <p:to>
                                        <p:strVal val="visible"/>
                                      </p:to>
                                    </p:set>
                                    <p:animEffect transition="in" filter="slide(fromLeft)">
                                      <p:cBhvr>
                                        <p:cTn id="16" dur="500"/>
                                        <p:tgtEl>
                                          <p:spTgt spid="190470"/>
                                        </p:tgtEl>
                                      </p:cBhvr>
                                    </p:animEffect>
                                  </p:child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190471"/>
                                        </p:tgtEl>
                                        <p:attrNameLst>
                                          <p:attrName>style.visibility</p:attrName>
                                        </p:attrNameLst>
                                      </p:cBhvr>
                                      <p:to>
                                        <p:strVal val="visible"/>
                                      </p:to>
                                    </p:set>
                                    <p:animEffect transition="in" filter="slide(fromBottom)">
                                      <p:cBhvr>
                                        <p:cTn id="20" dur="500"/>
                                        <p:tgtEl>
                                          <p:spTgt spid="190471"/>
                                        </p:tgtEl>
                                      </p:cBhvr>
                                    </p:animEffect>
                                  </p:childTnLst>
                                </p:cTn>
                              </p:par>
                            </p:childTnLst>
                          </p:cTn>
                        </p:par>
                        <p:par>
                          <p:cTn id="21" fill="hold" nodeType="afterGroup">
                            <p:stCondLst>
                              <p:cond delay="1500"/>
                            </p:stCondLst>
                            <p:childTnLst>
                              <p:par>
                                <p:cTn id="22" presetID="12" presetClass="entr" presetSubtype="2" fill="hold" nodeType="afterEffect">
                                  <p:stCondLst>
                                    <p:cond delay="0"/>
                                  </p:stCondLst>
                                  <p:childTnLst>
                                    <p:set>
                                      <p:cBhvr>
                                        <p:cTn id="23" dur="1" fill="hold">
                                          <p:stCondLst>
                                            <p:cond delay="0"/>
                                          </p:stCondLst>
                                        </p:cTn>
                                        <p:tgtEl>
                                          <p:spTgt spid="190472"/>
                                        </p:tgtEl>
                                        <p:attrNameLst>
                                          <p:attrName>style.visibility</p:attrName>
                                        </p:attrNameLst>
                                      </p:cBhvr>
                                      <p:to>
                                        <p:strVal val="visible"/>
                                      </p:to>
                                    </p:set>
                                    <p:animEffect transition="in" filter="slide(fromRight)">
                                      <p:cBhvr>
                                        <p:cTn id="24" dur="500"/>
                                        <p:tgtEl>
                                          <p:spTgt spid="190472"/>
                                        </p:tgtEl>
                                      </p:cBhvr>
                                    </p:animEffect>
                                  </p:childTnLst>
                                </p:cTn>
                              </p:par>
                              <p:par>
                                <p:cTn id="25" presetID="12" presetClass="entr" presetSubtype="2" fill="hold" nodeType="withEffect">
                                  <p:stCondLst>
                                    <p:cond delay="0"/>
                                  </p:stCondLst>
                                  <p:childTnLst>
                                    <p:set>
                                      <p:cBhvr>
                                        <p:cTn id="26" dur="1" fill="hold">
                                          <p:stCondLst>
                                            <p:cond delay="0"/>
                                          </p:stCondLst>
                                        </p:cTn>
                                        <p:tgtEl>
                                          <p:spTgt spid="190473"/>
                                        </p:tgtEl>
                                        <p:attrNameLst>
                                          <p:attrName>style.visibility</p:attrName>
                                        </p:attrNameLst>
                                      </p:cBhvr>
                                      <p:to>
                                        <p:strVal val="visible"/>
                                      </p:to>
                                    </p:set>
                                    <p:animEffect transition="in" filter="slide(fromRight)">
                                      <p:cBhvr>
                                        <p:cTn id="27" dur="500"/>
                                        <p:tgtEl>
                                          <p:spTgt spid="190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p:bldP spid="1904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BA8D746A-0756-2B40-B4D4-DCB55D53113F}"/>
              </a:ext>
            </a:extLst>
          </p:cNvPr>
          <p:cNvSpPr>
            <a:spLocks noGrp="1" noChangeArrowheads="1"/>
          </p:cNvSpPr>
          <p:nvPr>
            <p:ph type="title" idx="4294967295"/>
          </p:nvPr>
        </p:nvSpPr>
        <p:spPr>
          <a:xfrm>
            <a:off x="1981200" y="1"/>
            <a:ext cx="8229600" cy="792163"/>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ea typeface="ＭＳ Ｐゴシック" panose="020B0600070205080204" pitchFamily="34" charset="-128"/>
              </a:rPr>
              <a:t>The Bullet Cluster</a:t>
            </a:r>
          </a:p>
        </p:txBody>
      </p:sp>
      <p:sp>
        <p:nvSpPr>
          <p:cNvPr id="58370" name="Rectangle 2">
            <a:extLst>
              <a:ext uri="{FF2B5EF4-FFF2-40B4-BE49-F238E27FC236}">
                <a16:creationId xmlns:a16="http://schemas.microsoft.com/office/drawing/2014/main" id="{0B716C22-5397-4C48-B26A-3D44084FDD52}"/>
              </a:ext>
            </a:extLst>
          </p:cNvPr>
          <p:cNvSpPr>
            <a:spLocks noGrp="1" noChangeArrowheads="1"/>
          </p:cNvSpPr>
          <p:nvPr>
            <p:ph type="body" idx="4294967295"/>
          </p:nvPr>
        </p:nvSpPr>
        <p:spPr>
          <a:xfrm>
            <a:off x="1981200" y="838201"/>
            <a:ext cx="8229600" cy="5059363"/>
          </a:xfrm>
        </p:spPr>
        <p:txBody>
          <a:bodyPr/>
          <a:lstStyle/>
          <a:p>
            <a:pPr marL="341313" indent="-341313">
              <a:spcBef>
                <a:spcPts val="7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a:ea typeface="ＭＳ Ｐゴシック" panose="020B0600070205080204" pitchFamily="34" charset="-128"/>
              </a:rPr>
              <a:t>Given what we know about gravitational lensing (tracing the total mass in blue), hot X-ray gas in (the dominant baryonic mass, red), we can show that dark matter exists in at least one system:</a:t>
            </a:r>
          </a:p>
        </p:txBody>
      </p:sp>
      <p:pic>
        <p:nvPicPr>
          <p:cNvPr id="58371" name="Picture 3">
            <a:extLst>
              <a:ext uri="{FF2B5EF4-FFF2-40B4-BE49-F238E27FC236}">
                <a16:creationId xmlns:a16="http://schemas.microsoft.com/office/drawing/2014/main" id="{725E9368-B161-F84D-90F9-F5EA26997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90800"/>
            <a:ext cx="56388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8372" name="Text Box 4">
            <a:extLst>
              <a:ext uri="{FF2B5EF4-FFF2-40B4-BE49-F238E27FC236}">
                <a16:creationId xmlns:a16="http://schemas.microsoft.com/office/drawing/2014/main" id="{50C55508-79F8-334A-97D9-D8E113791A90}"/>
              </a:ext>
            </a:extLst>
          </p:cNvPr>
          <p:cNvSpPr txBox="1">
            <a:spLocks noChangeArrowheads="1"/>
          </p:cNvSpPr>
          <p:nvPr/>
        </p:nvSpPr>
        <p:spPr bwMode="auto">
          <a:xfrm>
            <a:off x="8915400" y="3124201"/>
            <a:ext cx="1600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1125"/>
              </a:spcBef>
            </a:pPr>
            <a:r>
              <a:rPr lang="en-US" altLang="en-US" sz="1800">
                <a:solidFill>
                  <a:srgbClr val="FFFFFF"/>
                </a:solidFill>
              </a:rPr>
              <a:t>Images from Clowe et al. 2006 and the Chandra press release</a:t>
            </a:r>
          </a:p>
        </p:txBody>
      </p:sp>
    </p:spTree>
    <p:extLst>
      <p:ext uri="{BB962C8B-B14F-4D97-AF65-F5344CB8AC3E}">
        <p14:creationId xmlns:p14="http://schemas.microsoft.com/office/powerpoint/2010/main" val="808955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7D39AFEC-2E64-A94E-9DCF-7F6B10CB7E41}"/>
              </a:ext>
            </a:extLst>
          </p:cNvPr>
          <p:cNvSpPr>
            <a:spLocks noGrp="1" noChangeArrowheads="1"/>
          </p:cNvSpPr>
          <p:nvPr>
            <p:ph type="title" idx="4294967295"/>
          </p:nvPr>
        </p:nvSpPr>
        <p:spPr>
          <a:xfrm>
            <a:off x="1981200" y="274638"/>
            <a:ext cx="8229600" cy="792162"/>
          </a:xfrm>
        </p:spPr>
        <p:txBody>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dirty="0">
                <a:ea typeface="ＭＳ Ｐゴシック" panose="020B0600070205080204" pitchFamily="34" charset="-128"/>
              </a:rPr>
              <a:t>The Bullet Cluster</a:t>
            </a:r>
          </a:p>
        </p:txBody>
      </p:sp>
      <p:sp>
        <p:nvSpPr>
          <p:cNvPr id="60418" name="Rectangle 2">
            <a:extLst>
              <a:ext uri="{FF2B5EF4-FFF2-40B4-BE49-F238E27FC236}">
                <a16:creationId xmlns:a16="http://schemas.microsoft.com/office/drawing/2014/main" id="{0C3CDE68-F0A6-0C48-9BCD-2E90BE2CF55D}"/>
              </a:ext>
            </a:extLst>
          </p:cNvPr>
          <p:cNvSpPr>
            <a:spLocks noGrp="1" noChangeArrowheads="1"/>
          </p:cNvSpPr>
          <p:nvPr>
            <p:ph type="body" idx="4294967295"/>
          </p:nvPr>
        </p:nvSpPr>
        <p:spPr>
          <a:xfrm>
            <a:off x="1981200" y="1295401"/>
            <a:ext cx="4038600" cy="4830763"/>
          </a:xfrm>
        </p:spPr>
        <p:txBody>
          <a:bodyPr/>
          <a:lstStyle/>
          <a:p>
            <a:pPr marL="341313" indent="-341313">
              <a:spcBef>
                <a:spcPts val="5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ea typeface="ＭＳ Ｐゴシック" panose="020B0600070205080204" pitchFamily="34" charset="-128"/>
              </a:rPr>
              <a:t>Lensing of background galaxies seen in the optical images lets the mass distribution be mapped.</a:t>
            </a:r>
          </a:p>
          <a:p>
            <a:pPr marL="341313" indent="-341313">
              <a:spcBef>
                <a:spcPts val="500"/>
              </a:spcBef>
              <a:buClr>
                <a:srgbClr val="2A99EC"/>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000" dirty="0">
              <a:ea typeface="ＭＳ Ｐゴシック" panose="020B0600070205080204" pitchFamily="34" charset="-128"/>
            </a:endParaRPr>
          </a:p>
          <a:p>
            <a:pPr marL="341313" indent="-341313">
              <a:spcBef>
                <a:spcPts val="5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ea typeface="ＭＳ Ｐゴシック" panose="020B0600070205080204" pitchFamily="34" charset="-128"/>
              </a:rPr>
              <a:t>The X-rays trace the hot gas, the dominant source of baryons in this cluster merger.</a:t>
            </a:r>
          </a:p>
          <a:p>
            <a:pPr marL="341313" indent="-341313">
              <a:spcBef>
                <a:spcPts val="500"/>
              </a:spcBef>
              <a:buClr>
                <a:srgbClr val="2A99EC"/>
              </a:buClr>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000" dirty="0">
              <a:ea typeface="ＭＳ Ｐゴシック" panose="020B0600070205080204" pitchFamily="34" charset="-128"/>
            </a:endParaRPr>
          </a:p>
          <a:p>
            <a:pPr marL="341313" indent="-341313">
              <a:spcBef>
                <a:spcPts val="5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ea typeface="ＭＳ Ｐゴシック" panose="020B0600070205080204" pitchFamily="34" charset="-128"/>
              </a:rPr>
              <a:t>They don’</a:t>
            </a:r>
            <a:r>
              <a:rPr lang="en-US" altLang="ja-JP" sz="2000" dirty="0">
                <a:ea typeface="ＭＳ Ｐゴシック" panose="020B0600070205080204" pitchFamily="34" charset="-128"/>
              </a:rPr>
              <a:t>t line up!  Why?  Dark Matter seems to not interact with itself the way diffuse gas does during a cluster collision.</a:t>
            </a:r>
          </a:p>
          <a:p>
            <a:pPr marL="341313" indent="-341313">
              <a:spcBef>
                <a:spcPts val="5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2000" dirty="0">
              <a:ea typeface="ＭＳ Ｐゴシック" panose="020B0600070205080204" pitchFamily="34" charset="-128"/>
            </a:endParaRPr>
          </a:p>
          <a:p>
            <a:pPr marL="341313" indent="-341313">
              <a:spcBef>
                <a:spcPts val="500"/>
              </a:spcBef>
              <a:buClr>
                <a:srgbClr val="2A99E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000" dirty="0">
                <a:ea typeface="ＭＳ Ｐゴシック" panose="020B0600070205080204" pitchFamily="34" charset="-128"/>
                <a:hlinkClick r:id="rId3"/>
              </a:rPr>
              <a:t>Video</a:t>
            </a:r>
            <a:endParaRPr lang="en-US" altLang="en-US" sz="2000" dirty="0">
              <a:ea typeface="ＭＳ Ｐゴシック" panose="020B0600070205080204" pitchFamily="34" charset="-128"/>
            </a:endParaRPr>
          </a:p>
        </p:txBody>
      </p:sp>
      <p:pic>
        <p:nvPicPr>
          <p:cNvPr id="60419" name="Picture 3">
            <a:extLst>
              <a:ext uri="{FF2B5EF4-FFF2-40B4-BE49-F238E27FC236}">
                <a16:creationId xmlns:a16="http://schemas.microsoft.com/office/drawing/2014/main" id="{B6E41A79-C9DF-7745-851F-0982C7991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95400"/>
            <a:ext cx="3810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0420" name="Picture 4">
            <a:extLst>
              <a:ext uri="{FF2B5EF4-FFF2-40B4-BE49-F238E27FC236}">
                <a16:creationId xmlns:a16="http://schemas.microsoft.com/office/drawing/2014/main" id="{6255CA5E-0872-6240-A28E-E0721546B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962400"/>
            <a:ext cx="38100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25259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907D079-1EFA-3749-B2E7-15DCB3DA50C0}"/>
              </a:ext>
            </a:extLst>
          </p:cNvPr>
          <p:cNvSpPr>
            <a:spLocks noGrp="1" noChangeArrowheads="1"/>
          </p:cNvSpPr>
          <p:nvPr>
            <p:ph type="title"/>
          </p:nvPr>
        </p:nvSpPr>
        <p:spPr>
          <a:xfrm>
            <a:off x="2133600" y="0"/>
            <a:ext cx="8229600" cy="1417638"/>
          </a:xfrm>
        </p:spPr>
        <p:txBody>
          <a:bodyPr/>
          <a:lstStyle/>
          <a:p>
            <a:pPr algn="ctr" eaLnBrk="1" hangingPunct="1"/>
            <a:r>
              <a:rPr lang="en-US" altLang="en-US" sz="4000" b="1" dirty="0">
                <a:solidFill>
                  <a:srgbClr val="FF0000"/>
                </a:solidFill>
                <a:ea typeface="ＭＳ Ｐゴシック" panose="020B0600070205080204" pitchFamily="34" charset="-128"/>
              </a:rPr>
              <a:t>Our Galaxy Cluster: </a:t>
            </a:r>
            <a:br>
              <a:rPr lang="en-US" altLang="en-US" sz="4000" b="1" dirty="0">
                <a:solidFill>
                  <a:srgbClr val="FF0000"/>
                </a:solidFill>
                <a:ea typeface="ＭＳ Ｐゴシック" panose="020B0600070205080204" pitchFamily="34" charset="-128"/>
              </a:rPr>
            </a:br>
            <a:r>
              <a:rPr lang="en-US" altLang="en-US" sz="4000" b="1" dirty="0">
                <a:solidFill>
                  <a:srgbClr val="FF0000"/>
                </a:solidFill>
                <a:ea typeface="ＭＳ Ｐゴシック" panose="020B0600070205080204" pitchFamily="34" charset="-128"/>
              </a:rPr>
              <a:t>The Local Group</a:t>
            </a:r>
          </a:p>
        </p:txBody>
      </p:sp>
      <p:sp>
        <p:nvSpPr>
          <p:cNvPr id="192515" name="Text Box 3">
            <a:extLst>
              <a:ext uri="{FF2B5EF4-FFF2-40B4-BE49-F238E27FC236}">
                <a16:creationId xmlns:a16="http://schemas.microsoft.com/office/drawing/2014/main" id="{C5C36285-12AF-114C-B69D-36F8895FB991}"/>
              </a:ext>
            </a:extLst>
          </p:cNvPr>
          <p:cNvSpPr txBox="1">
            <a:spLocks noChangeArrowheads="1"/>
          </p:cNvSpPr>
          <p:nvPr/>
        </p:nvSpPr>
        <p:spPr bwMode="auto">
          <a:xfrm>
            <a:off x="2590800" y="2133601"/>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Milky Way</a:t>
            </a:r>
          </a:p>
        </p:txBody>
      </p:sp>
      <p:sp>
        <p:nvSpPr>
          <p:cNvPr id="192516" name="Text Box 4">
            <a:extLst>
              <a:ext uri="{FF2B5EF4-FFF2-40B4-BE49-F238E27FC236}">
                <a16:creationId xmlns:a16="http://schemas.microsoft.com/office/drawing/2014/main" id="{4A2966A3-BE8E-AF49-AEEF-23811702B8E8}"/>
              </a:ext>
            </a:extLst>
          </p:cNvPr>
          <p:cNvSpPr txBox="1">
            <a:spLocks noChangeArrowheads="1"/>
          </p:cNvSpPr>
          <p:nvPr/>
        </p:nvSpPr>
        <p:spPr bwMode="auto">
          <a:xfrm>
            <a:off x="7848600" y="2209801"/>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Andromeda Galaxy</a:t>
            </a:r>
          </a:p>
        </p:txBody>
      </p:sp>
      <p:sp>
        <p:nvSpPr>
          <p:cNvPr id="192517" name="Text Box 5">
            <a:extLst>
              <a:ext uri="{FF2B5EF4-FFF2-40B4-BE49-F238E27FC236}">
                <a16:creationId xmlns:a16="http://schemas.microsoft.com/office/drawing/2014/main" id="{DA253B18-11A7-FB41-94CD-7956763D9015}"/>
              </a:ext>
            </a:extLst>
          </p:cNvPr>
          <p:cNvSpPr txBox="1">
            <a:spLocks noChangeArrowheads="1"/>
          </p:cNvSpPr>
          <p:nvPr/>
        </p:nvSpPr>
        <p:spPr bwMode="auto">
          <a:xfrm>
            <a:off x="2667000" y="5334001"/>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Small Magellanic Cloud</a:t>
            </a:r>
          </a:p>
        </p:txBody>
      </p:sp>
      <p:sp>
        <p:nvSpPr>
          <p:cNvPr id="192518" name="Text Box 6">
            <a:extLst>
              <a:ext uri="{FF2B5EF4-FFF2-40B4-BE49-F238E27FC236}">
                <a16:creationId xmlns:a16="http://schemas.microsoft.com/office/drawing/2014/main" id="{1146FED0-9269-604A-9768-D324CA39B198}"/>
              </a:ext>
            </a:extLst>
          </p:cNvPr>
          <p:cNvSpPr txBox="1">
            <a:spLocks noChangeArrowheads="1"/>
          </p:cNvSpPr>
          <p:nvPr/>
        </p:nvSpPr>
        <p:spPr bwMode="auto">
          <a:xfrm>
            <a:off x="4495800" y="5943601"/>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Large Magellanic Cloud</a:t>
            </a:r>
          </a:p>
        </p:txBody>
      </p:sp>
      <p:sp>
        <p:nvSpPr>
          <p:cNvPr id="192519" name="Line 7">
            <a:extLst>
              <a:ext uri="{FF2B5EF4-FFF2-40B4-BE49-F238E27FC236}">
                <a16:creationId xmlns:a16="http://schemas.microsoft.com/office/drawing/2014/main" id="{C0FDD8E0-2757-DA4C-A9BC-5E44FAFC243E}"/>
              </a:ext>
            </a:extLst>
          </p:cNvPr>
          <p:cNvSpPr>
            <a:spLocks noChangeShapeType="1"/>
          </p:cNvSpPr>
          <p:nvPr/>
        </p:nvSpPr>
        <p:spPr bwMode="auto">
          <a:xfrm>
            <a:off x="3276600" y="2514600"/>
            <a:ext cx="2514600" cy="1600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2520" name="Line 8">
            <a:extLst>
              <a:ext uri="{FF2B5EF4-FFF2-40B4-BE49-F238E27FC236}">
                <a16:creationId xmlns:a16="http://schemas.microsoft.com/office/drawing/2014/main" id="{E82F0A7D-F219-8E48-8ABC-D48D315367C7}"/>
              </a:ext>
            </a:extLst>
          </p:cNvPr>
          <p:cNvSpPr>
            <a:spLocks noChangeShapeType="1"/>
          </p:cNvSpPr>
          <p:nvPr/>
        </p:nvSpPr>
        <p:spPr bwMode="auto">
          <a:xfrm flipV="1">
            <a:off x="4343400" y="4495800"/>
            <a:ext cx="990600" cy="838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2521" name="Line 9">
            <a:extLst>
              <a:ext uri="{FF2B5EF4-FFF2-40B4-BE49-F238E27FC236}">
                <a16:creationId xmlns:a16="http://schemas.microsoft.com/office/drawing/2014/main" id="{5EEFC6CA-9C3F-C846-8A5D-E9FC40F34B85}"/>
              </a:ext>
            </a:extLst>
          </p:cNvPr>
          <p:cNvSpPr>
            <a:spLocks noChangeShapeType="1"/>
          </p:cNvSpPr>
          <p:nvPr/>
        </p:nvSpPr>
        <p:spPr bwMode="auto">
          <a:xfrm flipH="1" flipV="1">
            <a:off x="5638800" y="4572000"/>
            <a:ext cx="152400" cy="1447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2522" name="Line 10">
            <a:extLst>
              <a:ext uri="{FF2B5EF4-FFF2-40B4-BE49-F238E27FC236}">
                <a16:creationId xmlns:a16="http://schemas.microsoft.com/office/drawing/2014/main" id="{69F8BD7B-DF11-EB48-BBEF-0C808C1398D2}"/>
              </a:ext>
            </a:extLst>
          </p:cNvPr>
          <p:cNvSpPr>
            <a:spLocks noChangeShapeType="1"/>
          </p:cNvSpPr>
          <p:nvPr/>
        </p:nvSpPr>
        <p:spPr bwMode="auto">
          <a:xfrm flipH="1">
            <a:off x="8991600" y="2590800"/>
            <a:ext cx="304800" cy="1828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FlagCount" hidden="1">
            <a:extLst>
              <a:ext uri="{FF2B5EF4-FFF2-40B4-BE49-F238E27FC236}">
                <a16:creationId xmlns:a16="http://schemas.microsoft.com/office/drawing/2014/main" id="{2715E40B-80A4-ED43-A5C7-4FA59926166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62475" name="Picture 12" descr="1309a">
            <a:extLst>
              <a:ext uri="{FF2B5EF4-FFF2-40B4-BE49-F238E27FC236}">
                <a16:creationId xmlns:a16="http://schemas.microsoft.com/office/drawing/2014/main" id="{F0D7E139-AB71-3844-A384-F1BB76FEA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600200"/>
            <a:ext cx="8150225"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19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animEffect transition="in" filter="slide(fromBottom)">
                                      <p:cBhvr>
                                        <p:cTn id="7" dur="500"/>
                                        <p:tgtEl>
                                          <p:spTgt spid="192515"/>
                                        </p:tgtEl>
                                      </p:cBhvr>
                                    </p:animEffect>
                                  </p:childTnLst>
                                </p:cTn>
                              </p:par>
                              <p:par>
                                <p:cTn id="8" presetID="12" presetClass="entr" presetSubtype="8" fill="hold" nodeType="withEffect">
                                  <p:stCondLst>
                                    <p:cond delay="0"/>
                                  </p:stCondLst>
                                  <p:childTnLst>
                                    <p:set>
                                      <p:cBhvr>
                                        <p:cTn id="9" dur="1" fill="hold">
                                          <p:stCondLst>
                                            <p:cond delay="0"/>
                                          </p:stCondLst>
                                        </p:cTn>
                                        <p:tgtEl>
                                          <p:spTgt spid="192519"/>
                                        </p:tgtEl>
                                        <p:attrNameLst>
                                          <p:attrName>style.visibility</p:attrName>
                                        </p:attrNameLst>
                                      </p:cBhvr>
                                      <p:to>
                                        <p:strVal val="visible"/>
                                      </p:to>
                                    </p:set>
                                    <p:animEffect transition="in" filter="slide(fromLeft)">
                                      <p:cBhvr>
                                        <p:cTn id="10" dur="500"/>
                                        <p:tgtEl>
                                          <p:spTgt spid="1925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92517"/>
                                        </p:tgtEl>
                                        <p:attrNameLst>
                                          <p:attrName>style.visibility</p:attrName>
                                        </p:attrNameLst>
                                      </p:cBhvr>
                                      <p:to>
                                        <p:strVal val="visible"/>
                                      </p:to>
                                    </p:set>
                                    <p:animEffect transition="in" filter="slide(fromBottom)">
                                      <p:cBhvr>
                                        <p:cTn id="15" dur="500"/>
                                        <p:tgtEl>
                                          <p:spTgt spid="192517"/>
                                        </p:tgtEl>
                                      </p:cBhvr>
                                    </p:animEffect>
                                  </p:childTnLst>
                                </p:cTn>
                              </p:par>
                              <p:par>
                                <p:cTn id="16" presetID="12" presetClass="entr" presetSubtype="8" fill="hold" nodeType="withEffect">
                                  <p:stCondLst>
                                    <p:cond delay="0"/>
                                  </p:stCondLst>
                                  <p:childTnLst>
                                    <p:set>
                                      <p:cBhvr>
                                        <p:cTn id="17" dur="1" fill="hold">
                                          <p:stCondLst>
                                            <p:cond delay="0"/>
                                          </p:stCondLst>
                                        </p:cTn>
                                        <p:tgtEl>
                                          <p:spTgt spid="192520"/>
                                        </p:tgtEl>
                                        <p:attrNameLst>
                                          <p:attrName>style.visibility</p:attrName>
                                        </p:attrNameLst>
                                      </p:cBhvr>
                                      <p:to>
                                        <p:strVal val="visible"/>
                                      </p:to>
                                    </p:set>
                                    <p:animEffect transition="in" filter="slide(fromLeft)">
                                      <p:cBhvr>
                                        <p:cTn id="18" dur="500"/>
                                        <p:tgtEl>
                                          <p:spTgt spid="1925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92518"/>
                                        </p:tgtEl>
                                        <p:attrNameLst>
                                          <p:attrName>style.visibility</p:attrName>
                                        </p:attrNameLst>
                                      </p:cBhvr>
                                      <p:to>
                                        <p:strVal val="visible"/>
                                      </p:to>
                                    </p:set>
                                    <p:animEffect transition="in" filter="slide(fromBottom)">
                                      <p:cBhvr>
                                        <p:cTn id="23" dur="500"/>
                                        <p:tgtEl>
                                          <p:spTgt spid="192518"/>
                                        </p:tgtEl>
                                      </p:cBhvr>
                                    </p:animEffect>
                                  </p:childTnLst>
                                </p:cTn>
                              </p:par>
                              <p:par>
                                <p:cTn id="24" presetID="12" presetClass="entr" presetSubtype="4" fill="hold" nodeType="withEffect">
                                  <p:stCondLst>
                                    <p:cond delay="0"/>
                                  </p:stCondLst>
                                  <p:childTnLst>
                                    <p:set>
                                      <p:cBhvr>
                                        <p:cTn id="25" dur="1" fill="hold">
                                          <p:stCondLst>
                                            <p:cond delay="0"/>
                                          </p:stCondLst>
                                        </p:cTn>
                                        <p:tgtEl>
                                          <p:spTgt spid="192521"/>
                                        </p:tgtEl>
                                        <p:attrNameLst>
                                          <p:attrName>style.visibility</p:attrName>
                                        </p:attrNameLst>
                                      </p:cBhvr>
                                      <p:to>
                                        <p:strVal val="visible"/>
                                      </p:to>
                                    </p:set>
                                    <p:animEffect transition="in" filter="slide(fromBottom)">
                                      <p:cBhvr>
                                        <p:cTn id="26" dur="500"/>
                                        <p:tgtEl>
                                          <p:spTgt spid="1925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2516"/>
                                        </p:tgtEl>
                                        <p:attrNameLst>
                                          <p:attrName>style.visibility</p:attrName>
                                        </p:attrNameLst>
                                      </p:cBhvr>
                                      <p:to>
                                        <p:strVal val="visible"/>
                                      </p:to>
                                    </p:set>
                                    <p:animEffect transition="in" filter="slide(fromBottom)">
                                      <p:cBhvr>
                                        <p:cTn id="31" dur="500"/>
                                        <p:tgtEl>
                                          <p:spTgt spid="192516"/>
                                        </p:tgtEl>
                                      </p:cBhvr>
                                    </p:animEffect>
                                  </p:childTnLst>
                                </p:cTn>
                              </p:par>
                              <p:par>
                                <p:cTn id="32" presetID="12" presetClass="entr" presetSubtype="1" fill="hold" nodeType="withEffect">
                                  <p:stCondLst>
                                    <p:cond delay="0"/>
                                  </p:stCondLst>
                                  <p:childTnLst>
                                    <p:set>
                                      <p:cBhvr>
                                        <p:cTn id="33" dur="1" fill="hold">
                                          <p:stCondLst>
                                            <p:cond delay="0"/>
                                          </p:stCondLst>
                                        </p:cTn>
                                        <p:tgtEl>
                                          <p:spTgt spid="192522"/>
                                        </p:tgtEl>
                                        <p:attrNameLst>
                                          <p:attrName>style.visibility</p:attrName>
                                        </p:attrNameLst>
                                      </p:cBhvr>
                                      <p:to>
                                        <p:strVal val="visible"/>
                                      </p:to>
                                    </p:set>
                                    <p:animEffect transition="in" filter="slide(fromTop)">
                                      <p:cBhvr>
                                        <p:cTn id="34" dur="500"/>
                                        <p:tgtEl>
                                          <p:spTgt spid="192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p:bldP spid="192516" grpId="0"/>
      <p:bldP spid="192517" grpId="0"/>
      <p:bldP spid="1925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1310">
            <a:extLst>
              <a:ext uri="{FF2B5EF4-FFF2-40B4-BE49-F238E27FC236}">
                <a16:creationId xmlns:a16="http://schemas.microsoft.com/office/drawing/2014/main" id="{EB2CF2E2-4502-5E46-ACBC-01868C3F7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1"/>
            <a:ext cx="67056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3">
            <a:extLst>
              <a:ext uri="{FF2B5EF4-FFF2-40B4-BE49-F238E27FC236}">
                <a16:creationId xmlns:a16="http://schemas.microsoft.com/office/drawing/2014/main" id="{8153616E-6547-FE4F-BE1C-941CC213288E}"/>
              </a:ext>
            </a:extLst>
          </p:cNvPr>
          <p:cNvSpPr>
            <a:spLocks noGrp="1" noChangeArrowheads="1"/>
          </p:cNvSpPr>
          <p:nvPr>
            <p:ph type="title"/>
          </p:nvPr>
        </p:nvSpPr>
        <p:spPr>
          <a:xfrm>
            <a:off x="1981200" y="1"/>
            <a:ext cx="8229600" cy="868363"/>
          </a:xfrm>
        </p:spPr>
        <p:txBody>
          <a:bodyPr/>
          <a:lstStyle/>
          <a:p>
            <a:pPr algn="ctr" eaLnBrk="1" hangingPunct="1"/>
            <a:r>
              <a:rPr lang="en-US" altLang="en-US" b="1">
                <a:solidFill>
                  <a:schemeClr val="accent2"/>
                </a:solidFill>
                <a:ea typeface="ＭＳ Ｐゴシック" panose="020B0600070205080204" pitchFamily="34" charset="-128"/>
              </a:rPr>
              <a:t>Starburst Galaxies</a:t>
            </a:r>
          </a:p>
        </p:txBody>
      </p:sp>
      <p:sp>
        <p:nvSpPr>
          <p:cNvPr id="196612" name="Text Box 4">
            <a:extLst>
              <a:ext uri="{FF2B5EF4-FFF2-40B4-BE49-F238E27FC236}">
                <a16:creationId xmlns:a16="http://schemas.microsoft.com/office/drawing/2014/main" id="{0BDDCECE-E2AE-6743-A328-DFA81E5ACFB2}"/>
              </a:ext>
            </a:extLst>
          </p:cNvPr>
          <p:cNvSpPr txBox="1">
            <a:spLocks noChangeArrowheads="1"/>
          </p:cNvSpPr>
          <p:nvPr/>
        </p:nvSpPr>
        <p:spPr bwMode="auto">
          <a:xfrm>
            <a:off x="7315200" y="5654676"/>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Ultraluminous infrared galaxies</a:t>
            </a:r>
          </a:p>
        </p:txBody>
      </p:sp>
      <p:sp>
        <p:nvSpPr>
          <p:cNvPr id="16388" name="Rectangle 5">
            <a:extLst>
              <a:ext uri="{FF2B5EF4-FFF2-40B4-BE49-F238E27FC236}">
                <a16:creationId xmlns:a16="http://schemas.microsoft.com/office/drawing/2014/main" id="{BA247077-F561-5F40-94D1-6261A8F12A23}"/>
              </a:ext>
            </a:extLst>
          </p:cNvPr>
          <p:cNvSpPr>
            <a:spLocks noChangeArrowheads="1"/>
          </p:cNvSpPr>
          <p:nvPr/>
        </p:nvSpPr>
        <p:spPr bwMode="auto">
          <a:xfrm>
            <a:off x="6477000" y="1295400"/>
            <a:ext cx="3733800" cy="12954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196614" name="Text Box 6">
            <a:extLst>
              <a:ext uri="{FF2B5EF4-FFF2-40B4-BE49-F238E27FC236}">
                <a16:creationId xmlns:a16="http://schemas.microsoft.com/office/drawing/2014/main" id="{2B40AE53-E7B0-E942-956B-706A37D021A2}"/>
              </a:ext>
            </a:extLst>
          </p:cNvPr>
          <p:cNvSpPr txBox="1">
            <a:spLocks noChangeArrowheads="1"/>
          </p:cNvSpPr>
          <p:nvPr/>
        </p:nvSpPr>
        <p:spPr bwMode="auto">
          <a:xfrm>
            <a:off x="2057400" y="838201"/>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Starburst galaxies are often very rich in gas and dust; bright in infrared:</a:t>
            </a:r>
            <a:endParaRPr lang="en-US" altLang="en-US">
              <a:solidFill>
                <a:srgbClr val="FF0000"/>
              </a:solidFill>
            </a:endParaRPr>
          </a:p>
        </p:txBody>
      </p:sp>
      <p:sp>
        <p:nvSpPr>
          <p:cNvPr id="16390" name="FlagCount" hidden="1">
            <a:extLst>
              <a:ext uri="{FF2B5EF4-FFF2-40B4-BE49-F238E27FC236}">
                <a16:creationId xmlns:a16="http://schemas.microsoft.com/office/drawing/2014/main" id="{6FC29D2D-EF74-634F-91BD-E8E8372254A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52595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6610"/>
                                        </p:tgtEl>
                                        <p:attrNameLst>
                                          <p:attrName>style.visibility</p:attrName>
                                        </p:attrNameLst>
                                      </p:cBhvr>
                                      <p:to>
                                        <p:strVal val="visible"/>
                                      </p:to>
                                    </p:set>
                                    <p:anim calcmode="lin" valueType="num">
                                      <p:cBhvr additive="base">
                                        <p:cTn id="7" dur="500" fill="hold"/>
                                        <p:tgtEl>
                                          <p:spTgt spid="196610"/>
                                        </p:tgtEl>
                                        <p:attrNameLst>
                                          <p:attrName>ppt_x</p:attrName>
                                        </p:attrNameLst>
                                      </p:cBhvr>
                                      <p:tavLst>
                                        <p:tav tm="0">
                                          <p:val>
                                            <p:strVal val="0-#ppt_w/2"/>
                                          </p:val>
                                        </p:tav>
                                        <p:tav tm="100000">
                                          <p:val>
                                            <p:strVal val="#ppt_x"/>
                                          </p:val>
                                        </p:tav>
                                      </p:tavLst>
                                    </p:anim>
                                    <p:anim calcmode="lin" valueType="num">
                                      <p:cBhvr additive="base">
                                        <p:cTn id="8" dur="500" fill="hold"/>
                                        <p:tgtEl>
                                          <p:spTgt spid="1966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96614"/>
                                        </p:tgtEl>
                                        <p:attrNameLst>
                                          <p:attrName>style.visibility</p:attrName>
                                        </p:attrNameLst>
                                      </p:cBhvr>
                                      <p:to>
                                        <p:strVal val="visible"/>
                                      </p:to>
                                    </p:set>
                                    <p:animEffect transition="in" filter="slide(fromBottom)">
                                      <p:cBhvr>
                                        <p:cTn id="13" dur="500"/>
                                        <p:tgtEl>
                                          <p:spTgt spid="1966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96612"/>
                                        </p:tgtEl>
                                        <p:attrNameLst>
                                          <p:attrName>style.visibility</p:attrName>
                                        </p:attrNameLst>
                                      </p:cBhvr>
                                      <p:to>
                                        <p:strVal val="visible"/>
                                      </p:to>
                                    </p:set>
                                    <p:animEffect transition="in" filter="slide(fromBottom)">
                                      <p:cBhvr>
                                        <p:cTn id="18"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p:bldP spid="1966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23053D55-FDFD-0440-B24A-EF22352177CE}"/>
              </a:ext>
            </a:extLst>
          </p:cNvPr>
          <p:cNvSpPr>
            <a:spLocks noGrp="1" noChangeArrowheads="1"/>
          </p:cNvSpPr>
          <p:nvPr>
            <p:ph type="title"/>
          </p:nvPr>
        </p:nvSpPr>
        <p:spPr>
          <a:xfrm>
            <a:off x="1905000" y="0"/>
            <a:ext cx="8229600" cy="762000"/>
          </a:xfrm>
        </p:spPr>
        <p:txBody>
          <a:bodyPr/>
          <a:lstStyle/>
          <a:p>
            <a:pPr algn="ctr" eaLnBrk="1" hangingPunct="1"/>
            <a:r>
              <a:rPr lang="en-US" altLang="en-US" sz="4000" dirty="0">
                <a:solidFill>
                  <a:schemeClr val="accent2"/>
                </a:solidFill>
                <a:ea typeface="ＭＳ Ｐゴシック" panose="020B0600070205080204" pitchFamily="34" charset="-128"/>
              </a:rPr>
              <a:t>Interacting Galaxies</a:t>
            </a:r>
          </a:p>
        </p:txBody>
      </p:sp>
      <p:pic>
        <p:nvPicPr>
          <p:cNvPr id="198659" name="Picture 3" descr="12">
            <a:extLst>
              <a:ext uri="{FF2B5EF4-FFF2-40B4-BE49-F238E27FC236}">
                <a16:creationId xmlns:a16="http://schemas.microsoft.com/office/drawing/2014/main" id="{D4BDC764-FBC8-C24C-9701-3BF078534AE4}"/>
              </a:ext>
            </a:extLst>
          </p:cNvPr>
          <p:cNvPicPr>
            <a:picLocks noGrp="1" noChangeAspect="1" noChangeArrowheads="1"/>
          </p:cNvPicPr>
          <p:nvPr>
            <p:ph sz="half" idx="1"/>
          </p:nvPr>
        </p:nvPicPr>
        <p:blipFill>
          <a:blip r:embed="rId3">
            <a:lum bright="10000" contrast="10000"/>
            <a:extLst>
              <a:ext uri="{28A0092B-C50C-407E-A947-70E740481C1C}">
                <a14:useLocalDpi xmlns:a14="http://schemas.microsoft.com/office/drawing/2010/main" val="0"/>
              </a:ext>
            </a:extLst>
          </a:blip>
          <a:srcRect/>
          <a:stretch>
            <a:fillRect/>
          </a:stretch>
        </p:blipFill>
        <p:spPr>
          <a:xfrm>
            <a:off x="2971800" y="838200"/>
            <a:ext cx="3581400" cy="3055938"/>
          </a:xfrm>
          <a:noFill/>
        </p:spPr>
      </p:pic>
      <p:sp>
        <p:nvSpPr>
          <p:cNvPr id="198660" name="Text Box 4">
            <a:extLst>
              <a:ext uri="{FF2B5EF4-FFF2-40B4-BE49-F238E27FC236}">
                <a16:creationId xmlns:a16="http://schemas.microsoft.com/office/drawing/2014/main" id="{88D2A3A8-012F-D24E-8EE9-2F02BF855E9C}"/>
              </a:ext>
            </a:extLst>
          </p:cNvPr>
          <p:cNvSpPr txBox="1">
            <a:spLocks noChangeArrowheads="1"/>
          </p:cNvSpPr>
          <p:nvPr/>
        </p:nvSpPr>
        <p:spPr bwMode="auto">
          <a:xfrm>
            <a:off x="2971800" y="838201"/>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Cartwheel Galaxy</a:t>
            </a:r>
          </a:p>
        </p:txBody>
      </p:sp>
      <p:sp>
        <p:nvSpPr>
          <p:cNvPr id="198661" name="Text Box 5">
            <a:extLst>
              <a:ext uri="{FF2B5EF4-FFF2-40B4-BE49-F238E27FC236}">
                <a16:creationId xmlns:a16="http://schemas.microsoft.com/office/drawing/2014/main" id="{45BA228F-71A2-9541-9CDE-105B869AB70F}"/>
              </a:ext>
            </a:extLst>
          </p:cNvPr>
          <p:cNvSpPr txBox="1">
            <a:spLocks noChangeArrowheads="1"/>
          </p:cNvSpPr>
          <p:nvPr/>
        </p:nvSpPr>
        <p:spPr bwMode="auto">
          <a:xfrm>
            <a:off x="7086600" y="838201"/>
            <a:ext cx="3276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Particularly in rich clusters, galaxies can collide and interact.</a:t>
            </a:r>
          </a:p>
        </p:txBody>
      </p:sp>
      <p:sp>
        <p:nvSpPr>
          <p:cNvPr id="198662" name="Text Box 6">
            <a:extLst>
              <a:ext uri="{FF2B5EF4-FFF2-40B4-BE49-F238E27FC236}">
                <a16:creationId xmlns:a16="http://schemas.microsoft.com/office/drawing/2014/main" id="{0F0DDA56-7D3D-A042-8861-288198B13DB8}"/>
              </a:ext>
            </a:extLst>
          </p:cNvPr>
          <p:cNvSpPr txBox="1">
            <a:spLocks noChangeArrowheads="1"/>
          </p:cNvSpPr>
          <p:nvPr/>
        </p:nvSpPr>
        <p:spPr bwMode="auto">
          <a:xfrm>
            <a:off x="7239000" y="2286001"/>
            <a:ext cx="2971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Galaxy collisions can produce </a:t>
            </a:r>
          </a:p>
          <a:p>
            <a:pPr algn="ctr" eaLnBrk="1" hangingPunct="1">
              <a:spcBef>
                <a:spcPct val="50000"/>
              </a:spcBef>
            </a:pPr>
            <a:r>
              <a:rPr lang="en-US" altLang="en-US">
                <a:solidFill>
                  <a:schemeClr val="accent2"/>
                </a:solidFill>
              </a:rPr>
              <a:t>ring galaxies and</a:t>
            </a:r>
          </a:p>
        </p:txBody>
      </p:sp>
      <p:sp>
        <p:nvSpPr>
          <p:cNvPr id="198663" name="Text Box 7">
            <a:extLst>
              <a:ext uri="{FF2B5EF4-FFF2-40B4-BE49-F238E27FC236}">
                <a16:creationId xmlns:a16="http://schemas.microsoft.com/office/drawing/2014/main" id="{6BD347EB-5018-E445-8054-01FD24C3E552}"/>
              </a:ext>
            </a:extLst>
          </p:cNvPr>
          <p:cNvSpPr txBox="1">
            <a:spLocks noChangeArrowheads="1"/>
          </p:cNvSpPr>
          <p:nvPr/>
        </p:nvSpPr>
        <p:spPr bwMode="auto">
          <a:xfrm>
            <a:off x="7239000" y="3810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tidal tails.</a:t>
            </a:r>
          </a:p>
        </p:txBody>
      </p:sp>
      <p:pic>
        <p:nvPicPr>
          <p:cNvPr id="198664" name="Picture 8" descr="09">
            <a:extLst>
              <a:ext uri="{FF2B5EF4-FFF2-40B4-BE49-F238E27FC236}">
                <a16:creationId xmlns:a16="http://schemas.microsoft.com/office/drawing/2014/main" id="{05B966CC-892B-1D46-B17D-39A81BF3452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971800" y="4016376"/>
            <a:ext cx="3810000" cy="2765425"/>
          </a:xfrm>
          <a:noFill/>
        </p:spPr>
      </p:pic>
      <p:sp>
        <p:nvSpPr>
          <p:cNvPr id="198665" name="Text Box 9">
            <a:extLst>
              <a:ext uri="{FF2B5EF4-FFF2-40B4-BE49-F238E27FC236}">
                <a16:creationId xmlns:a16="http://schemas.microsoft.com/office/drawing/2014/main" id="{8E809B69-556E-5245-822A-5C6DC4510870}"/>
              </a:ext>
            </a:extLst>
          </p:cNvPr>
          <p:cNvSpPr txBox="1">
            <a:spLocks noChangeArrowheads="1"/>
          </p:cNvSpPr>
          <p:nvPr/>
        </p:nvSpPr>
        <p:spPr bwMode="auto">
          <a:xfrm>
            <a:off x="7010400" y="4648201"/>
            <a:ext cx="320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Often triggering active star formation: Starburst galaxies</a:t>
            </a:r>
          </a:p>
        </p:txBody>
      </p:sp>
      <p:sp>
        <p:nvSpPr>
          <p:cNvPr id="198666" name="Text Box 10">
            <a:extLst>
              <a:ext uri="{FF2B5EF4-FFF2-40B4-BE49-F238E27FC236}">
                <a16:creationId xmlns:a16="http://schemas.microsoft.com/office/drawing/2014/main" id="{687341BB-6056-164C-B53E-0138D99994BD}"/>
              </a:ext>
            </a:extLst>
          </p:cNvPr>
          <p:cNvSpPr txBox="1">
            <a:spLocks noChangeArrowheads="1"/>
          </p:cNvSpPr>
          <p:nvPr/>
        </p:nvSpPr>
        <p:spPr bwMode="auto">
          <a:xfrm>
            <a:off x="2971800" y="4038601"/>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NGC 4038/4039</a:t>
            </a:r>
          </a:p>
        </p:txBody>
      </p:sp>
      <p:sp>
        <p:nvSpPr>
          <p:cNvPr id="198667" name="Line 11">
            <a:extLst>
              <a:ext uri="{FF2B5EF4-FFF2-40B4-BE49-F238E27FC236}">
                <a16:creationId xmlns:a16="http://schemas.microsoft.com/office/drawing/2014/main" id="{13DC2A2B-2A1E-A744-8026-891BF0CB0151}"/>
              </a:ext>
            </a:extLst>
          </p:cNvPr>
          <p:cNvSpPr>
            <a:spLocks noChangeShapeType="1"/>
          </p:cNvSpPr>
          <p:nvPr/>
        </p:nvSpPr>
        <p:spPr bwMode="auto">
          <a:xfrm flipH="1" flipV="1">
            <a:off x="4876800" y="2590800"/>
            <a:ext cx="25908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8668" name="Line 12">
            <a:extLst>
              <a:ext uri="{FF2B5EF4-FFF2-40B4-BE49-F238E27FC236}">
                <a16:creationId xmlns:a16="http://schemas.microsoft.com/office/drawing/2014/main" id="{892B5B34-1668-DF4B-9B1A-A37B1A922384}"/>
              </a:ext>
            </a:extLst>
          </p:cNvPr>
          <p:cNvSpPr>
            <a:spLocks noChangeShapeType="1"/>
          </p:cNvSpPr>
          <p:nvPr/>
        </p:nvSpPr>
        <p:spPr bwMode="auto">
          <a:xfrm flipH="1">
            <a:off x="4038600" y="4038600"/>
            <a:ext cx="39624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8669" name="Line 13">
            <a:extLst>
              <a:ext uri="{FF2B5EF4-FFF2-40B4-BE49-F238E27FC236}">
                <a16:creationId xmlns:a16="http://schemas.microsoft.com/office/drawing/2014/main" id="{1F3539FD-CE90-7340-A070-D4E69E7BE9BB}"/>
              </a:ext>
            </a:extLst>
          </p:cNvPr>
          <p:cNvSpPr>
            <a:spLocks noChangeShapeType="1"/>
          </p:cNvSpPr>
          <p:nvPr/>
        </p:nvSpPr>
        <p:spPr bwMode="auto">
          <a:xfrm flipH="1">
            <a:off x="5486400" y="5334000"/>
            <a:ext cx="17526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5" name="FlagCount" hidden="1">
            <a:extLst>
              <a:ext uri="{FF2B5EF4-FFF2-40B4-BE49-F238E27FC236}">
                <a16:creationId xmlns:a16="http://schemas.microsoft.com/office/drawing/2014/main" id="{7210464F-48B7-5F4A-BE0B-5B064B0C213D}"/>
              </a:ext>
            </a:extLst>
          </p:cNvPr>
          <p:cNvSpPr>
            <a:spLocks noChangeArrowheads="1"/>
          </p:cNvSpPr>
          <p:nvPr/>
        </p:nvSpPr>
        <p:spPr bwMode="auto">
          <a:xfrm>
            <a:off x="95504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4148084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8661"/>
                                        </p:tgtEl>
                                        <p:attrNameLst>
                                          <p:attrName>style.visibility</p:attrName>
                                        </p:attrNameLst>
                                      </p:cBhvr>
                                      <p:to>
                                        <p:strVal val="visible"/>
                                      </p:to>
                                    </p:set>
                                    <p:animEffect transition="in" filter="slide(fromBottom)">
                                      <p:cBhvr>
                                        <p:cTn id="7" dur="500"/>
                                        <p:tgtEl>
                                          <p:spTgt spid="1986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8662"/>
                                        </p:tgtEl>
                                        <p:attrNameLst>
                                          <p:attrName>style.visibility</p:attrName>
                                        </p:attrNameLst>
                                      </p:cBhvr>
                                      <p:to>
                                        <p:strVal val="visible"/>
                                      </p:to>
                                    </p:set>
                                    <p:animEffect transition="in" filter="slide(fromBottom)">
                                      <p:cBhvr>
                                        <p:cTn id="12" dur="500"/>
                                        <p:tgtEl>
                                          <p:spTgt spid="1986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98659"/>
                                        </p:tgtEl>
                                        <p:attrNameLst>
                                          <p:attrName>style.visibility</p:attrName>
                                        </p:attrNameLst>
                                      </p:cBhvr>
                                      <p:to>
                                        <p:strVal val="visible"/>
                                      </p:to>
                                    </p:set>
                                    <p:anim calcmode="lin" valueType="num">
                                      <p:cBhvr additive="base">
                                        <p:cTn id="17" dur="500" fill="hold"/>
                                        <p:tgtEl>
                                          <p:spTgt spid="198659"/>
                                        </p:tgtEl>
                                        <p:attrNameLst>
                                          <p:attrName>ppt_x</p:attrName>
                                        </p:attrNameLst>
                                      </p:cBhvr>
                                      <p:tavLst>
                                        <p:tav tm="0">
                                          <p:val>
                                            <p:strVal val="0-#ppt_w/2"/>
                                          </p:val>
                                        </p:tav>
                                        <p:tav tm="100000">
                                          <p:val>
                                            <p:strVal val="#ppt_x"/>
                                          </p:val>
                                        </p:tav>
                                      </p:tavLst>
                                    </p:anim>
                                    <p:anim calcmode="lin" valueType="num">
                                      <p:cBhvr additive="base">
                                        <p:cTn id="18" dur="500" fill="hold"/>
                                        <p:tgtEl>
                                          <p:spTgt spid="19865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98660"/>
                                        </p:tgtEl>
                                        <p:attrNameLst>
                                          <p:attrName>style.visibility</p:attrName>
                                        </p:attrNameLst>
                                      </p:cBhvr>
                                      <p:to>
                                        <p:strVal val="visible"/>
                                      </p:to>
                                    </p:set>
                                    <p:anim calcmode="lin" valueType="num">
                                      <p:cBhvr additive="base">
                                        <p:cTn id="21" dur="500" fill="hold"/>
                                        <p:tgtEl>
                                          <p:spTgt spid="198660"/>
                                        </p:tgtEl>
                                        <p:attrNameLst>
                                          <p:attrName>ppt_x</p:attrName>
                                        </p:attrNameLst>
                                      </p:cBhvr>
                                      <p:tavLst>
                                        <p:tav tm="0">
                                          <p:val>
                                            <p:strVal val="0-#ppt_w/2"/>
                                          </p:val>
                                        </p:tav>
                                        <p:tav tm="100000">
                                          <p:val>
                                            <p:strVal val="#ppt_x"/>
                                          </p:val>
                                        </p:tav>
                                      </p:tavLst>
                                    </p:anim>
                                    <p:anim calcmode="lin" valueType="num">
                                      <p:cBhvr additive="base">
                                        <p:cTn id="22" dur="500" fill="hold"/>
                                        <p:tgtEl>
                                          <p:spTgt spid="198660"/>
                                        </p:tgtEl>
                                        <p:attrNameLst>
                                          <p:attrName>ppt_y</p:attrName>
                                        </p:attrNameLst>
                                      </p:cBhvr>
                                      <p:tavLst>
                                        <p:tav tm="0">
                                          <p:val>
                                            <p:strVal val="#ppt_y"/>
                                          </p:val>
                                        </p:tav>
                                        <p:tav tm="100000">
                                          <p:val>
                                            <p:strVal val="#ppt_y"/>
                                          </p:val>
                                        </p:tav>
                                      </p:tavLst>
                                    </p:anim>
                                  </p:childTnLst>
                                </p:cTn>
                              </p:par>
                              <p:par>
                                <p:cTn id="23" presetID="12" presetClass="entr" presetSubtype="2" fill="hold" nodeType="withEffect">
                                  <p:stCondLst>
                                    <p:cond delay="0"/>
                                  </p:stCondLst>
                                  <p:childTnLst>
                                    <p:set>
                                      <p:cBhvr>
                                        <p:cTn id="24" dur="1" fill="hold">
                                          <p:stCondLst>
                                            <p:cond delay="0"/>
                                          </p:stCondLst>
                                        </p:cTn>
                                        <p:tgtEl>
                                          <p:spTgt spid="198667"/>
                                        </p:tgtEl>
                                        <p:attrNameLst>
                                          <p:attrName>style.visibility</p:attrName>
                                        </p:attrNameLst>
                                      </p:cBhvr>
                                      <p:to>
                                        <p:strVal val="visible"/>
                                      </p:to>
                                    </p:set>
                                    <p:animEffect transition="in" filter="slide(fromRight)">
                                      <p:cBhvr>
                                        <p:cTn id="25" dur="500"/>
                                        <p:tgtEl>
                                          <p:spTgt spid="19866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98663"/>
                                        </p:tgtEl>
                                        <p:attrNameLst>
                                          <p:attrName>style.visibility</p:attrName>
                                        </p:attrNameLst>
                                      </p:cBhvr>
                                      <p:to>
                                        <p:strVal val="visible"/>
                                      </p:to>
                                    </p:set>
                                    <p:animEffect transition="in" filter="slide(fromBottom)">
                                      <p:cBhvr>
                                        <p:cTn id="30" dur="500"/>
                                        <p:tgtEl>
                                          <p:spTgt spid="19866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198664"/>
                                        </p:tgtEl>
                                        <p:attrNameLst>
                                          <p:attrName>style.visibility</p:attrName>
                                        </p:attrNameLst>
                                      </p:cBhvr>
                                      <p:to>
                                        <p:strVal val="visible"/>
                                      </p:to>
                                    </p:set>
                                    <p:anim calcmode="lin" valueType="num">
                                      <p:cBhvr additive="base">
                                        <p:cTn id="35" dur="500" fill="hold"/>
                                        <p:tgtEl>
                                          <p:spTgt spid="198664"/>
                                        </p:tgtEl>
                                        <p:attrNameLst>
                                          <p:attrName>ppt_x</p:attrName>
                                        </p:attrNameLst>
                                      </p:cBhvr>
                                      <p:tavLst>
                                        <p:tav tm="0">
                                          <p:val>
                                            <p:strVal val="0-#ppt_w/2"/>
                                          </p:val>
                                        </p:tav>
                                        <p:tav tm="100000">
                                          <p:val>
                                            <p:strVal val="#ppt_x"/>
                                          </p:val>
                                        </p:tav>
                                      </p:tavLst>
                                    </p:anim>
                                    <p:anim calcmode="lin" valueType="num">
                                      <p:cBhvr additive="base">
                                        <p:cTn id="36" dur="500" fill="hold"/>
                                        <p:tgtEl>
                                          <p:spTgt spid="19866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98666"/>
                                        </p:tgtEl>
                                        <p:attrNameLst>
                                          <p:attrName>style.visibility</p:attrName>
                                        </p:attrNameLst>
                                      </p:cBhvr>
                                      <p:to>
                                        <p:strVal val="visible"/>
                                      </p:to>
                                    </p:set>
                                    <p:anim calcmode="lin" valueType="num">
                                      <p:cBhvr additive="base">
                                        <p:cTn id="39" dur="500" fill="hold"/>
                                        <p:tgtEl>
                                          <p:spTgt spid="198666"/>
                                        </p:tgtEl>
                                        <p:attrNameLst>
                                          <p:attrName>ppt_x</p:attrName>
                                        </p:attrNameLst>
                                      </p:cBhvr>
                                      <p:tavLst>
                                        <p:tav tm="0">
                                          <p:val>
                                            <p:strVal val="0-#ppt_w/2"/>
                                          </p:val>
                                        </p:tav>
                                        <p:tav tm="100000">
                                          <p:val>
                                            <p:strVal val="#ppt_x"/>
                                          </p:val>
                                        </p:tav>
                                      </p:tavLst>
                                    </p:anim>
                                    <p:anim calcmode="lin" valueType="num">
                                      <p:cBhvr additive="base">
                                        <p:cTn id="40" dur="500" fill="hold"/>
                                        <p:tgtEl>
                                          <p:spTgt spid="198666"/>
                                        </p:tgtEl>
                                        <p:attrNameLst>
                                          <p:attrName>ppt_y</p:attrName>
                                        </p:attrNameLst>
                                      </p:cBhvr>
                                      <p:tavLst>
                                        <p:tav tm="0">
                                          <p:val>
                                            <p:strVal val="#ppt_y"/>
                                          </p:val>
                                        </p:tav>
                                        <p:tav tm="100000">
                                          <p:val>
                                            <p:strVal val="#ppt_y"/>
                                          </p:val>
                                        </p:tav>
                                      </p:tavLst>
                                    </p:anim>
                                  </p:childTnLst>
                                </p:cTn>
                              </p:par>
                              <p:par>
                                <p:cTn id="41" presetID="12" presetClass="entr" presetSubtype="2" fill="hold" nodeType="withEffect">
                                  <p:stCondLst>
                                    <p:cond delay="0"/>
                                  </p:stCondLst>
                                  <p:childTnLst>
                                    <p:set>
                                      <p:cBhvr>
                                        <p:cTn id="42" dur="1" fill="hold">
                                          <p:stCondLst>
                                            <p:cond delay="0"/>
                                          </p:stCondLst>
                                        </p:cTn>
                                        <p:tgtEl>
                                          <p:spTgt spid="198668"/>
                                        </p:tgtEl>
                                        <p:attrNameLst>
                                          <p:attrName>style.visibility</p:attrName>
                                        </p:attrNameLst>
                                      </p:cBhvr>
                                      <p:to>
                                        <p:strVal val="visible"/>
                                      </p:to>
                                    </p:set>
                                    <p:animEffect transition="in" filter="slide(fromRight)">
                                      <p:cBhvr>
                                        <p:cTn id="43" dur="500"/>
                                        <p:tgtEl>
                                          <p:spTgt spid="19866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98665"/>
                                        </p:tgtEl>
                                        <p:attrNameLst>
                                          <p:attrName>style.visibility</p:attrName>
                                        </p:attrNameLst>
                                      </p:cBhvr>
                                      <p:to>
                                        <p:strVal val="visible"/>
                                      </p:to>
                                    </p:set>
                                    <p:animEffect transition="in" filter="slide(fromBottom)">
                                      <p:cBhvr>
                                        <p:cTn id="48" dur="500"/>
                                        <p:tgtEl>
                                          <p:spTgt spid="198665"/>
                                        </p:tgtEl>
                                      </p:cBhvr>
                                    </p:animEffect>
                                  </p:childTnLst>
                                </p:cTn>
                              </p:par>
                              <p:par>
                                <p:cTn id="49" presetID="12" presetClass="entr" presetSubtype="2" fill="hold" nodeType="withEffect">
                                  <p:stCondLst>
                                    <p:cond delay="0"/>
                                  </p:stCondLst>
                                  <p:childTnLst>
                                    <p:set>
                                      <p:cBhvr>
                                        <p:cTn id="50" dur="1" fill="hold">
                                          <p:stCondLst>
                                            <p:cond delay="0"/>
                                          </p:stCondLst>
                                        </p:cTn>
                                        <p:tgtEl>
                                          <p:spTgt spid="198669"/>
                                        </p:tgtEl>
                                        <p:attrNameLst>
                                          <p:attrName>style.visibility</p:attrName>
                                        </p:attrNameLst>
                                      </p:cBhvr>
                                      <p:to>
                                        <p:strVal val="visible"/>
                                      </p:to>
                                    </p:set>
                                    <p:animEffect transition="in" filter="slide(fromRight)">
                                      <p:cBhvr>
                                        <p:cTn id="51" dur="500"/>
                                        <p:tgtEl>
                                          <p:spTgt spid="198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p:bldP spid="198661" grpId="0"/>
      <p:bldP spid="198662" grpId="0"/>
      <p:bldP spid="198663" grpId="0"/>
      <p:bldP spid="198665" grpId="0"/>
      <p:bldP spid="1986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13p296g copy 1">
            <a:extLst>
              <a:ext uri="{FF2B5EF4-FFF2-40B4-BE49-F238E27FC236}">
                <a16:creationId xmlns:a16="http://schemas.microsoft.com/office/drawing/2014/main" id="{16BFB071-DCDB-D34C-8BDC-89ED10AC5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5105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a:extLst>
              <a:ext uri="{FF2B5EF4-FFF2-40B4-BE49-F238E27FC236}">
                <a16:creationId xmlns:a16="http://schemas.microsoft.com/office/drawing/2014/main" id="{36653DA0-9CC3-4149-8DAF-03C4F387A8EE}"/>
              </a:ext>
            </a:extLst>
          </p:cNvPr>
          <p:cNvSpPr>
            <a:spLocks noGrp="1" noChangeArrowheads="1"/>
          </p:cNvSpPr>
          <p:nvPr>
            <p:ph type="title"/>
          </p:nvPr>
        </p:nvSpPr>
        <p:spPr>
          <a:xfrm>
            <a:off x="1981200" y="76200"/>
            <a:ext cx="8229600" cy="762000"/>
          </a:xfrm>
        </p:spPr>
        <p:txBody>
          <a:bodyPr/>
          <a:lstStyle/>
          <a:p>
            <a:pPr algn="ctr" eaLnBrk="1" hangingPunct="1"/>
            <a:r>
              <a:rPr lang="en-US" altLang="en-US" dirty="0">
                <a:solidFill>
                  <a:schemeClr val="accent2"/>
                </a:solidFill>
                <a:ea typeface="ＭＳ Ｐゴシック" panose="020B0600070205080204" pitchFamily="34" charset="-128"/>
              </a:rPr>
              <a:t>Tidal Tails</a:t>
            </a:r>
          </a:p>
        </p:txBody>
      </p:sp>
      <p:sp>
        <p:nvSpPr>
          <p:cNvPr id="200708" name="Text Box 4">
            <a:extLst>
              <a:ext uri="{FF2B5EF4-FFF2-40B4-BE49-F238E27FC236}">
                <a16:creationId xmlns:a16="http://schemas.microsoft.com/office/drawing/2014/main" id="{079C66E9-1A9A-B649-AFC5-59630782B9C3}"/>
              </a:ext>
            </a:extLst>
          </p:cNvPr>
          <p:cNvSpPr txBox="1">
            <a:spLocks noChangeArrowheads="1"/>
          </p:cNvSpPr>
          <p:nvPr/>
        </p:nvSpPr>
        <p:spPr bwMode="auto">
          <a:xfrm>
            <a:off x="6705600" y="1828801"/>
            <a:ext cx="3733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Example for galaxy interaction with tidal tails:</a:t>
            </a:r>
          </a:p>
          <a:p>
            <a:pPr algn="ctr" eaLnBrk="1" hangingPunct="1">
              <a:spcBef>
                <a:spcPct val="50000"/>
              </a:spcBef>
            </a:pPr>
            <a:r>
              <a:rPr lang="en-US" altLang="en-US">
                <a:solidFill>
                  <a:schemeClr val="accent2"/>
                </a:solidFill>
              </a:rPr>
              <a:t>The Mice</a:t>
            </a:r>
          </a:p>
        </p:txBody>
      </p:sp>
      <p:sp>
        <p:nvSpPr>
          <p:cNvPr id="200709" name="Text Box 5">
            <a:extLst>
              <a:ext uri="{FF2B5EF4-FFF2-40B4-BE49-F238E27FC236}">
                <a16:creationId xmlns:a16="http://schemas.microsoft.com/office/drawing/2014/main" id="{8F087E4D-8DA0-ED45-8381-2FA27F67B034}"/>
              </a:ext>
            </a:extLst>
          </p:cNvPr>
          <p:cNvSpPr txBox="1">
            <a:spLocks noChangeArrowheads="1"/>
          </p:cNvSpPr>
          <p:nvPr/>
        </p:nvSpPr>
        <p:spPr bwMode="auto">
          <a:xfrm>
            <a:off x="6553200" y="3597276"/>
            <a:ext cx="396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Computer simulations produce similar structures.</a:t>
            </a:r>
          </a:p>
        </p:txBody>
      </p:sp>
      <p:sp>
        <p:nvSpPr>
          <p:cNvPr id="20485" name="FlagCount" hidden="1">
            <a:extLst>
              <a:ext uri="{FF2B5EF4-FFF2-40B4-BE49-F238E27FC236}">
                <a16:creationId xmlns:a16="http://schemas.microsoft.com/office/drawing/2014/main" id="{4E574A50-3C53-FC4F-8B90-33F39D504F9C}"/>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200711" name="Picture 7" descr="13p296g copy">
            <a:extLst>
              <a:ext uri="{FF2B5EF4-FFF2-40B4-BE49-F238E27FC236}">
                <a16:creationId xmlns:a16="http://schemas.microsoft.com/office/drawing/2014/main" id="{CE207DE5-DA5D-9D4C-9098-61E491767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794250"/>
            <a:ext cx="68580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426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0-#ppt_w/2"/>
                                          </p:val>
                                        </p:tav>
                                        <p:tav tm="100000">
                                          <p:val>
                                            <p:strVal val="#ppt_x"/>
                                          </p:val>
                                        </p:tav>
                                      </p:tavLst>
                                    </p:anim>
                                    <p:anim calcmode="lin" valueType="num">
                                      <p:cBhvr additive="base">
                                        <p:cTn id="8" dur="500" fill="hold"/>
                                        <p:tgtEl>
                                          <p:spTgt spid="20070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0708">
                                            <p:txEl>
                                              <p:pRg st="0" end="0"/>
                                            </p:txEl>
                                          </p:spTgt>
                                        </p:tgtEl>
                                        <p:attrNameLst>
                                          <p:attrName>style.visibility</p:attrName>
                                        </p:attrNameLst>
                                      </p:cBhvr>
                                      <p:to>
                                        <p:strVal val="visible"/>
                                      </p:to>
                                    </p:set>
                                    <p:anim calcmode="lin" valueType="num">
                                      <p:cBhvr additive="base">
                                        <p:cTn id="11" dur="500" fill="hold"/>
                                        <p:tgtEl>
                                          <p:spTgt spid="20070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070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0708">
                                            <p:txEl>
                                              <p:pRg st="1" end="1"/>
                                            </p:txEl>
                                          </p:spTgt>
                                        </p:tgtEl>
                                        <p:attrNameLst>
                                          <p:attrName>style.visibility</p:attrName>
                                        </p:attrNameLst>
                                      </p:cBhvr>
                                      <p:to>
                                        <p:strVal val="visible"/>
                                      </p:to>
                                    </p:set>
                                    <p:anim calcmode="lin" valueType="num">
                                      <p:cBhvr additive="base">
                                        <p:cTn id="15" dur="500" fill="hold"/>
                                        <p:tgtEl>
                                          <p:spTgt spid="200708">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007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00711"/>
                                        </p:tgtEl>
                                        <p:attrNameLst>
                                          <p:attrName>style.visibility</p:attrName>
                                        </p:attrNameLst>
                                      </p:cBhvr>
                                      <p:to>
                                        <p:strVal val="visible"/>
                                      </p:to>
                                    </p:set>
                                    <p:anim calcmode="lin" valueType="num">
                                      <p:cBhvr additive="base">
                                        <p:cTn id="21" dur="500" fill="hold"/>
                                        <p:tgtEl>
                                          <p:spTgt spid="200711"/>
                                        </p:tgtEl>
                                        <p:attrNameLst>
                                          <p:attrName>ppt_x</p:attrName>
                                        </p:attrNameLst>
                                      </p:cBhvr>
                                      <p:tavLst>
                                        <p:tav tm="0">
                                          <p:val>
                                            <p:strVal val="0-#ppt_w/2"/>
                                          </p:val>
                                        </p:tav>
                                        <p:tav tm="100000">
                                          <p:val>
                                            <p:strVal val="#ppt_x"/>
                                          </p:val>
                                        </p:tav>
                                      </p:tavLst>
                                    </p:anim>
                                    <p:anim calcmode="lin" valueType="num">
                                      <p:cBhvr additive="base">
                                        <p:cTn id="22" dur="500" fill="hold"/>
                                        <p:tgtEl>
                                          <p:spTgt spid="200711"/>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00709"/>
                                        </p:tgtEl>
                                        <p:attrNameLst>
                                          <p:attrName>style.visibility</p:attrName>
                                        </p:attrNameLst>
                                      </p:cBhvr>
                                      <p:to>
                                        <p:strVal val="visible"/>
                                      </p:to>
                                    </p:set>
                                    <p:anim calcmode="lin" valueType="num">
                                      <p:cBhvr additive="base">
                                        <p:cTn id="27" dur="500" fill="hold"/>
                                        <p:tgtEl>
                                          <p:spTgt spid="200709"/>
                                        </p:tgtEl>
                                        <p:attrNameLst>
                                          <p:attrName>ppt_x</p:attrName>
                                        </p:attrNameLst>
                                      </p:cBhvr>
                                      <p:tavLst>
                                        <p:tav tm="0">
                                          <p:val>
                                            <p:strVal val="1+#ppt_w/2"/>
                                          </p:val>
                                        </p:tav>
                                        <p:tav tm="100000">
                                          <p:val>
                                            <p:strVal val="#ppt_x"/>
                                          </p:val>
                                        </p:tav>
                                      </p:tavLst>
                                    </p:anim>
                                    <p:anim calcmode="lin" valueType="num">
                                      <p:cBhvr additive="base">
                                        <p:cTn id="28" dur="500" fill="hold"/>
                                        <p:tgtEl>
                                          <p:spTgt spid="2007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p:txBody>
          <a:bodyPr/>
          <a:lstStyle/>
          <a:p>
            <a:r>
              <a:rPr lang="en-US" dirty="0"/>
              <a:t>Hubble Types and Galaxy Classification</a:t>
            </a:r>
          </a:p>
        </p:txBody>
      </p:sp>
      <p:pic>
        <p:nvPicPr>
          <p:cNvPr id="4" name="Content Placeholder 3">
            <a:extLst>
              <a:ext uri="{FF2B5EF4-FFF2-40B4-BE49-F238E27FC236}">
                <a16:creationId xmlns:a16="http://schemas.microsoft.com/office/drawing/2014/main" id="{BAC99C72-8FA9-6C42-BF42-1A3AA5D42CE4}"/>
              </a:ext>
            </a:extLst>
          </p:cNvPr>
          <p:cNvPicPr>
            <a:picLocks noGrp="1" noChangeAspect="1"/>
          </p:cNvPicPr>
          <p:nvPr>
            <p:ph idx="1"/>
          </p:nvPr>
        </p:nvPicPr>
        <p:blipFill>
          <a:blip r:embed="rId2"/>
          <a:stretch>
            <a:fillRect/>
          </a:stretch>
        </p:blipFill>
        <p:spPr>
          <a:xfrm>
            <a:off x="1258997" y="1371599"/>
            <a:ext cx="8984459" cy="4884509"/>
          </a:xfrm>
          <a:prstGeom prst="rect">
            <a:avLst/>
          </a:prstGeom>
        </p:spPr>
      </p:pic>
    </p:spTree>
    <p:extLst>
      <p:ext uri="{BB962C8B-B14F-4D97-AF65-F5344CB8AC3E}">
        <p14:creationId xmlns:p14="http://schemas.microsoft.com/office/powerpoint/2010/main" val="1746639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11">
            <a:extLst>
              <a:ext uri="{FF2B5EF4-FFF2-40B4-BE49-F238E27FC236}">
                <a16:creationId xmlns:a16="http://schemas.microsoft.com/office/drawing/2014/main" id="{91678D11-CC46-4244-84A0-E2FB5369213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76400" y="152401"/>
            <a:ext cx="2724150" cy="6659563"/>
          </a:xfrm>
          <a:noFill/>
        </p:spPr>
      </p:pic>
      <p:sp>
        <p:nvSpPr>
          <p:cNvPr id="22530" name="Rectangle 3">
            <a:extLst>
              <a:ext uri="{FF2B5EF4-FFF2-40B4-BE49-F238E27FC236}">
                <a16:creationId xmlns:a16="http://schemas.microsoft.com/office/drawing/2014/main" id="{2A7A3C07-88E5-2542-9C9D-63E50C208B6D}"/>
              </a:ext>
            </a:extLst>
          </p:cNvPr>
          <p:cNvSpPr>
            <a:spLocks noGrp="1" noChangeArrowheads="1"/>
          </p:cNvSpPr>
          <p:nvPr>
            <p:ph type="title"/>
          </p:nvPr>
        </p:nvSpPr>
        <p:spPr>
          <a:xfrm>
            <a:off x="4267200" y="0"/>
            <a:ext cx="3352800" cy="2209800"/>
          </a:xfrm>
        </p:spPr>
        <p:txBody>
          <a:bodyPr/>
          <a:lstStyle/>
          <a:p>
            <a:pPr algn="ctr" eaLnBrk="1" hangingPunct="1"/>
            <a:r>
              <a:rPr lang="en-US" altLang="en-US" dirty="0">
                <a:solidFill>
                  <a:schemeClr val="accent2"/>
                </a:solidFill>
                <a:ea typeface="ＭＳ Ｐゴシック" panose="020B0600070205080204" pitchFamily="34" charset="-128"/>
              </a:rPr>
              <a:t>Simulations of Galaxy Interactions</a:t>
            </a:r>
          </a:p>
        </p:txBody>
      </p:sp>
      <p:pic>
        <p:nvPicPr>
          <p:cNvPr id="202756" name="Picture 4" descr="13">
            <a:extLst>
              <a:ext uri="{FF2B5EF4-FFF2-40B4-BE49-F238E27FC236}">
                <a16:creationId xmlns:a16="http://schemas.microsoft.com/office/drawing/2014/main" id="{7D9206AD-17EC-0443-9F81-26CCB491FAE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93026" y="152400"/>
            <a:ext cx="2822575" cy="6629400"/>
          </a:xfrm>
          <a:noFill/>
        </p:spPr>
      </p:pic>
      <p:sp>
        <p:nvSpPr>
          <p:cNvPr id="202757" name="Text Box 5">
            <a:extLst>
              <a:ext uri="{FF2B5EF4-FFF2-40B4-BE49-F238E27FC236}">
                <a16:creationId xmlns:a16="http://schemas.microsoft.com/office/drawing/2014/main" id="{7D717534-A7FE-FF40-ABFD-01B0123D6338}"/>
              </a:ext>
            </a:extLst>
          </p:cNvPr>
          <p:cNvSpPr txBox="1">
            <a:spLocks noChangeArrowheads="1"/>
          </p:cNvSpPr>
          <p:nvPr/>
        </p:nvSpPr>
        <p:spPr bwMode="auto">
          <a:xfrm>
            <a:off x="4648200" y="2514600"/>
            <a:ext cx="2743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Numerical simulations of galaxy interactions have been very successful in reproducing tidal interactions like bridges, tidal tails, and rings.</a:t>
            </a:r>
          </a:p>
        </p:txBody>
      </p:sp>
      <p:sp>
        <p:nvSpPr>
          <p:cNvPr id="22533" name="FlagCount" hidden="1">
            <a:extLst>
              <a:ext uri="{FF2B5EF4-FFF2-40B4-BE49-F238E27FC236}">
                <a16:creationId xmlns:a16="http://schemas.microsoft.com/office/drawing/2014/main" id="{472C7A89-BEBB-7443-A7CF-F493A0B22B2D}"/>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684138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slide(fromBottom)">
                                      <p:cBhvr>
                                        <p:cTn id="7" dur="500"/>
                                        <p:tgtEl>
                                          <p:spTgt spid="202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02754"/>
                                        </p:tgtEl>
                                        <p:attrNameLst>
                                          <p:attrName>style.visibility</p:attrName>
                                        </p:attrNameLst>
                                      </p:cBhvr>
                                      <p:to>
                                        <p:strVal val="visible"/>
                                      </p:to>
                                    </p:set>
                                    <p:anim calcmode="lin" valueType="num">
                                      <p:cBhvr additive="base">
                                        <p:cTn id="12" dur="500" fill="hold"/>
                                        <p:tgtEl>
                                          <p:spTgt spid="202754"/>
                                        </p:tgtEl>
                                        <p:attrNameLst>
                                          <p:attrName>ppt_x</p:attrName>
                                        </p:attrNameLst>
                                      </p:cBhvr>
                                      <p:tavLst>
                                        <p:tav tm="0">
                                          <p:val>
                                            <p:strVal val="0-#ppt_w/2"/>
                                          </p:val>
                                        </p:tav>
                                        <p:tav tm="100000">
                                          <p:val>
                                            <p:strVal val="#ppt_x"/>
                                          </p:val>
                                        </p:tav>
                                      </p:tavLst>
                                    </p:anim>
                                    <p:anim calcmode="lin" valueType="num">
                                      <p:cBhvr additive="base">
                                        <p:cTn id="13" dur="500" fill="hold"/>
                                        <p:tgtEl>
                                          <p:spTgt spid="2027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02756"/>
                                        </p:tgtEl>
                                        <p:attrNameLst>
                                          <p:attrName>style.visibility</p:attrName>
                                        </p:attrNameLst>
                                      </p:cBhvr>
                                      <p:to>
                                        <p:strVal val="visible"/>
                                      </p:to>
                                    </p:set>
                                    <p:anim calcmode="lin" valueType="num">
                                      <p:cBhvr additive="base">
                                        <p:cTn id="18" dur="500" fill="hold"/>
                                        <p:tgtEl>
                                          <p:spTgt spid="202756"/>
                                        </p:tgtEl>
                                        <p:attrNameLst>
                                          <p:attrName>ppt_x</p:attrName>
                                        </p:attrNameLst>
                                      </p:cBhvr>
                                      <p:tavLst>
                                        <p:tav tm="0">
                                          <p:val>
                                            <p:strVal val="1+#ppt_w/2"/>
                                          </p:val>
                                        </p:tav>
                                        <p:tav tm="100000">
                                          <p:val>
                                            <p:strVal val="#ppt_x"/>
                                          </p:val>
                                        </p:tav>
                                      </p:tavLst>
                                    </p:anim>
                                    <p:anim calcmode="lin" valueType="num">
                                      <p:cBhvr additive="base">
                                        <p:cTn id="19" dur="500" fill="hold"/>
                                        <p:tgtEl>
                                          <p:spTgt spid="2027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844283D3-455F-0B4B-BFF2-062F4CEBAC80}"/>
              </a:ext>
            </a:extLst>
          </p:cNvPr>
          <p:cNvSpPr>
            <a:spLocks noGrp="1" noChangeArrowheads="1"/>
          </p:cNvSpPr>
          <p:nvPr>
            <p:ph type="title"/>
          </p:nvPr>
        </p:nvSpPr>
        <p:spPr>
          <a:xfrm>
            <a:off x="2057400" y="228600"/>
            <a:ext cx="8229600" cy="1143000"/>
          </a:xfrm>
        </p:spPr>
        <p:txBody>
          <a:bodyPr/>
          <a:lstStyle/>
          <a:p>
            <a:pPr eaLnBrk="1" hangingPunct="1"/>
            <a:r>
              <a:rPr lang="en-US" altLang="en-US">
                <a:solidFill>
                  <a:schemeClr val="accent2"/>
                </a:solidFill>
                <a:ea typeface="ＭＳ Ｐゴシック" panose="020B0600070205080204" pitchFamily="34" charset="-128"/>
              </a:rPr>
              <a:t>Galactic Interaction Simulations</a:t>
            </a:r>
          </a:p>
        </p:txBody>
      </p:sp>
      <p:sp>
        <p:nvSpPr>
          <p:cNvPr id="24578" name="Rectangle 3">
            <a:extLst>
              <a:ext uri="{FF2B5EF4-FFF2-40B4-BE49-F238E27FC236}">
                <a16:creationId xmlns:a16="http://schemas.microsoft.com/office/drawing/2014/main" id="{EBBF5B25-AC9C-814F-97CB-975A08CF375A}"/>
              </a:ext>
            </a:extLst>
          </p:cNvPr>
          <p:cNvSpPr>
            <a:spLocks noGrp="1" noChangeArrowheads="1"/>
          </p:cNvSpPr>
          <p:nvPr>
            <p:ph type="body" idx="1"/>
          </p:nvPr>
        </p:nvSpPr>
        <p:spPr>
          <a:xfrm>
            <a:off x="2209800" y="1143000"/>
            <a:ext cx="7772400" cy="5410200"/>
          </a:xfrm>
        </p:spPr>
        <p:txBody>
          <a:bodyPr/>
          <a:lstStyle/>
          <a:p>
            <a:pPr eaLnBrk="1" hangingPunct="1"/>
            <a:r>
              <a:rPr lang="en-US" altLang="en-US">
                <a:ea typeface="ＭＳ Ｐゴシック" panose="020B0600070205080204" pitchFamily="34" charset="-128"/>
              </a:rPr>
              <a:t>Joshua Barnes: </a:t>
            </a:r>
            <a:r>
              <a:rPr lang="en-US" altLang="en-US" sz="2400">
                <a:ea typeface="ＭＳ Ｐゴシック" panose="020B0600070205080204" pitchFamily="34" charset="-128"/>
                <a:hlinkClick r:id="rId3"/>
              </a:rPr>
              <a:t>http://www.ifa.hawaii.edu/faculty/barnes/transform.html</a:t>
            </a:r>
            <a:endParaRPr lang="en-US" altLang="en-US" sz="2400">
              <a:ea typeface="ＭＳ Ｐゴシック" panose="020B0600070205080204" pitchFamily="34" charset="-128"/>
            </a:endParaRPr>
          </a:p>
          <a:p>
            <a:pPr eaLnBrk="1" hangingPunct="1"/>
            <a:r>
              <a:rPr lang="en-US" altLang="en-US">
                <a:ea typeface="ＭＳ Ｐゴシック" panose="020B0600070205080204" pitchFamily="34" charset="-128"/>
              </a:rPr>
              <a:t>John Dubinksi:</a:t>
            </a:r>
          </a:p>
          <a:p>
            <a:pPr eaLnBrk="1" hangingPunct="1"/>
            <a:r>
              <a:rPr lang="en-US" altLang="en-US" sz="2000">
                <a:ea typeface="ＭＳ Ｐゴシック" panose="020B0600070205080204" pitchFamily="34" charset="-128"/>
                <a:hlinkClick r:id="rId4"/>
              </a:rPr>
              <a:t>http://www.cita.utoronto.ca/~dubinski/nbody/</a:t>
            </a:r>
            <a:endParaRPr lang="en-US" altLang="en-US" sz="2000">
              <a:ea typeface="ＭＳ Ｐゴシック" panose="020B0600070205080204" pitchFamily="34" charset="-128"/>
            </a:endParaRPr>
          </a:p>
          <a:p>
            <a:pPr eaLnBrk="1" hangingPunct="1"/>
            <a:r>
              <a:rPr lang="en-US" altLang="en-US">
                <a:ea typeface="ＭＳ Ｐゴシック" panose="020B0600070205080204" pitchFamily="34" charset="-128"/>
              </a:rPr>
              <a:t>Chris Mihos:</a:t>
            </a:r>
          </a:p>
          <a:p>
            <a:pPr eaLnBrk="1" hangingPunct="1"/>
            <a:r>
              <a:rPr lang="en-US" altLang="en-US" sz="2400">
                <a:ea typeface="ＭＳ Ｐゴシック" panose="020B0600070205080204" pitchFamily="34" charset="-128"/>
                <a:hlinkClick r:id="rId5"/>
              </a:rPr>
              <a:t>http://burro.astr.cwru.edu/models/models.html</a:t>
            </a:r>
            <a:endParaRPr lang="en-US" altLang="en-US" sz="2400">
              <a:ea typeface="ＭＳ Ｐゴシック" panose="020B0600070205080204" pitchFamily="34" charset="-128"/>
            </a:endParaRPr>
          </a:p>
          <a:p>
            <a:pPr eaLnBrk="1" hangingPunct="1"/>
            <a:r>
              <a:rPr lang="en-US" altLang="en-US">
                <a:ea typeface="ＭＳ Ｐゴシック" panose="020B0600070205080204" pitchFamily="34" charset="-128"/>
              </a:rPr>
              <a:t>Bob Berrington (Wyoming):</a:t>
            </a:r>
          </a:p>
          <a:p>
            <a:pPr eaLnBrk="1" hangingPunct="1"/>
            <a:r>
              <a:rPr lang="en-US" altLang="en-US">
                <a:ea typeface="ＭＳ Ｐゴシック" panose="020B0600070205080204" pitchFamily="34" charset="-128"/>
                <a:hlinkClick r:id="rId6"/>
              </a:rPr>
              <a:t>http://physics.uwyo.edu/~rberring/</a:t>
            </a:r>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There are others…</a:t>
            </a:r>
          </a:p>
        </p:txBody>
      </p:sp>
    </p:spTree>
    <p:extLst>
      <p:ext uri="{BB962C8B-B14F-4D97-AF65-F5344CB8AC3E}">
        <p14:creationId xmlns:p14="http://schemas.microsoft.com/office/powerpoint/2010/main" val="2855501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61FC420D-9F90-EB42-92AC-27B854FA5859}"/>
              </a:ext>
            </a:extLst>
          </p:cNvPr>
          <p:cNvSpPr>
            <a:spLocks noGrp="1" noChangeArrowheads="1"/>
          </p:cNvSpPr>
          <p:nvPr>
            <p:ph type="title"/>
          </p:nvPr>
        </p:nvSpPr>
        <p:spPr>
          <a:xfrm>
            <a:off x="1981200" y="76201"/>
            <a:ext cx="8229600" cy="1020763"/>
          </a:xfrm>
        </p:spPr>
        <p:txBody>
          <a:bodyPr/>
          <a:lstStyle/>
          <a:p>
            <a:pPr algn="ctr" eaLnBrk="1" hangingPunct="1"/>
            <a:r>
              <a:rPr lang="en-US" altLang="en-US" dirty="0">
                <a:solidFill>
                  <a:schemeClr val="accent2"/>
                </a:solidFill>
                <a:ea typeface="ＭＳ Ｐゴシック" panose="020B0600070205080204" pitchFamily="34" charset="-128"/>
              </a:rPr>
              <a:t>Mergers of Galaxies</a:t>
            </a:r>
          </a:p>
        </p:txBody>
      </p:sp>
      <p:pic>
        <p:nvPicPr>
          <p:cNvPr id="208899" name="Picture 3" descr="14a">
            <a:extLst>
              <a:ext uri="{FF2B5EF4-FFF2-40B4-BE49-F238E27FC236}">
                <a16:creationId xmlns:a16="http://schemas.microsoft.com/office/drawing/2014/main" id="{4CA8F6BA-EF93-DF43-ABD2-004CE3F5E06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05000" y="1219200"/>
            <a:ext cx="4419600" cy="3746500"/>
          </a:xfrm>
          <a:noFill/>
        </p:spPr>
      </p:pic>
      <p:pic>
        <p:nvPicPr>
          <p:cNvPr id="208900" name="Picture 4" descr="14b">
            <a:extLst>
              <a:ext uri="{FF2B5EF4-FFF2-40B4-BE49-F238E27FC236}">
                <a16:creationId xmlns:a16="http://schemas.microsoft.com/office/drawing/2014/main" id="{AFC8A149-6203-0E41-B456-6593E47531F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53200" y="1219201"/>
            <a:ext cx="4038600" cy="1908175"/>
          </a:xfrm>
          <a:noFill/>
        </p:spPr>
      </p:pic>
      <p:pic>
        <p:nvPicPr>
          <p:cNvPr id="208901" name="Picture 5" descr="14c">
            <a:extLst>
              <a:ext uri="{FF2B5EF4-FFF2-40B4-BE49-F238E27FC236}">
                <a16:creationId xmlns:a16="http://schemas.microsoft.com/office/drawing/2014/main" id="{F4F794E7-5CCE-5644-BEB7-BF34BA8CBEFB}"/>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620000" y="4211638"/>
            <a:ext cx="2743200" cy="2570162"/>
          </a:xfrm>
          <a:noFill/>
        </p:spPr>
      </p:pic>
      <p:sp>
        <p:nvSpPr>
          <p:cNvPr id="208902" name="Text Box 6">
            <a:extLst>
              <a:ext uri="{FF2B5EF4-FFF2-40B4-BE49-F238E27FC236}">
                <a16:creationId xmlns:a16="http://schemas.microsoft.com/office/drawing/2014/main" id="{B6FFB49E-6816-DF47-BD0F-B8974D5FC06A}"/>
              </a:ext>
            </a:extLst>
          </p:cNvPr>
          <p:cNvSpPr txBox="1">
            <a:spLocks noChangeArrowheads="1"/>
          </p:cNvSpPr>
          <p:nvPr/>
        </p:nvSpPr>
        <p:spPr bwMode="auto">
          <a:xfrm>
            <a:off x="1752600" y="3471864"/>
            <a:ext cx="16002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a:solidFill>
                  <a:schemeClr val="accent2"/>
                </a:solidFill>
              </a:rPr>
              <a:t>NGC 7252: Probably result of merger of two galaxies, ~ a billion years ago:</a:t>
            </a:r>
          </a:p>
        </p:txBody>
      </p:sp>
      <p:sp>
        <p:nvSpPr>
          <p:cNvPr id="208903" name="Text Box 7">
            <a:extLst>
              <a:ext uri="{FF2B5EF4-FFF2-40B4-BE49-F238E27FC236}">
                <a16:creationId xmlns:a16="http://schemas.microsoft.com/office/drawing/2014/main" id="{D6896F28-A4F3-AA46-95A8-41BB2598668B}"/>
              </a:ext>
            </a:extLst>
          </p:cNvPr>
          <p:cNvSpPr txBox="1">
            <a:spLocks noChangeArrowheads="1"/>
          </p:cNvSpPr>
          <p:nvPr/>
        </p:nvSpPr>
        <p:spPr bwMode="auto">
          <a:xfrm>
            <a:off x="1676400" y="5486401"/>
            <a:ext cx="198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800">
                <a:solidFill>
                  <a:schemeClr val="accent2"/>
                </a:solidFill>
              </a:rPr>
              <a:t>Small galaxy remnant in the center is rotating backwards!</a:t>
            </a:r>
          </a:p>
        </p:txBody>
      </p:sp>
      <p:sp>
        <p:nvSpPr>
          <p:cNvPr id="208904" name="Text Box 8">
            <a:extLst>
              <a:ext uri="{FF2B5EF4-FFF2-40B4-BE49-F238E27FC236}">
                <a16:creationId xmlns:a16="http://schemas.microsoft.com/office/drawing/2014/main" id="{EF8978DA-B463-D442-B2D3-33B43BC7F3EA}"/>
              </a:ext>
            </a:extLst>
          </p:cNvPr>
          <p:cNvSpPr txBox="1">
            <a:spLocks noChangeArrowheads="1"/>
          </p:cNvSpPr>
          <p:nvPr/>
        </p:nvSpPr>
        <p:spPr bwMode="auto">
          <a:xfrm>
            <a:off x="6553200" y="3108326"/>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Radio image of M64: Central regions rotating backwards!</a:t>
            </a:r>
          </a:p>
        </p:txBody>
      </p:sp>
      <p:sp>
        <p:nvSpPr>
          <p:cNvPr id="208905" name="Text Box 9">
            <a:extLst>
              <a:ext uri="{FF2B5EF4-FFF2-40B4-BE49-F238E27FC236}">
                <a16:creationId xmlns:a16="http://schemas.microsoft.com/office/drawing/2014/main" id="{AA32C0D6-3929-9344-9089-C4AA1102ACA7}"/>
              </a:ext>
            </a:extLst>
          </p:cNvPr>
          <p:cNvSpPr txBox="1">
            <a:spLocks noChangeArrowheads="1"/>
          </p:cNvSpPr>
          <p:nvPr/>
        </p:nvSpPr>
        <p:spPr bwMode="auto">
          <a:xfrm>
            <a:off x="5562600" y="5622926"/>
            <a:ext cx="205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Multiple nuclei in giant elliptical galaxies</a:t>
            </a:r>
          </a:p>
        </p:txBody>
      </p:sp>
      <p:sp>
        <p:nvSpPr>
          <p:cNvPr id="26633" name="FlagCount" hidden="1">
            <a:extLst>
              <a:ext uri="{FF2B5EF4-FFF2-40B4-BE49-F238E27FC236}">
                <a16:creationId xmlns:a16="http://schemas.microsoft.com/office/drawing/2014/main" id="{040A497A-2B7F-F049-BCEB-4AF6396671EC}"/>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715943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8899"/>
                                        </p:tgtEl>
                                        <p:attrNameLst>
                                          <p:attrName>style.visibility</p:attrName>
                                        </p:attrNameLst>
                                      </p:cBhvr>
                                      <p:to>
                                        <p:strVal val="visible"/>
                                      </p:to>
                                    </p:set>
                                    <p:anim calcmode="lin" valueType="num">
                                      <p:cBhvr additive="base">
                                        <p:cTn id="7" dur="500" fill="hold"/>
                                        <p:tgtEl>
                                          <p:spTgt spid="208899"/>
                                        </p:tgtEl>
                                        <p:attrNameLst>
                                          <p:attrName>ppt_x</p:attrName>
                                        </p:attrNameLst>
                                      </p:cBhvr>
                                      <p:tavLst>
                                        <p:tav tm="0">
                                          <p:val>
                                            <p:strVal val="0-#ppt_w/2"/>
                                          </p:val>
                                        </p:tav>
                                        <p:tav tm="100000">
                                          <p:val>
                                            <p:strVal val="#ppt_x"/>
                                          </p:val>
                                        </p:tav>
                                      </p:tavLst>
                                    </p:anim>
                                    <p:anim calcmode="lin" valueType="num">
                                      <p:cBhvr additive="base">
                                        <p:cTn id="8" dur="500" fill="hold"/>
                                        <p:tgtEl>
                                          <p:spTgt spid="20889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8902"/>
                                        </p:tgtEl>
                                        <p:attrNameLst>
                                          <p:attrName>style.visibility</p:attrName>
                                        </p:attrNameLst>
                                      </p:cBhvr>
                                      <p:to>
                                        <p:strVal val="visible"/>
                                      </p:to>
                                    </p:set>
                                    <p:anim calcmode="lin" valueType="num">
                                      <p:cBhvr additive="base">
                                        <p:cTn id="11" dur="500" fill="hold"/>
                                        <p:tgtEl>
                                          <p:spTgt spid="208902"/>
                                        </p:tgtEl>
                                        <p:attrNameLst>
                                          <p:attrName>ppt_x</p:attrName>
                                        </p:attrNameLst>
                                      </p:cBhvr>
                                      <p:tavLst>
                                        <p:tav tm="0">
                                          <p:val>
                                            <p:strVal val="0-#ppt_w/2"/>
                                          </p:val>
                                        </p:tav>
                                        <p:tav tm="100000">
                                          <p:val>
                                            <p:strVal val="#ppt_x"/>
                                          </p:val>
                                        </p:tav>
                                      </p:tavLst>
                                    </p:anim>
                                    <p:anim calcmode="lin" valueType="num">
                                      <p:cBhvr additive="base">
                                        <p:cTn id="12" dur="500" fill="hold"/>
                                        <p:tgtEl>
                                          <p:spTgt spid="20890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8903"/>
                                        </p:tgtEl>
                                        <p:attrNameLst>
                                          <p:attrName>style.visibility</p:attrName>
                                        </p:attrNameLst>
                                      </p:cBhvr>
                                      <p:to>
                                        <p:strVal val="visible"/>
                                      </p:to>
                                    </p:set>
                                    <p:anim calcmode="lin" valueType="num">
                                      <p:cBhvr additive="base">
                                        <p:cTn id="17" dur="500" fill="hold"/>
                                        <p:tgtEl>
                                          <p:spTgt spid="208903"/>
                                        </p:tgtEl>
                                        <p:attrNameLst>
                                          <p:attrName>ppt_x</p:attrName>
                                        </p:attrNameLst>
                                      </p:cBhvr>
                                      <p:tavLst>
                                        <p:tav tm="0">
                                          <p:val>
                                            <p:strVal val="0-#ppt_w/2"/>
                                          </p:val>
                                        </p:tav>
                                        <p:tav tm="100000">
                                          <p:val>
                                            <p:strVal val="#ppt_x"/>
                                          </p:val>
                                        </p:tav>
                                      </p:tavLst>
                                    </p:anim>
                                    <p:anim calcmode="lin" valueType="num">
                                      <p:cBhvr additive="base">
                                        <p:cTn id="18" dur="500" fill="hold"/>
                                        <p:tgtEl>
                                          <p:spTgt spid="20890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208900"/>
                                        </p:tgtEl>
                                        <p:attrNameLst>
                                          <p:attrName>style.visibility</p:attrName>
                                        </p:attrNameLst>
                                      </p:cBhvr>
                                      <p:to>
                                        <p:strVal val="visible"/>
                                      </p:to>
                                    </p:set>
                                    <p:anim calcmode="lin" valueType="num">
                                      <p:cBhvr additive="base">
                                        <p:cTn id="23" dur="500" fill="hold"/>
                                        <p:tgtEl>
                                          <p:spTgt spid="208900"/>
                                        </p:tgtEl>
                                        <p:attrNameLst>
                                          <p:attrName>ppt_x</p:attrName>
                                        </p:attrNameLst>
                                      </p:cBhvr>
                                      <p:tavLst>
                                        <p:tav tm="0">
                                          <p:val>
                                            <p:strVal val="1+#ppt_w/2"/>
                                          </p:val>
                                        </p:tav>
                                        <p:tav tm="100000">
                                          <p:val>
                                            <p:strVal val="#ppt_x"/>
                                          </p:val>
                                        </p:tav>
                                      </p:tavLst>
                                    </p:anim>
                                    <p:anim calcmode="lin" valueType="num">
                                      <p:cBhvr additive="base">
                                        <p:cTn id="24" dur="500" fill="hold"/>
                                        <p:tgtEl>
                                          <p:spTgt spid="20890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08904">
                                            <p:txEl>
                                              <p:pRg st="0" end="0"/>
                                            </p:txEl>
                                          </p:spTgt>
                                        </p:tgtEl>
                                        <p:attrNameLst>
                                          <p:attrName>style.visibility</p:attrName>
                                        </p:attrNameLst>
                                      </p:cBhvr>
                                      <p:to>
                                        <p:strVal val="visible"/>
                                      </p:to>
                                    </p:set>
                                    <p:anim calcmode="lin" valueType="num">
                                      <p:cBhvr additive="base">
                                        <p:cTn id="27" dur="500" fill="hold"/>
                                        <p:tgtEl>
                                          <p:spTgt spid="20890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089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08901"/>
                                        </p:tgtEl>
                                        <p:attrNameLst>
                                          <p:attrName>style.visibility</p:attrName>
                                        </p:attrNameLst>
                                      </p:cBhvr>
                                      <p:to>
                                        <p:strVal val="visible"/>
                                      </p:to>
                                    </p:set>
                                    <p:anim calcmode="lin" valueType="num">
                                      <p:cBhvr additive="base">
                                        <p:cTn id="33" dur="500" fill="hold"/>
                                        <p:tgtEl>
                                          <p:spTgt spid="208901"/>
                                        </p:tgtEl>
                                        <p:attrNameLst>
                                          <p:attrName>ppt_x</p:attrName>
                                        </p:attrNameLst>
                                      </p:cBhvr>
                                      <p:tavLst>
                                        <p:tav tm="0">
                                          <p:val>
                                            <p:strVal val="#ppt_x"/>
                                          </p:val>
                                        </p:tav>
                                        <p:tav tm="100000">
                                          <p:val>
                                            <p:strVal val="#ppt_x"/>
                                          </p:val>
                                        </p:tav>
                                      </p:tavLst>
                                    </p:anim>
                                    <p:anim calcmode="lin" valueType="num">
                                      <p:cBhvr additive="base">
                                        <p:cTn id="34" dur="500" fill="hold"/>
                                        <p:tgtEl>
                                          <p:spTgt spid="20890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8905"/>
                                        </p:tgtEl>
                                        <p:attrNameLst>
                                          <p:attrName>style.visibility</p:attrName>
                                        </p:attrNameLst>
                                      </p:cBhvr>
                                      <p:to>
                                        <p:strVal val="visible"/>
                                      </p:to>
                                    </p:set>
                                    <p:anim calcmode="lin" valueType="num">
                                      <p:cBhvr additive="base">
                                        <p:cTn id="37" dur="500" fill="hold"/>
                                        <p:tgtEl>
                                          <p:spTgt spid="208905"/>
                                        </p:tgtEl>
                                        <p:attrNameLst>
                                          <p:attrName>ppt_x</p:attrName>
                                        </p:attrNameLst>
                                      </p:cBhvr>
                                      <p:tavLst>
                                        <p:tav tm="0">
                                          <p:val>
                                            <p:strVal val="#ppt_x"/>
                                          </p:val>
                                        </p:tav>
                                        <p:tav tm="100000">
                                          <p:val>
                                            <p:strVal val="#ppt_x"/>
                                          </p:val>
                                        </p:tav>
                                      </p:tavLst>
                                    </p:anim>
                                    <p:anim calcmode="lin" valueType="num">
                                      <p:cBhvr additive="base">
                                        <p:cTn id="38" dur="500" fill="hold"/>
                                        <p:tgtEl>
                                          <p:spTgt spid="2089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p:bldP spid="208903" grpId="0"/>
      <p:bldP spid="20890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3c175_vla_big">
            <a:extLst>
              <a:ext uri="{FF2B5EF4-FFF2-40B4-BE49-F238E27FC236}">
                <a16:creationId xmlns:a16="http://schemas.microsoft.com/office/drawing/2014/main" id="{BC32157A-B4ED-174F-B30E-9AB67CA7E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50888"/>
            <a:ext cx="8991600"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EB4E1F34-E9AC-B64C-94CB-739956FD3E5C}"/>
              </a:ext>
            </a:extLst>
          </p:cNvPr>
          <p:cNvSpPr>
            <a:spLocks noGrp="1" noChangeArrowheads="1"/>
          </p:cNvSpPr>
          <p:nvPr>
            <p:ph type="ctrTitle"/>
          </p:nvPr>
        </p:nvSpPr>
        <p:spPr>
          <a:xfrm>
            <a:off x="3276600" y="-76200"/>
            <a:ext cx="6096000" cy="914400"/>
          </a:xfrm>
        </p:spPr>
        <p:txBody>
          <a:bodyPr/>
          <a:lstStyle/>
          <a:p>
            <a:pPr eaLnBrk="1" hangingPunct="1"/>
            <a:r>
              <a:rPr lang="en-US" altLang="en-US" b="1">
                <a:solidFill>
                  <a:schemeClr val="accent2"/>
                </a:solidFill>
                <a:ea typeface="ＭＳ Ｐゴシック" panose="020B0600070205080204" pitchFamily="34" charset="-128"/>
              </a:rPr>
              <a:t>Active Galaxies</a:t>
            </a:r>
          </a:p>
        </p:txBody>
      </p:sp>
      <p:sp>
        <p:nvSpPr>
          <p:cNvPr id="215044" name="Text Box 4">
            <a:extLst>
              <a:ext uri="{FF2B5EF4-FFF2-40B4-BE49-F238E27FC236}">
                <a16:creationId xmlns:a16="http://schemas.microsoft.com/office/drawing/2014/main" id="{7A4AB215-AB34-A044-9DC3-D9749CD6F39A}"/>
              </a:ext>
            </a:extLst>
          </p:cNvPr>
          <p:cNvSpPr txBox="1">
            <a:spLocks noChangeArrowheads="1"/>
          </p:cNvSpPr>
          <p:nvPr/>
        </p:nvSpPr>
        <p:spPr bwMode="auto">
          <a:xfrm>
            <a:off x="3581400" y="1143001"/>
            <a:ext cx="541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Galaxies with extremely violent energy release in their nuclei (pl. of nucleus).</a:t>
            </a:r>
          </a:p>
        </p:txBody>
      </p:sp>
      <p:sp>
        <p:nvSpPr>
          <p:cNvPr id="215045" name="Text Box 5">
            <a:extLst>
              <a:ext uri="{FF2B5EF4-FFF2-40B4-BE49-F238E27FC236}">
                <a16:creationId xmlns:a16="http://schemas.microsoft.com/office/drawing/2014/main" id="{EBE4EAB4-13C3-9747-8FA1-2D5C52FF8D28}"/>
              </a:ext>
            </a:extLst>
          </p:cNvPr>
          <p:cNvSpPr txBox="1">
            <a:spLocks noChangeArrowheads="1"/>
          </p:cNvSpPr>
          <p:nvPr/>
        </p:nvSpPr>
        <p:spPr bwMode="auto">
          <a:xfrm>
            <a:off x="3657600" y="2286001"/>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cs typeface="Arial" panose="020B0604020202020204" pitchFamily="34" charset="0"/>
                <a:sym typeface="Symbol" pitchFamily="2" charset="2"/>
              </a:rPr>
              <a:t></a:t>
            </a:r>
            <a:r>
              <a:rPr lang="en-US" altLang="en-US" b="1">
                <a:solidFill>
                  <a:schemeClr val="bg1"/>
                </a:solidFill>
                <a:cs typeface="Arial" panose="020B0604020202020204" pitchFamily="34" charset="0"/>
              </a:rPr>
              <a:t> </a:t>
            </a:r>
            <a:r>
              <a:rPr lang="ja-JP" altLang="en-US" b="1">
                <a:solidFill>
                  <a:schemeClr val="bg1"/>
                </a:solidFill>
                <a:cs typeface="Arial" panose="020B0604020202020204" pitchFamily="34" charset="0"/>
              </a:rPr>
              <a:t>“</a:t>
            </a:r>
            <a:r>
              <a:rPr lang="en-US" altLang="ja-JP" b="1">
                <a:solidFill>
                  <a:schemeClr val="bg1"/>
                </a:solidFill>
                <a:cs typeface="Arial" panose="020B0604020202020204" pitchFamily="34" charset="0"/>
              </a:rPr>
              <a:t>active galactic nuclei</a:t>
            </a:r>
            <a:r>
              <a:rPr lang="ja-JP" altLang="en-US" b="1">
                <a:solidFill>
                  <a:schemeClr val="bg1"/>
                </a:solidFill>
                <a:cs typeface="Arial" panose="020B0604020202020204" pitchFamily="34" charset="0"/>
              </a:rPr>
              <a:t>”</a:t>
            </a:r>
            <a:r>
              <a:rPr lang="en-US" altLang="ja-JP" b="1">
                <a:solidFill>
                  <a:schemeClr val="bg1"/>
                </a:solidFill>
                <a:cs typeface="Arial" panose="020B0604020202020204" pitchFamily="34" charset="0"/>
              </a:rPr>
              <a:t> (= AGN)</a:t>
            </a:r>
            <a:endParaRPr lang="en-US" altLang="en-US" b="1">
              <a:solidFill>
                <a:schemeClr val="bg1"/>
              </a:solidFill>
              <a:cs typeface="Arial" panose="020B0604020202020204" pitchFamily="34" charset="0"/>
            </a:endParaRPr>
          </a:p>
        </p:txBody>
      </p:sp>
      <p:sp>
        <p:nvSpPr>
          <p:cNvPr id="215046" name="Text Box 6">
            <a:extLst>
              <a:ext uri="{FF2B5EF4-FFF2-40B4-BE49-F238E27FC236}">
                <a16:creationId xmlns:a16="http://schemas.microsoft.com/office/drawing/2014/main" id="{F3B629FB-CC69-4B4F-9AB3-C12080F062EB}"/>
              </a:ext>
            </a:extLst>
          </p:cNvPr>
          <p:cNvSpPr txBox="1">
            <a:spLocks noChangeArrowheads="1"/>
          </p:cNvSpPr>
          <p:nvPr/>
        </p:nvSpPr>
        <p:spPr bwMode="auto">
          <a:xfrm>
            <a:off x="3657600" y="3324225"/>
            <a:ext cx="518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Up to many thousand times more luminous than the entire Milky Way; energy released within a region approx. the size of our solar system!</a:t>
            </a:r>
          </a:p>
        </p:txBody>
      </p:sp>
      <p:sp>
        <p:nvSpPr>
          <p:cNvPr id="28678" name="FlagCount" hidden="1">
            <a:extLst>
              <a:ext uri="{FF2B5EF4-FFF2-40B4-BE49-F238E27FC236}">
                <a16:creationId xmlns:a16="http://schemas.microsoft.com/office/drawing/2014/main" id="{02263E84-3073-AC45-B019-DCE6E715DE1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01901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slide(fromBottom)">
                                      <p:cBhvr>
                                        <p:cTn id="7" dur="500"/>
                                        <p:tgtEl>
                                          <p:spTgt spid="215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5045"/>
                                        </p:tgtEl>
                                        <p:attrNameLst>
                                          <p:attrName>style.visibility</p:attrName>
                                        </p:attrNameLst>
                                      </p:cBhvr>
                                      <p:to>
                                        <p:strVal val="visible"/>
                                      </p:to>
                                    </p:set>
                                    <p:animEffect transition="in" filter="slide(fromBottom)">
                                      <p:cBhvr>
                                        <p:cTn id="12" dur="500"/>
                                        <p:tgtEl>
                                          <p:spTgt spid="2150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5046"/>
                                        </p:tgtEl>
                                        <p:attrNameLst>
                                          <p:attrName>style.visibility</p:attrName>
                                        </p:attrNameLst>
                                      </p:cBhvr>
                                      <p:to>
                                        <p:strVal val="visible"/>
                                      </p:to>
                                    </p:set>
                                    <p:animEffect transition="in" filter="slide(fromBottom)">
                                      <p:cBhvr>
                                        <p:cTn id="17" dur="500"/>
                                        <p:tgtEl>
                                          <p:spTgt spid="215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p:bldP spid="215045" grpId="0"/>
      <p:bldP spid="2150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9CCA1663-43C9-084B-AF62-A11D7D6F68C2}"/>
              </a:ext>
            </a:extLst>
          </p:cNvPr>
          <p:cNvSpPr>
            <a:spLocks noGrp="1" noChangeArrowheads="1"/>
          </p:cNvSpPr>
          <p:nvPr>
            <p:ph type="title" sz="quarter"/>
          </p:nvPr>
        </p:nvSpPr>
        <p:spPr>
          <a:xfrm>
            <a:off x="6477000" y="76200"/>
            <a:ext cx="4191000" cy="1447800"/>
          </a:xfrm>
        </p:spPr>
        <p:txBody>
          <a:bodyPr/>
          <a:lstStyle/>
          <a:p>
            <a:pPr algn="ctr" eaLnBrk="1" hangingPunct="1"/>
            <a:r>
              <a:rPr lang="en-US" altLang="en-US" dirty="0">
                <a:solidFill>
                  <a:schemeClr val="accent2"/>
                </a:solidFill>
                <a:ea typeface="ＭＳ Ｐゴシック" panose="020B0600070205080204" pitchFamily="34" charset="-128"/>
              </a:rPr>
              <a:t>Line Spectra of Galaxies</a:t>
            </a:r>
          </a:p>
        </p:txBody>
      </p:sp>
      <p:pic>
        <p:nvPicPr>
          <p:cNvPr id="30722" name="Picture 3" descr="01a">
            <a:extLst>
              <a:ext uri="{FF2B5EF4-FFF2-40B4-BE49-F238E27FC236}">
                <a16:creationId xmlns:a16="http://schemas.microsoft.com/office/drawing/2014/main" id="{9E1CB2BF-6436-004A-A857-CEE1CF219C0B}"/>
              </a:ext>
            </a:extLst>
          </p:cNvPr>
          <p:cNvPicPr>
            <a:picLocks noGrp="1" noChangeAspect="1" noChangeArrowheads="1"/>
          </p:cNvPicPr>
          <p:nvPr>
            <p:ph sz="quarter" idx="1"/>
          </p:nvPr>
        </p:nvPicPr>
        <p:blipFill>
          <a:blip r:embed="rId3">
            <a:lum bright="20000"/>
            <a:extLst>
              <a:ext uri="{28A0092B-C50C-407E-A947-70E740481C1C}">
                <a14:useLocalDpi xmlns:a14="http://schemas.microsoft.com/office/drawing/2010/main" val="0"/>
              </a:ext>
            </a:extLst>
          </a:blip>
          <a:srcRect/>
          <a:stretch>
            <a:fillRect/>
          </a:stretch>
        </p:blipFill>
        <p:spPr>
          <a:xfrm>
            <a:off x="2819400" y="152400"/>
            <a:ext cx="3352800" cy="2598738"/>
          </a:xfrm>
          <a:noFill/>
        </p:spPr>
      </p:pic>
      <p:pic>
        <p:nvPicPr>
          <p:cNvPr id="217092" name="Picture 4" descr="strong_lines">
            <a:extLst>
              <a:ext uri="{FF2B5EF4-FFF2-40B4-BE49-F238E27FC236}">
                <a16:creationId xmlns:a16="http://schemas.microsoft.com/office/drawing/2014/main" id="{7288986D-1F28-F24D-B345-EC6632950564}"/>
              </a:ext>
            </a:extLst>
          </p:cNvPr>
          <p:cNvPicPr>
            <a:picLocks noGrp="1" noChangeAspect="1" noChangeArrowheads="1"/>
          </p:cNvPicPr>
          <p:nvPr>
            <p:ph sz="quarter" idx="3"/>
          </p:nvPr>
        </p:nvPicPr>
        <p:blipFill>
          <a:blip r:embed="rId4">
            <a:lum bright="10000"/>
            <a:extLst>
              <a:ext uri="{28A0092B-C50C-407E-A947-70E740481C1C}">
                <a14:useLocalDpi xmlns:a14="http://schemas.microsoft.com/office/drawing/2010/main" val="0"/>
              </a:ext>
            </a:extLst>
          </a:blip>
          <a:srcRect/>
          <a:stretch>
            <a:fillRect/>
          </a:stretch>
        </p:blipFill>
        <p:spPr>
          <a:xfrm>
            <a:off x="2209800" y="4313238"/>
            <a:ext cx="8001000" cy="639762"/>
          </a:xfrm>
          <a:noFill/>
        </p:spPr>
      </p:pic>
      <p:pic>
        <p:nvPicPr>
          <p:cNvPr id="217093" name="Picture 5" descr="15a">
            <a:extLst>
              <a:ext uri="{FF2B5EF4-FFF2-40B4-BE49-F238E27FC236}">
                <a16:creationId xmlns:a16="http://schemas.microsoft.com/office/drawing/2014/main" id="{5BC238DF-10EF-A449-B654-355EDBA6D53A}"/>
              </a:ext>
            </a:extLst>
          </p:cNvPr>
          <p:cNvPicPr>
            <a:picLocks noGrp="1" noChangeAspect="1" noChangeArrowheads="1"/>
          </p:cNvPicPr>
          <p:nvPr>
            <p:ph sz="quarter" idx="4"/>
          </p:nvPr>
        </p:nvPicPr>
        <p:blipFill>
          <a:blip r:embed="rId5">
            <a:lum bright="10000"/>
            <a:extLst>
              <a:ext uri="{28A0092B-C50C-407E-A947-70E740481C1C}">
                <a14:useLocalDpi xmlns:a14="http://schemas.microsoft.com/office/drawing/2010/main" val="0"/>
              </a:ext>
            </a:extLst>
          </a:blip>
          <a:srcRect/>
          <a:stretch>
            <a:fillRect/>
          </a:stretch>
        </p:blipFill>
        <p:spPr>
          <a:xfrm>
            <a:off x="6477000" y="1558926"/>
            <a:ext cx="3429000" cy="2555875"/>
          </a:xfrm>
          <a:noFill/>
        </p:spPr>
      </p:pic>
      <p:sp>
        <p:nvSpPr>
          <p:cNvPr id="217094" name="Text Box 6">
            <a:extLst>
              <a:ext uri="{FF2B5EF4-FFF2-40B4-BE49-F238E27FC236}">
                <a16:creationId xmlns:a16="http://schemas.microsoft.com/office/drawing/2014/main" id="{BD80CC84-368F-D047-85D2-401B247ABDA5}"/>
              </a:ext>
            </a:extLst>
          </p:cNvPr>
          <p:cNvSpPr txBox="1">
            <a:spLocks noChangeArrowheads="1"/>
          </p:cNvSpPr>
          <p:nvPr/>
        </p:nvSpPr>
        <p:spPr bwMode="auto">
          <a:xfrm>
            <a:off x="1905000" y="2895600"/>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chemeClr val="accent2"/>
                </a:solidFill>
              </a:rPr>
              <a:t>Taking a spectrum of the light from a normal galaxy:</a:t>
            </a:r>
          </a:p>
        </p:txBody>
      </p:sp>
      <p:sp>
        <p:nvSpPr>
          <p:cNvPr id="217095" name="Text Box 7">
            <a:extLst>
              <a:ext uri="{FF2B5EF4-FFF2-40B4-BE49-F238E27FC236}">
                <a16:creationId xmlns:a16="http://schemas.microsoft.com/office/drawing/2014/main" id="{457B6CFF-17FB-2446-9CB1-2D114F9D4D4F}"/>
              </a:ext>
            </a:extLst>
          </p:cNvPr>
          <p:cNvSpPr txBox="1">
            <a:spLocks noChangeArrowheads="1"/>
          </p:cNvSpPr>
          <p:nvPr/>
        </p:nvSpPr>
        <p:spPr bwMode="auto">
          <a:xfrm>
            <a:off x="2819400" y="5181601"/>
            <a:ext cx="6705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The light from the galaxy should be mostly star light, and should thus contain many absorption lines from the individual stellar spectra.</a:t>
            </a:r>
          </a:p>
        </p:txBody>
      </p:sp>
      <p:sp>
        <p:nvSpPr>
          <p:cNvPr id="217096" name="Line 8">
            <a:extLst>
              <a:ext uri="{FF2B5EF4-FFF2-40B4-BE49-F238E27FC236}">
                <a16:creationId xmlns:a16="http://schemas.microsoft.com/office/drawing/2014/main" id="{4DB48B36-0098-E942-A300-F6A3C97F1C8E}"/>
              </a:ext>
            </a:extLst>
          </p:cNvPr>
          <p:cNvSpPr>
            <a:spLocks noChangeShapeType="1"/>
          </p:cNvSpPr>
          <p:nvPr/>
        </p:nvSpPr>
        <p:spPr bwMode="auto">
          <a:xfrm>
            <a:off x="4953000" y="1371600"/>
            <a:ext cx="1828800" cy="533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8" name="FlagCount" hidden="1">
            <a:extLst>
              <a:ext uri="{FF2B5EF4-FFF2-40B4-BE49-F238E27FC236}">
                <a16:creationId xmlns:a16="http://schemas.microsoft.com/office/drawing/2014/main" id="{E0FA6E8E-C5A0-B34C-9D8D-914F7AADAFD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4000923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slide(fromBottom)">
                                      <p:cBhvr>
                                        <p:cTn id="7" dur="500"/>
                                        <p:tgtEl>
                                          <p:spTgt spid="217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nodeType="clickEffect">
                                  <p:stCondLst>
                                    <p:cond delay="0"/>
                                  </p:stCondLst>
                                  <p:childTnLst>
                                    <p:set>
                                      <p:cBhvr>
                                        <p:cTn id="11" dur="1" fill="hold">
                                          <p:stCondLst>
                                            <p:cond delay="0"/>
                                          </p:stCondLst>
                                        </p:cTn>
                                        <p:tgtEl>
                                          <p:spTgt spid="217096"/>
                                        </p:tgtEl>
                                        <p:attrNameLst>
                                          <p:attrName>style.visibility</p:attrName>
                                        </p:attrNameLst>
                                      </p:cBhvr>
                                      <p:to>
                                        <p:strVal val="visible"/>
                                      </p:to>
                                    </p:set>
                                    <p:animEffect transition="in" filter="slide(fromLeft)">
                                      <p:cBhvr>
                                        <p:cTn id="12" dur="500"/>
                                        <p:tgtEl>
                                          <p:spTgt spid="217096"/>
                                        </p:tgtEl>
                                      </p:cBhvr>
                                    </p:animEffect>
                                  </p:childTnLst>
                                </p:cTn>
                              </p:par>
                            </p:childTnLst>
                          </p:cTn>
                        </p:par>
                        <p:par>
                          <p:cTn id="13" fill="hold" nodeType="afterGroup">
                            <p:stCondLst>
                              <p:cond delay="500"/>
                            </p:stCondLst>
                            <p:childTnLst>
                              <p:par>
                                <p:cTn id="14" presetID="12" presetClass="entr" presetSubtype="8" fill="hold" nodeType="afterEffect">
                                  <p:stCondLst>
                                    <p:cond delay="0"/>
                                  </p:stCondLst>
                                  <p:childTnLst>
                                    <p:set>
                                      <p:cBhvr>
                                        <p:cTn id="15" dur="1" fill="hold">
                                          <p:stCondLst>
                                            <p:cond delay="0"/>
                                          </p:stCondLst>
                                        </p:cTn>
                                        <p:tgtEl>
                                          <p:spTgt spid="217093"/>
                                        </p:tgtEl>
                                        <p:attrNameLst>
                                          <p:attrName>style.visibility</p:attrName>
                                        </p:attrNameLst>
                                      </p:cBhvr>
                                      <p:to>
                                        <p:strVal val="visible"/>
                                      </p:to>
                                    </p:set>
                                    <p:animEffect transition="in" filter="slide(fromLeft)">
                                      <p:cBhvr>
                                        <p:cTn id="16" dur="500"/>
                                        <p:tgtEl>
                                          <p:spTgt spid="2170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217092"/>
                                        </p:tgtEl>
                                        <p:attrNameLst>
                                          <p:attrName>style.visibility</p:attrName>
                                        </p:attrNameLst>
                                      </p:cBhvr>
                                      <p:to>
                                        <p:strVal val="visible"/>
                                      </p:to>
                                    </p:set>
                                    <p:animEffect transition="in" filter="slide(fromBottom)">
                                      <p:cBhvr>
                                        <p:cTn id="21" dur="500"/>
                                        <p:tgtEl>
                                          <p:spTgt spid="21709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17095"/>
                                        </p:tgtEl>
                                        <p:attrNameLst>
                                          <p:attrName>style.visibility</p:attrName>
                                        </p:attrNameLst>
                                      </p:cBhvr>
                                      <p:to>
                                        <p:strVal val="visible"/>
                                      </p:to>
                                    </p:set>
                                    <p:animEffect transition="in" filter="slide(fromBottom)">
                                      <p:cBhvr>
                                        <p:cTn id="26"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21709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527C14D-E7AB-F44D-B0E9-7562D7BBD86A}"/>
              </a:ext>
            </a:extLst>
          </p:cNvPr>
          <p:cNvSpPr>
            <a:spLocks noGrp="1" noChangeArrowheads="1"/>
          </p:cNvSpPr>
          <p:nvPr>
            <p:ph type="title"/>
          </p:nvPr>
        </p:nvSpPr>
        <p:spPr>
          <a:xfrm>
            <a:off x="5867400" y="1"/>
            <a:ext cx="4800600" cy="868363"/>
          </a:xfrm>
        </p:spPr>
        <p:txBody>
          <a:bodyPr/>
          <a:lstStyle/>
          <a:p>
            <a:pPr algn="ctr" eaLnBrk="1" hangingPunct="1"/>
            <a:r>
              <a:rPr lang="en-US" altLang="en-US" b="1" dirty="0" err="1">
                <a:solidFill>
                  <a:schemeClr val="accent2"/>
                </a:solidFill>
                <a:ea typeface="ＭＳ Ｐゴシック" panose="020B0600070205080204" pitchFamily="34" charset="-128"/>
              </a:rPr>
              <a:t>Seyfert</a:t>
            </a:r>
            <a:r>
              <a:rPr lang="en-US" altLang="en-US" b="1" dirty="0">
                <a:solidFill>
                  <a:schemeClr val="accent2"/>
                </a:solidFill>
                <a:ea typeface="ＭＳ Ｐゴシック" panose="020B0600070205080204" pitchFamily="34" charset="-128"/>
              </a:rPr>
              <a:t> Galaxies</a:t>
            </a:r>
          </a:p>
        </p:txBody>
      </p:sp>
      <p:pic>
        <p:nvPicPr>
          <p:cNvPr id="32770" name="Picture 3" descr="01a">
            <a:extLst>
              <a:ext uri="{FF2B5EF4-FFF2-40B4-BE49-F238E27FC236}">
                <a16:creationId xmlns:a16="http://schemas.microsoft.com/office/drawing/2014/main" id="{D0FD5516-CA6D-0A4E-92F3-BB15B4FCF6AD}"/>
              </a:ext>
            </a:extLst>
          </p:cNvPr>
          <p:cNvPicPr>
            <a:picLocks noGrp="1" noChangeAspect="1" noChangeArrowheads="1"/>
          </p:cNvPicPr>
          <p:nvPr>
            <p:ph sz="half" idx="1"/>
          </p:nvPr>
        </p:nvPicPr>
        <p:blipFill>
          <a:blip r:embed="rId3">
            <a:lum bright="20000"/>
            <a:extLst>
              <a:ext uri="{28A0092B-C50C-407E-A947-70E740481C1C}">
                <a14:useLocalDpi xmlns:a14="http://schemas.microsoft.com/office/drawing/2010/main" val="0"/>
              </a:ext>
            </a:extLst>
          </a:blip>
          <a:srcRect/>
          <a:stretch>
            <a:fillRect/>
          </a:stretch>
        </p:blipFill>
        <p:spPr>
          <a:xfrm>
            <a:off x="1752600" y="304800"/>
            <a:ext cx="3581400" cy="2776538"/>
          </a:xfrm>
          <a:noFill/>
        </p:spPr>
      </p:pic>
      <p:pic>
        <p:nvPicPr>
          <p:cNvPr id="32771" name="Picture 4" descr="01b">
            <a:extLst>
              <a:ext uri="{FF2B5EF4-FFF2-40B4-BE49-F238E27FC236}">
                <a16:creationId xmlns:a16="http://schemas.microsoft.com/office/drawing/2014/main" id="{FCD9070D-26EF-644C-BE66-2F25287772B5}"/>
              </a:ext>
            </a:extLst>
          </p:cNvPr>
          <p:cNvPicPr>
            <a:picLocks noGrp="1" noChangeAspect="1" noChangeArrowheads="1"/>
          </p:cNvPicPr>
          <p:nvPr>
            <p:ph sz="quarter" idx="2"/>
          </p:nvPr>
        </p:nvPicPr>
        <p:blipFill>
          <a:blip r:embed="rId4">
            <a:lum bright="20000"/>
            <a:extLst>
              <a:ext uri="{28A0092B-C50C-407E-A947-70E740481C1C}">
                <a14:useLocalDpi xmlns:a14="http://schemas.microsoft.com/office/drawing/2010/main" val="0"/>
              </a:ext>
            </a:extLst>
          </a:blip>
          <a:srcRect/>
          <a:stretch>
            <a:fillRect/>
          </a:stretch>
        </p:blipFill>
        <p:spPr>
          <a:xfrm>
            <a:off x="1752601" y="3665538"/>
            <a:ext cx="3425825" cy="2811462"/>
          </a:xfrm>
          <a:noFill/>
        </p:spPr>
      </p:pic>
      <p:sp>
        <p:nvSpPr>
          <p:cNvPr id="32772" name="Text Box 5">
            <a:extLst>
              <a:ext uri="{FF2B5EF4-FFF2-40B4-BE49-F238E27FC236}">
                <a16:creationId xmlns:a16="http://schemas.microsoft.com/office/drawing/2014/main" id="{9B8689AF-2A64-AA42-8E72-8CD95CD49A7B}"/>
              </a:ext>
            </a:extLst>
          </p:cNvPr>
          <p:cNvSpPr txBox="1">
            <a:spLocks noChangeArrowheads="1"/>
          </p:cNvSpPr>
          <p:nvPr/>
        </p:nvSpPr>
        <p:spPr bwMode="auto">
          <a:xfrm>
            <a:off x="1828800" y="2727326"/>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NGC 1566</a:t>
            </a:r>
          </a:p>
        </p:txBody>
      </p:sp>
      <p:sp>
        <p:nvSpPr>
          <p:cNvPr id="32773" name="Text Box 6">
            <a:extLst>
              <a:ext uri="{FF2B5EF4-FFF2-40B4-BE49-F238E27FC236}">
                <a16:creationId xmlns:a16="http://schemas.microsoft.com/office/drawing/2014/main" id="{AF4840D2-35E0-5541-B7C3-FD7EF8853A1D}"/>
              </a:ext>
            </a:extLst>
          </p:cNvPr>
          <p:cNvSpPr txBox="1">
            <a:spLocks noChangeArrowheads="1"/>
          </p:cNvSpPr>
          <p:nvPr/>
        </p:nvSpPr>
        <p:spPr bwMode="auto">
          <a:xfrm>
            <a:off x="1828800" y="6096001"/>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Circinus Galaxy</a:t>
            </a:r>
          </a:p>
        </p:txBody>
      </p:sp>
      <p:sp>
        <p:nvSpPr>
          <p:cNvPr id="219143" name="Text Box 7">
            <a:extLst>
              <a:ext uri="{FF2B5EF4-FFF2-40B4-BE49-F238E27FC236}">
                <a16:creationId xmlns:a16="http://schemas.microsoft.com/office/drawing/2014/main" id="{7DE8F879-FC46-3F4C-9312-674E0AEB057A}"/>
              </a:ext>
            </a:extLst>
          </p:cNvPr>
          <p:cNvSpPr txBox="1">
            <a:spLocks noChangeArrowheads="1"/>
          </p:cNvSpPr>
          <p:nvPr/>
        </p:nvSpPr>
        <p:spPr bwMode="auto">
          <a:xfrm>
            <a:off x="6172200" y="9144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Unusual spiral galaxies:</a:t>
            </a:r>
          </a:p>
        </p:txBody>
      </p:sp>
      <p:sp>
        <p:nvSpPr>
          <p:cNvPr id="219144" name="Text Box 8">
            <a:extLst>
              <a:ext uri="{FF2B5EF4-FFF2-40B4-BE49-F238E27FC236}">
                <a16:creationId xmlns:a16="http://schemas.microsoft.com/office/drawing/2014/main" id="{8F3FA34A-745D-6E42-A31D-8D8904DFE576}"/>
              </a:ext>
            </a:extLst>
          </p:cNvPr>
          <p:cNvSpPr txBox="1">
            <a:spLocks noChangeArrowheads="1"/>
          </p:cNvSpPr>
          <p:nvPr/>
        </p:nvSpPr>
        <p:spPr bwMode="auto">
          <a:xfrm>
            <a:off x="5562600" y="1371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a:solidFill>
                  <a:schemeClr val="accent2"/>
                </a:solidFill>
              </a:rPr>
              <a:t> Very bright cores</a:t>
            </a:r>
          </a:p>
        </p:txBody>
      </p:sp>
      <p:sp>
        <p:nvSpPr>
          <p:cNvPr id="219145" name="Text Box 9">
            <a:extLst>
              <a:ext uri="{FF2B5EF4-FFF2-40B4-BE49-F238E27FC236}">
                <a16:creationId xmlns:a16="http://schemas.microsoft.com/office/drawing/2014/main" id="{91FAAA50-818A-084F-BD3E-D629318C9B06}"/>
              </a:ext>
            </a:extLst>
          </p:cNvPr>
          <p:cNvSpPr txBox="1">
            <a:spLocks noChangeArrowheads="1"/>
          </p:cNvSpPr>
          <p:nvPr/>
        </p:nvSpPr>
        <p:spPr bwMode="auto">
          <a:xfrm>
            <a:off x="5486400" y="17526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Char char="•"/>
            </a:pPr>
            <a:r>
              <a:rPr lang="en-US" altLang="en-US">
                <a:solidFill>
                  <a:schemeClr val="accent2"/>
                </a:solidFill>
              </a:rPr>
              <a:t> Emission line spectra.</a:t>
            </a:r>
          </a:p>
        </p:txBody>
      </p:sp>
      <p:sp>
        <p:nvSpPr>
          <p:cNvPr id="219146" name="Text Box 10">
            <a:extLst>
              <a:ext uri="{FF2B5EF4-FFF2-40B4-BE49-F238E27FC236}">
                <a16:creationId xmlns:a16="http://schemas.microsoft.com/office/drawing/2014/main" id="{E483B842-A981-DB4E-B543-547165F09A48}"/>
              </a:ext>
            </a:extLst>
          </p:cNvPr>
          <p:cNvSpPr txBox="1">
            <a:spLocks noChangeArrowheads="1"/>
          </p:cNvSpPr>
          <p:nvPr/>
        </p:nvSpPr>
        <p:spPr bwMode="auto">
          <a:xfrm>
            <a:off x="5562600" y="21336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Char char="•"/>
            </a:pPr>
            <a:r>
              <a:rPr lang="en-US" altLang="en-US">
                <a:solidFill>
                  <a:schemeClr val="accent2"/>
                </a:solidFill>
              </a:rPr>
              <a:t> Variability: ~ 50 % in a few months</a:t>
            </a:r>
          </a:p>
        </p:txBody>
      </p:sp>
      <p:sp>
        <p:nvSpPr>
          <p:cNvPr id="219147" name="Text Box 11">
            <a:extLst>
              <a:ext uri="{FF2B5EF4-FFF2-40B4-BE49-F238E27FC236}">
                <a16:creationId xmlns:a16="http://schemas.microsoft.com/office/drawing/2014/main" id="{AD204495-A0EB-8E49-AAB3-13B1094C0050}"/>
              </a:ext>
            </a:extLst>
          </p:cNvPr>
          <p:cNvSpPr txBox="1">
            <a:spLocks noChangeArrowheads="1"/>
          </p:cNvSpPr>
          <p:nvPr/>
        </p:nvSpPr>
        <p:spPr bwMode="auto">
          <a:xfrm>
            <a:off x="5562600" y="2668589"/>
            <a:ext cx="495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Most likely power source:</a:t>
            </a:r>
          </a:p>
          <a:p>
            <a:pPr algn="ctr" eaLnBrk="1" hangingPunct="1">
              <a:spcBef>
                <a:spcPct val="50000"/>
              </a:spcBef>
            </a:pPr>
            <a:r>
              <a:rPr lang="en-US" altLang="en-US">
                <a:solidFill>
                  <a:schemeClr val="accent2"/>
                </a:solidFill>
              </a:rPr>
              <a:t>Accretion onto a supermassive black hole (~10</a:t>
            </a:r>
            <a:r>
              <a:rPr lang="en-US" altLang="en-US" baseline="30000">
                <a:solidFill>
                  <a:schemeClr val="accent2"/>
                </a:solidFill>
              </a:rPr>
              <a:t>7</a:t>
            </a:r>
            <a:r>
              <a:rPr lang="en-US" altLang="en-US">
                <a:solidFill>
                  <a:schemeClr val="accent2"/>
                </a:solidFill>
              </a:rPr>
              <a:t> – 10</a:t>
            </a:r>
            <a:r>
              <a:rPr lang="en-US" altLang="en-US" baseline="30000">
                <a:solidFill>
                  <a:schemeClr val="accent2"/>
                </a:solidFill>
              </a:rPr>
              <a:t>8</a:t>
            </a:r>
            <a:r>
              <a:rPr lang="en-US" altLang="en-US">
                <a:solidFill>
                  <a:schemeClr val="accent2"/>
                </a:solidFill>
              </a:rPr>
              <a:t> M</a:t>
            </a:r>
            <a:r>
              <a:rPr lang="en-US" altLang="en-US" baseline="-25000">
                <a:solidFill>
                  <a:schemeClr val="accent2"/>
                </a:solidFill>
              </a:rPr>
              <a:t>sun</a:t>
            </a:r>
            <a:r>
              <a:rPr lang="en-US" altLang="en-US">
                <a:solidFill>
                  <a:schemeClr val="accent2"/>
                </a:solidFill>
              </a:rPr>
              <a:t>)</a:t>
            </a:r>
          </a:p>
        </p:txBody>
      </p:sp>
      <p:pic>
        <p:nvPicPr>
          <p:cNvPr id="32779" name="Picture 12">
            <a:extLst>
              <a:ext uri="{FF2B5EF4-FFF2-40B4-BE49-F238E27FC236}">
                <a16:creationId xmlns:a16="http://schemas.microsoft.com/office/drawing/2014/main" id="{53E730D9-F777-7E4A-BC6D-174C27D2779D}"/>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248400" y="4191001"/>
            <a:ext cx="2667000" cy="2652713"/>
          </a:xfrm>
          <a:noFill/>
        </p:spPr>
      </p:pic>
      <p:sp>
        <p:nvSpPr>
          <p:cNvPr id="32780" name="Rectangle 13">
            <a:extLst>
              <a:ext uri="{FF2B5EF4-FFF2-40B4-BE49-F238E27FC236}">
                <a16:creationId xmlns:a16="http://schemas.microsoft.com/office/drawing/2014/main" id="{D0A89631-BD55-DF48-ABCD-592327682A6B}"/>
              </a:ext>
            </a:extLst>
          </p:cNvPr>
          <p:cNvSpPr>
            <a:spLocks noChangeArrowheads="1"/>
          </p:cNvSpPr>
          <p:nvPr/>
        </p:nvSpPr>
        <p:spPr bwMode="auto">
          <a:xfrm>
            <a:off x="7162800" y="4191000"/>
            <a:ext cx="1752600" cy="6858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2781" name="Text Box 14">
            <a:extLst>
              <a:ext uri="{FF2B5EF4-FFF2-40B4-BE49-F238E27FC236}">
                <a16:creationId xmlns:a16="http://schemas.microsoft.com/office/drawing/2014/main" id="{764B5A6B-A3C8-F148-84E4-9E67F8065BAC}"/>
              </a:ext>
            </a:extLst>
          </p:cNvPr>
          <p:cNvSpPr txBox="1">
            <a:spLocks noChangeArrowheads="1"/>
          </p:cNvSpPr>
          <p:nvPr/>
        </p:nvSpPr>
        <p:spPr bwMode="auto">
          <a:xfrm>
            <a:off x="7543800" y="6461126"/>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NGC 7742</a:t>
            </a:r>
          </a:p>
        </p:txBody>
      </p:sp>
      <p:sp>
        <p:nvSpPr>
          <p:cNvPr id="32782" name="FlagCount" hidden="1">
            <a:extLst>
              <a:ext uri="{FF2B5EF4-FFF2-40B4-BE49-F238E27FC236}">
                <a16:creationId xmlns:a16="http://schemas.microsoft.com/office/drawing/2014/main" id="{7CF48F5D-687D-7B45-B9C0-5FEFFF2EBD1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122529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9143"/>
                                        </p:tgtEl>
                                        <p:attrNameLst>
                                          <p:attrName>style.visibility</p:attrName>
                                        </p:attrNameLst>
                                      </p:cBhvr>
                                      <p:to>
                                        <p:strVal val="visible"/>
                                      </p:to>
                                    </p:set>
                                    <p:animEffect transition="in" filter="slide(fromBottom)">
                                      <p:cBhvr>
                                        <p:cTn id="7" dur="500"/>
                                        <p:tgtEl>
                                          <p:spTgt spid="219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9144"/>
                                        </p:tgtEl>
                                        <p:attrNameLst>
                                          <p:attrName>style.visibility</p:attrName>
                                        </p:attrNameLst>
                                      </p:cBhvr>
                                      <p:to>
                                        <p:strVal val="visible"/>
                                      </p:to>
                                    </p:set>
                                    <p:animEffect transition="in" filter="slide(fromBottom)">
                                      <p:cBhvr>
                                        <p:cTn id="12" dur="500"/>
                                        <p:tgtEl>
                                          <p:spTgt spid="2191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9145"/>
                                        </p:tgtEl>
                                        <p:attrNameLst>
                                          <p:attrName>style.visibility</p:attrName>
                                        </p:attrNameLst>
                                      </p:cBhvr>
                                      <p:to>
                                        <p:strVal val="visible"/>
                                      </p:to>
                                    </p:set>
                                    <p:animEffect transition="in" filter="slide(fromBottom)">
                                      <p:cBhvr>
                                        <p:cTn id="17" dur="500"/>
                                        <p:tgtEl>
                                          <p:spTgt spid="2191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19146"/>
                                        </p:tgtEl>
                                        <p:attrNameLst>
                                          <p:attrName>style.visibility</p:attrName>
                                        </p:attrNameLst>
                                      </p:cBhvr>
                                      <p:to>
                                        <p:strVal val="visible"/>
                                      </p:to>
                                    </p:set>
                                    <p:animEffect transition="in" filter="slide(fromBottom)">
                                      <p:cBhvr>
                                        <p:cTn id="22" dur="500"/>
                                        <p:tgtEl>
                                          <p:spTgt spid="2191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19147"/>
                                        </p:tgtEl>
                                        <p:attrNameLst>
                                          <p:attrName>style.visibility</p:attrName>
                                        </p:attrNameLst>
                                      </p:cBhvr>
                                      <p:to>
                                        <p:strVal val="visible"/>
                                      </p:to>
                                    </p:set>
                                    <p:animEffect transition="in" filter="slide(fromBottom)">
                                      <p:cBhvr>
                                        <p:cTn id="27" dur="500"/>
                                        <p:tgtEl>
                                          <p:spTgt spid="219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p:bldP spid="219144" grpId="0"/>
      <p:bldP spid="219145" grpId="0"/>
      <p:bldP spid="219146" grpId="0"/>
      <p:bldP spid="2191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1402 copy">
            <a:extLst>
              <a:ext uri="{FF2B5EF4-FFF2-40B4-BE49-F238E27FC236}">
                <a16:creationId xmlns:a16="http://schemas.microsoft.com/office/drawing/2014/main" id="{DC001BE2-01DB-E244-8B01-41288E59C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050" y="1752600"/>
            <a:ext cx="40449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7" name="Picture 3" descr="1402 copy 1">
            <a:extLst>
              <a:ext uri="{FF2B5EF4-FFF2-40B4-BE49-F238E27FC236}">
                <a16:creationId xmlns:a16="http://schemas.microsoft.com/office/drawing/2014/main" id="{6211AF89-2092-C54A-9AC1-FEEC2EAE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890588"/>
            <a:ext cx="44196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a:extLst>
              <a:ext uri="{FF2B5EF4-FFF2-40B4-BE49-F238E27FC236}">
                <a16:creationId xmlns:a16="http://schemas.microsoft.com/office/drawing/2014/main" id="{3411F9B0-96E6-7745-BC52-D3FDB84C4F48}"/>
              </a:ext>
            </a:extLst>
          </p:cNvPr>
          <p:cNvSpPr>
            <a:spLocks noGrp="1" noChangeArrowheads="1"/>
          </p:cNvSpPr>
          <p:nvPr>
            <p:ph type="title"/>
          </p:nvPr>
        </p:nvSpPr>
        <p:spPr>
          <a:xfrm>
            <a:off x="2057400" y="76201"/>
            <a:ext cx="8229600" cy="868363"/>
          </a:xfrm>
        </p:spPr>
        <p:txBody>
          <a:bodyPr/>
          <a:lstStyle/>
          <a:p>
            <a:pPr algn="ctr" eaLnBrk="1" hangingPunct="1"/>
            <a:r>
              <a:rPr lang="en-US" altLang="en-US" dirty="0">
                <a:solidFill>
                  <a:schemeClr val="accent2"/>
                </a:solidFill>
                <a:ea typeface="ＭＳ Ｐゴシック" panose="020B0600070205080204" pitchFamily="34" charset="-128"/>
              </a:rPr>
              <a:t>Interacting Galaxies</a:t>
            </a:r>
          </a:p>
        </p:txBody>
      </p:sp>
      <p:sp>
        <p:nvSpPr>
          <p:cNvPr id="221189" name="Text Box 5">
            <a:extLst>
              <a:ext uri="{FF2B5EF4-FFF2-40B4-BE49-F238E27FC236}">
                <a16:creationId xmlns:a16="http://schemas.microsoft.com/office/drawing/2014/main" id="{F1770B2C-1392-1C4E-96EF-AA0B4F3BAD58}"/>
              </a:ext>
            </a:extLst>
          </p:cNvPr>
          <p:cNvSpPr txBox="1">
            <a:spLocks noChangeArrowheads="1"/>
          </p:cNvSpPr>
          <p:nvPr/>
        </p:nvSpPr>
        <p:spPr bwMode="auto">
          <a:xfrm>
            <a:off x="1828800" y="838201"/>
            <a:ext cx="36576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accent2"/>
                </a:solidFill>
              </a:rPr>
              <a:t>Seyfert galaxy NGC 7674</a:t>
            </a:r>
          </a:p>
        </p:txBody>
      </p:sp>
      <p:sp>
        <p:nvSpPr>
          <p:cNvPr id="221190" name="Text Box 6">
            <a:extLst>
              <a:ext uri="{FF2B5EF4-FFF2-40B4-BE49-F238E27FC236}">
                <a16:creationId xmlns:a16="http://schemas.microsoft.com/office/drawing/2014/main" id="{B48E82CE-5D3C-7D47-B48E-4D0CB15DA601}"/>
              </a:ext>
            </a:extLst>
          </p:cNvPr>
          <p:cNvSpPr txBox="1">
            <a:spLocks noChangeArrowheads="1"/>
          </p:cNvSpPr>
          <p:nvPr/>
        </p:nvSpPr>
        <p:spPr bwMode="auto">
          <a:xfrm>
            <a:off x="1905000" y="4267200"/>
            <a:ext cx="403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Active galaxies are often associated with interacting galaxies, possibly result of recent galaxy mergers.</a:t>
            </a:r>
          </a:p>
        </p:txBody>
      </p:sp>
      <p:sp>
        <p:nvSpPr>
          <p:cNvPr id="221191" name="Text Box 7">
            <a:extLst>
              <a:ext uri="{FF2B5EF4-FFF2-40B4-BE49-F238E27FC236}">
                <a16:creationId xmlns:a16="http://schemas.microsoft.com/office/drawing/2014/main" id="{CCE09D65-E623-8E49-A41C-A3987BAD82B0}"/>
              </a:ext>
            </a:extLst>
          </p:cNvPr>
          <p:cNvSpPr txBox="1">
            <a:spLocks noChangeArrowheads="1"/>
          </p:cNvSpPr>
          <p:nvPr/>
        </p:nvSpPr>
        <p:spPr bwMode="auto">
          <a:xfrm>
            <a:off x="6705600" y="1143001"/>
            <a:ext cx="365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accent2"/>
                </a:solidFill>
              </a:rPr>
              <a:t>Seyfert galaxy 3C219</a:t>
            </a:r>
          </a:p>
        </p:txBody>
      </p:sp>
      <p:sp>
        <p:nvSpPr>
          <p:cNvPr id="221192" name="Text Box 8">
            <a:extLst>
              <a:ext uri="{FF2B5EF4-FFF2-40B4-BE49-F238E27FC236}">
                <a16:creationId xmlns:a16="http://schemas.microsoft.com/office/drawing/2014/main" id="{B024AA08-0851-E447-A9CD-7399A293895B}"/>
              </a:ext>
            </a:extLst>
          </p:cNvPr>
          <p:cNvSpPr txBox="1">
            <a:spLocks noChangeArrowheads="1"/>
          </p:cNvSpPr>
          <p:nvPr/>
        </p:nvSpPr>
        <p:spPr bwMode="auto">
          <a:xfrm>
            <a:off x="1752600" y="5959476"/>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Often: gas outflowing at high velocities, in opposite directions</a:t>
            </a:r>
          </a:p>
        </p:txBody>
      </p:sp>
      <p:sp>
        <p:nvSpPr>
          <p:cNvPr id="34824" name="FlagCount" hidden="1">
            <a:extLst>
              <a:ext uri="{FF2B5EF4-FFF2-40B4-BE49-F238E27FC236}">
                <a16:creationId xmlns:a16="http://schemas.microsoft.com/office/drawing/2014/main" id="{B5E9D885-3813-9844-9F28-62F13640E98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928865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1187"/>
                                        </p:tgtEl>
                                        <p:attrNameLst>
                                          <p:attrName>style.visibility</p:attrName>
                                        </p:attrNameLst>
                                      </p:cBhvr>
                                      <p:to>
                                        <p:strVal val="visible"/>
                                      </p:to>
                                    </p:set>
                                    <p:anim calcmode="lin" valueType="num">
                                      <p:cBhvr additive="base">
                                        <p:cTn id="7" dur="500" fill="hold"/>
                                        <p:tgtEl>
                                          <p:spTgt spid="221187"/>
                                        </p:tgtEl>
                                        <p:attrNameLst>
                                          <p:attrName>ppt_x</p:attrName>
                                        </p:attrNameLst>
                                      </p:cBhvr>
                                      <p:tavLst>
                                        <p:tav tm="0">
                                          <p:val>
                                            <p:strVal val="0-#ppt_w/2"/>
                                          </p:val>
                                        </p:tav>
                                        <p:tav tm="100000">
                                          <p:val>
                                            <p:strVal val="#ppt_x"/>
                                          </p:val>
                                        </p:tav>
                                      </p:tavLst>
                                    </p:anim>
                                    <p:anim calcmode="lin" valueType="num">
                                      <p:cBhvr additive="base">
                                        <p:cTn id="8" dur="500" fill="hold"/>
                                        <p:tgtEl>
                                          <p:spTgt spid="22118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1189"/>
                                        </p:tgtEl>
                                        <p:attrNameLst>
                                          <p:attrName>style.visibility</p:attrName>
                                        </p:attrNameLst>
                                      </p:cBhvr>
                                      <p:to>
                                        <p:strVal val="visible"/>
                                      </p:to>
                                    </p:set>
                                    <p:anim calcmode="lin" valueType="num">
                                      <p:cBhvr additive="base">
                                        <p:cTn id="11" dur="500" fill="hold"/>
                                        <p:tgtEl>
                                          <p:spTgt spid="221189"/>
                                        </p:tgtEl>
                                        <p:attrNameLst>
                                          <p:attrName>ppt_x</p:attrName>
                                        </p:attrNameLst>
                                      </p:cBhvr>
                                      <p:tavLst>
                                        <p:tav tm="0">
                                          <p:val>
                                            <p:strVal val="0-#ppt_w/2"/>
                                          </p:val>
                                        </p:tav>
                                        <p:tav tm="100000">
                                          <p:val>
                                            <p:strVal val="#ppt_x"/>
                                          </p:val>
                                        </p:tav>
                                      </p:tavLst>
                                    </p:anim>
                                    <p:anim calcmode="lin" valueType="num">
                                      <p:cBhvr additive="base">
                                        <p:cTn id="12" dur="500" fill="hold"/>
                                        <p:tgtEl>
                                          <p:spTgt spid="22118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1190"/>
                                        </p:tgtEl>
                                        <p:attrNameLst>
                                          <p:attrName>style.visibility</p:attrName>
                                        </p:attrNameLst>
                                      </p:cBhvr>
                                      <p:to>
                                        <p:strVal val="visible"/>
                                      </p:to>
                                    </p:set>
                                    <p:animEffect transition="in" filter="slide(fromBottom)">
                                      <p:cBhvr>
                                        <p:cTn id="17" dur="500"/>
                                        <p:tgtEl>
                                          <p:spTgt spid="2211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21191"/>
                                        </p:tgtEl>
                                        <p:attrNameLst>
                                          <p:attrName>style.visibility</p:attrName>
                                        </p:attrNameLst>
                                      </p:cBhvr>
                                      <p:to>
                                        <p:strVal val="visible"/>
                                      </p:to>
                                    </p:set>
                                    <p:anim calcmode="lin" valueType="num">
                                      <p:cBhvr additive="base">
                                        <p:cTn id="22" dur="500" fill="hold"/>
                                        <p:tgtEl>
                                          <p:spTgt spid="221191"/>
                                        </p:tgtEl>
                                        <p:attrNameLst>
                                          <p:attrName>ppt_x</p:attrName>
                                        </p:attrNameLst>
                                      </p:cBhvr>
                                      <p:tavLst>
                                        <p:tav tm="0">
                                          <p:val>
                                            <p:strVal val="1+#ppt_w/2"/>
                                          </p:val>
                                        </p:tav>
                                        <p:tav tm="100000">
                                          <p:val>
                                            <p:strVal val="#ppt_x"/>
                                          </p:val>
                                        </p:tav>
                                      </p:tavLst>
                                    </p:anim>
                                    <p:anim calcmode="lin" valueType="num">
                                      <p:cBhvr additive="base">
                                        <p:cTn id="23" dur="500" fill="hold"/>
                                        <p:tgtEl>
                                          <p:spTgt spid="22119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21186"/>
                                        </p:tgtEl>
                                        <p:attrNameLst>
                                          <p:attrName>style.visibility</p:attrName>
                                        </p:attrNameLst>
                                      </p:cBhvr>
                                      <p:to>
                                        <p:strVal val="visible"/>
                                      </p:to>
                                    </p:set>
                                    <p:anim calcmode="lin" valueType="num">
                                      <p:cBhvr additive="base">
                                        <p:cTn id="28" dur="500" fill="hold"/>
                                        <p:tgtEl>
                                          <p:spTgt spid="221186"/>
                                        </p:tgtEl>
                                        <p:attrNameLst>
                                          <p:attrName>ppt_x</p:attrName>
                                        </p:attrNameLst>
                                      </p:cBhvr>
                                      <p:tavLst>
                                        <p:tav tm="0">
                                          <p:val>
                                            <p:strVal val="#ppt_x"/>
                                          </p:val>
                                        </p:tav>
                                        <p:tav tm="100000">
                                          <p:val>
                                            <p:strVal val="#ppt_x"/>
                                          </p:val>
                                        </p:tav>
                                      </p:tavLst>
                                    </p:anim>
                                    <p:anim calcmode="lin" valueType="num">
                                      <p:cBhvr additive="base">
                                        <p:cTn id="29" dur="500" fill="hold"/>
                                        <p:tgtEl>
                                          <p:spTgt spid="22118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21192"/>
                                        </p:tgtEl>
                                        <p:attrNameLst>
                                          <p:attrName>style.visibility</p:attrName>
                                        </p:attrNameLst>
                                      </p:cBhvr>
                                      <p:to>
                                        <p:strVal val="visible"/>
                                      </p:to>
                                    </p:set>
                                    <p:animEffect transition="in" filter="slide(fromBottom)">
                                      <p:cBhvr>
                                        <p:cTn id="34" dur="500"/>
                                        <p:tgtEl>
                                          <p:spTgt spid="22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animBg="1"/>
      <p:bldP spid="221190" grpId="0"/>
      <p:bldP spid="221191" grpId="0"/>
      <p:bldP spid="22119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39BC396A-7710-3F44-8340-6B17ABF0FA02}"/>
              </a:ext>
            </a:extLst>
          </p:cNvPr>
          <p:cNvSpPr>
            <a:spLocks noGrp="1" noChangeArrowheads="1"/>
          </p:cNvSpPr>
          <p:nvPr>
            <p:ph type="title"/>
          </p:nvPr>
        </p:nvSpPr>
        <p:spPr>
          <a:xfrm>
            <a:off x="2057400" y="76201"/>
            <a:ext cx="8229600" cy="944563"/>
          </a:xfrm>
        </p:spPr>
        <p:txBody>
          <a:bodyPr/>
          <a:lstStyle/>
          <a:p>
            <a:pPr eaLnBrk="1" hangingPunct="1"/>
            <a:r>
              <a:rPr lang="en-US" altLang="en-US">
                <a:solidFill>
                  <a:schemeClr val="accent2"/>
                </a:solidFill>
                <a:ea typeface="ＭＳ Ｐゴシック" panose="020B0600070205080204" pitchFamily="34" charset="-128"/>
              </a:rPr>
              <a:t>Cosmic Jets and Radio Lobes</a:t>
            </a:r>
          </a:p>
        </p:txBody>
      </p:sp>
      <p:pic>
        <p:nvPicPr>
          <p:cNvPr id="36866" name="Picture 3" descr="CygA_radio">
            <a:extLst>
              <a:ext uri="{FF2B5EF4-FFF2-40B4-BE49-F238E27FC236}">
                <a16:creationId xmlns:a16="http://schemas.microsoft.com/office/drawing/2014/main" id="{5CBC3D1A-4255-5E44-9C57-909AD44FA78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1047750"/>
            <a:ext cx="7239000" cy="5429250"/>
          </a:xfrm>
          <a:noFill/>
        </p:spPr>
      </p:pic>
      <p:sp>
        <p:nvSpPr>
          <p:cNvPr id="223236" name="Text Box 4">
            <a:extLst>
              <a:ext uri="{FF2B5EF4-FFF2-40B4-BE49-F238E27FC236}">
                <a16:creationId xmlns:a16="http://schemas.microsoft.com/office/drawing/2014/main" id="{FCD22F59-D75D-2F48-94C0-F66CA9C0848D}"/>
              </a:ext>
            </a:extLst>
          </p:cNvPr>
          <p:cNvSpPr txBox="1">
            <a:spLocks noChangeArrowheads="1"/>
          </p:cNvSpPr>
          <p:nvPr/>
        </p:nvSpPr>
        <p:spPr bwMode="auto">
          <a:xfrm>
            <a:off x="1676400" y="10668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bg1"/>
                </a:solidFill>
              </a:rPr>
              <a:t>Many active galaxies show powerful radio jets</a:t>
            </a:r>
          </a:p>
        </p:txBody>
      </p:sp>
      <p:sp>
        <p:nvSpPr>
          <p:cNvPr id="36868" name="Text Box 5">
            <a:extLst>
              <a:ext uri="{FF2B5EF4-FFF2-40B4-BE49-F238E27FC236}">
                <a16:creationId xmlns:a16="http://schemas.microsoft.com/office/drawing/2014/main" id="{CA2F55F9-5032-8348-8DCD-1C826F1D25C5}"/>
              </a:ext>
            </a:extLst>
          </p:cNvPr>
          <p:cNvSpPr txBox="1">
            <a:spLocks noChangeArrowheads="1"/>
          </p:cNvSpPr>
          <p:nvPr/>
        </p:nvSpPr>
        <p:spPr bwMode="auto">
          <a:xfrm>
            <a:off x="2133600" y="2286001"/>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Radio image of Cygnus A</a:t>
            </a:r>
          </a:p>
        </p:txBody>
      </p:sp>
      <p:sp>
        <p:nvSpPr>
          <p:cNvPr id="223238" name="Line 6">
            <a:extLst>
              <a:ext uri="{FF2B5EF4-FFF2-40B4-BE49-F238E27FC236}">
                <a16:creationId xmlns:a16="http://schemas.microsoft.com/office/drawing/2014/main" id="{1585A776-E7ED-4D4E-9580-BA746C8DED10}"/>
              </a:ext>
            </a:extLst>
          </p:cNvPr>
          <p:cNvSpPr>
            <a:spLocks noChangeShapeType="1"/>
          </p:cNvSpPr>
          <p:nvPr/>
        </p:nvSpPr>
        <p:spPr bwMode="auto">
          <a:xfrm flipH="1" flipV="1">
            <a:off x="6705600" y="2895600"/>
            <a:ext cx="762000" cy="381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3239" name="Text Box 7">
            <a:extLst>
              <a:ext uri="{FF2B5EF4-FFF2-40B4-BE49-F238E27FC236}">
                <a16:creationId xmlns:a16="http://schemas.microsoft.com/office/drawing/2014/main" id="{D08EB6F1-7185-C940-AFB5-1B0ABEFBC70E}"/>
              </a:ext>
            </a:extLst>
          </p:cNvPr>
          <p:cNvSpPr txBox="1">
            <a:spLocks noChangeArrowheads="1"/>
          </p:cNvSpPr>
          <p:nvPr/>
        </p:nvSpPr>
        <p:spPr bwMode="auto">
          <a:xfrm>
            <a:off x="2133600" y="5029201"/>
            <a:ext cx="365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rPr>
              <a:t>Material in the jets moves with almost the speed of light (</a:t>
            </a:r>
            <a:r>
              <a:rPr lang="ja-JP" altLang="en-US">
                <a:solidFill>
                  <a:schemeClr val="bg1"/>
                </a:solidFill>
              </a:rPr>
              <a:t>“</a:t>
            </a:r>
            <a:r>
              <a:rPr lang="en-US" altLang="ja-JP">
                <a:solidFill>
                  <a:schemeClr val="bg1"/>
                </a:solidFill>
              </a:rPr>
              <a:t>relativistic jets</a:t>
            </a:r>
            <a:r>
              <a:rPr lang="ja-JP" altLang="en-US">
                <a:solidFill>
                  <a:schemeClr val="bg1"/>
                </a:solidFill>
              </a:rPr>
              <a:t>”</a:t>
            </a:r>
            <a:r>
              <a:rPr lang="en-US" altLang="ja-JP">
                <a:solidFill>
                  <a:schemeClr val="bg1"/>
                </a:solidFill>
              </a:rPr>
              <a:t>).</a:t>
            </a:r>
            <a:endParaRPr lang="en-US" altLang="en-US">
              <a:solidFill>
                <a:schemeClr val="bg1"/>
              </a:solidFill>
            </a:endParaRPr>
          </a:p>
        </p:txBody>
      </p:sp>
      <p:sp>
        <p:nvSpPr>
          <p:cNvPr id="223240" name="Line 8">
            <a:extLst>
              <a:ext uri="{FF2B5EF4-FFF2-40B4-BE49-F238E27FC236}">
                <a16:creationId xmlns:a16="http://schemas.microsoft.com/office/drawing/2014/main" id="{814BB311-45AE-8147-B237-26E3137C95C0}"/>
              </a:ext>
            </a:extLst>
          </p:cNvPr>
          <p:cNvSpPr>
            <a:spLocks noChangeShapeType="1"/>
          </p:cNvSpPr>
          <p:nvPr/>
        </p:nvSpPr>
        <p:spPr bwMode="auto">
          <a:xfrm flipH="1" flipV="1">
            <a:off x="4114800" y="3810000"/>
            <a:ext cx="228600" cy="1219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3241" name="Line 9">
            <a:extLst>
              <a:ext uri="{FF2B5EF4-FFF2-40B4-BE49-F238E27FC236}">
                <a16:creationId xmlns:a16="http://schemas.microsoft.com/office/drawing/2014/main" id="{8500A021-D9BD-7543-B2B3-825DE29ADB9B}"/>
              </a:ext>
            </a:extLst>
          </p:cNvPr>
          <p:cNvSpPr>
            <a:spLocks noChangeShapeType="1"/>
          </p:cNvSpPr>
          <p:nvPr/>
        </p:nvSpPr>
        <p:spPr bwMode="auto">
          <a:xfrm flipH="1">
            <a:off x="2667000" y="3276600"/>
            <a:ext cx="4800600" cy="1066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3242" name="Line 10">
            <a:extLst>
              <a:ext uri="{FF2B5EF4-FFF2-40B4-BE49-F238E27FC236}">
                <a16:creationId xmlns:a16="http://schemas.microsoft.com/office/drawing/2014/main" id="{3F94F24A-8D62-064B-8274-303BC221C5A1}"/>
              </a:ext>
            </a:extLst>
          </p:cNvPr>
          <p:cNvSpPr>
            <a:spLocks noChangeShapeType="1"/>
          </p:cNvSpPr>
          <p:nvPr/>
        </p:nvSpPr>
        <p:spPr bwMode="auto">
          <a:xfrm flipV="1">
            <a:off x="4343400" y="3581400"/>
            <a:ext cx="457200" cy="1447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23243" name="Picture 11" descr="seedsjets1">
            <a:extLst>
              <a:ext uri="{FF2B5EF4-FFF2-40B4-BE49-F238E27FC236}">
                <a16:creationId xmlns:a16="http://schemas.microsoft.com/office/drawing/2014/main" id="{BF013251-A7BE-F24E-8160-610051F777C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29400" y="3886200"/>
            <a:ext cx="3048000" cy="3048000"/>
          </a:xfrm>
          <a:noFill/>
        </p:spPr>
      </p:pic>
      <p:sp>
        <p:nvSpPr>
          <p:cNvPr id="223244" name="Text Box 12">
            <a:extLst>
              <a:ext uri="{FF2B5EF4-FFF2-40B4-BE49-F238E27FC236}">
                <a16:creationId xmlns:a16="http://schemas.microsoft.com/office/drawing/2014/main" id="{BA77E9C0-FDF7-3241-9177-394623D8A82D}"/>
              </a:ext>
            </a:extLst>
          </p:cNvPr>
          <p:cNvSpPr txBox="1">
            <a:spLocks noChangeArrowheads="1"/>
          </p:cNvSpPr>
          <p:nvPr/>
        </p:nvSpPr>
        <p:spPr bwMode="auto">
          <a:xfrm>
            <a:off x="6934200" y="1752600"/>
            <a:ext cx="3581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rgbClr val="FF3300"/>
                </a:solidFill>
              </a:rPr>
              <a:t>Hot spots:</a:t>
            </a:r>
          </a:p>
          <a:p>
            <a:pPr algn="ctr" eaLnBrk="1" hangingPunct="1">
              <a:spcBef>
                <a:spcPct val="50000"/>
              </a:spcBef>
            </a:pPr>
            <a:r>
              <a:rPr lang="en-US" altLang="en-US">
                <a:solidFill>
                  <a:srgbClr val="FF3300"/>
                </a:solidFill>
              </a:rPr>
              <a:t>Energy in the jets is released in interaction with surrounding material</a:t>
            </a:r>
          </a:p>
        </p:txBody>
      </p:sp>
      <p:sp>
        <p:nvSpPr>
          <p:cNvPr id="223245" name="Rectangle 13">
            <a:extLst>
              <a:ext uri="{FF2B5EF4-FFF2-40B4-BE49-F238E27FC236}">
                <a16:creationId xmlns:a16="http://schemas.microsoft.com/office/drawing/2014/main" id="{C14095DD-1048-264F-A3BA-DD9F0B97D7A5}"/>
              </a:ext>
            </a:extLst>
          </p:cNvPr>
          <p:cNvSpPr>
            <a:spLocks noChangeArrowheads="1"/>
          </p:cNvSpPr>
          <p:nvPr/>
        </p:nvSpPr>
        <p:spPr bwMode="auto">
          <a:xfrm>
            <a:off x="6629400" y="3886200"/>
            <a:ext cx="3048000" cy="3048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23246" name="Line 14">
            <a:extLst>
              <a:ext uri="{FF2B5EF4-FFF2-40B4-BE49-F238E27FC236}">
                <a16:creationId xmlns:a16="http://schemas.microsoft.com/office/drawing/2014/main" id="{B6542A03-01E6-454F-806F-3B9005D1D495}"/>
              </a:ext>
            </a:extLst>
          </p:cNvPr>
          <p:cNvSpPr>
            <a:spLocks noChangeShapeType="1"/>
          </p:cNvSpPr>
          <p:nvPr/>
        </p:nvSpPr>
        <p:spPr bwMode="auto">
          <a:xfrm flipH="1" flipV="1">
            <a:off x="4572000" y="3657600"/>
            <a:ext cx="2057400" cy="2286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247" name="Line 15">
            <a:extLst>
              <a:ext uri="{FF2B5EF4-FFF2-40B4-BE49-F238E27FC236}">
                <a16:creationId xmlns:a16="http://schemas.microsoft.com/office/drawing/2014/main" id="{2D4596AE-66D0-1F4B-82BE-FE6E59F074A3}"/>
              </a:ext>
            </a:extLst>
          </p:cNvPr>
          <p:cNvSpPr>
            <a:spLocks noChangeShapeType="1"/>
          </p:cNvSpPr>
          <p:nvPr/>
        </p:nvSpPr>
        <p:spPr bwMode="auto">
          <a:xfrm flipH="1" flipV="1">
            <a:off x="4419600" y="3733800"/>
            <a:ext cx="2209800" cy="31242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9" name="FlagCount" hidden="1">
            <a:extLst>
              <a:ext uri="{FF2B5EF4-FFF2-40B4-BE49-F238E27FC236}">
                <a16:creationId xmlns:a16="http://schemas.microsoft.com/office/drawing/2014/main" id="{FA79E011-75BA-4444-BA86-6ACE313FD74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86347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slide(fromBottom)">
                                      <p:cBhvr>
                                        <p:cTn id="7" dur="500"/>
                                        <p:tgtEl>
                                          <p:spTgt spid="223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3239"/>
                                        </p:tgtEl>
                                        <p:attrNameLst>
                                          <p:attrName>style.visibility</p:attrName>
                                        </p:attrNameLst>
                                      </p:cBhvr>
                                      <p:to>
                                        <p:strVal val="visible"/>
                                      </p:to>
                                    </p:set>
                                    <p:animEffect transition="in" filter="slide(fromBottom)">
                                      <p:cBhvr>
                                        <p:cTn id="12" dur="500"/>
                                        <p:tgtEl>
                                          <p:spTgt spid="223239"/>
                                        </p:tgtEl>
                                      </p:cBhvr>
                                    </p:animEffect>
                                  </p:childTnLst>
                                </p:cTn>
                              </p:par>
                              <p:par>
                                <p:cTn id="13" presetID="12" presetClass="entr" presetSubtype="4" fill="hold" nodeType="withEffect">
                                  <p:stCondLst>
                                    <p:cond delay="0"/>
                                  </p:stCondLst>
                                  <p:childTnLst>
                                    <p:set>
                                      <p:cBhvr>
                                        <p:cTn id="14" dur="1" fill="hold">
                                          <p:stCondLst>
                                            <p:cond delay="0"/>
                                          </p:stCondLst>
                                        </p:cTn>
                                        <p:tgtEl>
                                          <p:spTgt spid="223240"/>
                                        </p:tgtEl>
                                        <p:attrNameLst>
                                          <p:attrName>style.visibility</p:attrName>
                                        </p:attrNameLst>
                                      </p:cBhvr>
                                      <p:to>
                                        <p:strVal val="visible"/>
                                      </p:to>
                                    </p:set>
                                    <p:animEffect transition="in" filter="slide(fromBottom)">
                                      <p:cBhvr>
                                        <p:cTn id="15" dur="500"/>
                                        <p:tgtEl>
                                          <p:spTgt spid="223240"/>
                                        </p:tgtEl>
                                      </p:cBhvr>
                                    </p:animEffect>
                                  </p:childTnLst>
                                </p:cTn>
                              </p:par>
                              <p:par>
                                <p:cTn id="16" presetID="12" presetClass="entr" presetSubtype="4" fill="hold" nodeType="withEffect">
                                  <p:stCondLst>
                                    <p:cond delay="0"/>
                                  </p:stCondLst>
                                  <p:childTnLst>
                                    <p:set>
                                      <p:cBhvr>
                                        <p:cTn id="17" dur="1" fill="hold">
                                          <p:stCondLst>
                                            <p:cond delay="0"/>
                                          </p:stCondLst>
                                        </p:cTn>
                                        <p:tgtEl>
                                          <p:spTgt spid="223242"/>
                                        </p:tgtEl>
                                        <p:attrNameLst>
                                          <p:attrName>style.visibility</p:attrName>
                                        </p:attrNameLst>
                                      </p:cBhvr>
                                      <p:to>
                                        <p:strVal val="visible"/>
                                      </p:to>
                                    </p:set>
                                    <p:animEffect transition="in" filter="slide(fromBottom)">
                                      <p:cBhvr>
                                        <p:cTn id="18" dur="500"/>
                                        <p:tgtEl>
                                          <p:spTgt spid="22324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23244"/>
                                        </p:tgtEl>
                                        <p:attrNameLst>
                                          <p:attrName>style.visibility</p:attrName>
                                        </p:attrNameLst>
                                      </p:cBhvr>
                                      <p:to>
                                        <p:strVal val="visible"/>
                                      </p:to>
                                    </p:set>
                                    <p:animEffect transition="in" filter="slide(fromBottom)">
                                      <p:cBhvr>
                                        <p:cTn id="23" dur="500"/>
                                        <p:tgtEl>
                                          <p:spTgt spid="223244"/>
                                        </p:tgtEl>
                                      </p:cBhvr>
                                    </p:animEffect>
                                  </p:childTnLst>
                                </p:cTn>
                              </p:par>
                            </p:childTnLst>
                          </p:cTn>
                        </p:par>
                        <p:par>
                          <p:cTn id="24" fill="hold" nodeType="afterGroup">
                            <p:stCondLst>
                              <p:cond delay="500"/>
                            </p:stCondLst>
                            <p:childTnLst>
                              <p:par>
                                <p:cTn id="25" presetID="12" presetClass="entr" presetSubtype="1" fill="hold" nodeType="afterEffect">
                                  <p:stCondLst>
                                    <p:cond delay="0"/>
                                  </p:stCondLst>
                                  <p:childTnLst>
                                    <p:set>
                                      <p:cBhvr>
                                        <p:cTn id="26" dur="1" fill="hold">
                                          <p:stCondLst>
                                            <p:cond delay="0"/>
                                          </p:stCondLst>
                                        </p:cTn>
                                        <p:tgtEl>
                                          <p:spTgt spid="223238"/>
                                        </p:tgtEl>
                                        <p:attrNameLst>
                                          <p:attrName>style.visibility</p:attrName>
                                        </p:attrNameLst>
                                      </p:cBhvr>
                                      <p:to>
                                        <p:strVal val="visible"/>
                                      </p:to>
                                    </p:set>
                                    <p:animEffect transition="in" filter="slide(fromTop)">
                                      <p:cBhvr>
                                        <p:cTn id="27" dur="500"/>
                                        <p:tgtEl>
                                          <p:spTgt spid="223238"/>
                                        </p:tgtEl>
                                      </p:cBhvr>
                                    </p:animEffect>
                                  </p:childTnLst>
                                </p:cTn>
                              </p:par>
                              <p:par>
                                <p:cTn id="28" presetID="12" presetClass="entr" presetSubtype="2" fill="hold" nodeType="withEffect">
                                  <p:stCondLst>
                                    <p:cond delay="0"/>
                                  </p:stCondLst>
                                  <p:childTnLst>
                                    <p:set>
                                      <p:cBhvr>
                                        <p:cTn id="29" dur="1" fill="hold">
                                          <p:stCondLst>
                                            <p:cond delay="0"/>
                                          </p:stCondLst>
                                        </p:cTn>
                                        <p:tgtEl>
                                          <p:spTgt spid="223241"/>
                                        </p:tgtEl>
                                        <p:attrNameLst>
                                          <p:attrName>style.visibility</p:attrName>
                                        </p:attrNameLst>
                                      </p:cBhvr>
                                      <p:to>
                                        <p:strVal val="visible"/>
                                      </p:to>
                                    </p:set>
                                    <p:animEffect transition="in" filter="slide(fromRight)">
                                      <p:cBhvr>
                                        <p:cTn id="30" dur="500"/>
                                        <p:tgtEl>
                                          <p:spTgt spid="2232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8" fill="hold" nodeType="clickEffect">
                                  <p:stCondLst>
                                    <p:cond delay="0"/>
                                  </p:stCondLst>
                                  <p:childTnLst>
                                    <p:set>
                                      <p:cBhvr>
                                        <p:cTn id="34" dur="1" fill="hold">
                                          <p:stCondLst>
                                            <p:cond delay="0"/>
                                          </p:stCondLst>
                                        </p:cTn>
                                        <p:tgtEl>
                                          <p:spTgt spid="223246"/>
                                        </p:tgtEl>
                                        <p:attrNameLst>
                                          <p:attrName>style.visibility</p:attrName>
                                        </p:attrNameLst>
                                      </p:cBhvr>
                                      <p:to>
                                        <p:strVal val="visible"/>
                                      </p:to>
                                    </p:set>
                                    <p:animEffect transition="in" filter="slide(fromLeft)">
                                      <p:cBhvr>
                                        <p:cTn id="35" dur="500"/>
                                        <p:tgtEl>
                                          <p:spTgt spid="223246"/>
                                        </p:tgtEl>
                                      </p:cBhvr>
                                    </p:animEffect>
                                  </p:childTnLst>
                                </p:cTn>
                              </p:par>
                              <p:par>
                                <p:cTn id="36" presetID="12" presetClass="entr" presetSubtype="8" fill="hold" nodeType="withEffect">
                                  <p:stCondLst>
                                    <p:cond delay="0"/>
                                  </p:stCondLst>
                                  <p:childTnLst>
                                    <p:set>
                                      <p:cBhvr>
                                        <p:cTn id="37" dur="1" fill="hold">
                                          <p:stCondLst>
                                            <p:cond delay="0"/>
                                          </p:stCondLst>
                                        </p:cTn>
                                        <p:tgtEl>
                                          <p:spTgt spid="223247"/>
                                        </p:tgtEl>
                                        <p:attrNameLst>
                                          <p:attrName>style.visibility</p:attrName>
                                        </p:attrNameLst>
                                      </p:cBhvr>
                                      <p:to>
                                        <p:strVal val="visible"/>
                                      </p:to>
                                    </p:set>
                                    <p:animEffect transition="in" filter="slide(fromLeft)">
                                      <p:cBhvr>
                                        <p:cTn id="38" dur="500"/>
                                        <p:tgtEl>
                                          <p:spTgt spid="223247"/>
                                        </p:tgtEl>
                                      </p:cBhvr>
                                    </p:animEffect>
                                  </p:childTnLst>
                                </p:cTn>
                              </p:par>
                            </p:childTnLst>
                          </p:cTn>
                        </p:par>
                        <p:par>
                          <p:cTn id="39" fill="hold" nodeType="afterGroup">
                            <p:stCondLst>
                              <p:cond delay="500"/>
                            </p:stCondLst>
                            <p:childTnLst>
                              <p:par>
                                <p:cTn id="40" presetID="12" presetClass="entr" presetSubtype="8" fill="hold" grpId="0" nodeType="afterEffect">
                                  <p:stCondLst>
                                    <p:cond delay="0"/>
                                  </p:stCondLst>
                                  <p:childTnLst>
                                    <p:set>
                                      <p:cBhvr>
                                        <p:cTn id="41" dur="1" fill="hold">
                                          <p:stCondLst>
                                            <p:cond delay="0"/>
                                          </p:stCondLst>
                                        </p:cTn>
                                        <p:tgtEl>
                                          <p:spTgt spid="223245"/>
                                        </p:tgtEl>
                                        <p:attrNameLst>
                                          <p:attrName>style.visibility</p:attrName>
                                        </p:attrNameLst>
                                      </p:cBhvr>
                                      <p:to>
                                        <p:strVal val="visible"/>
                                      </p:to>
                                    </p:set>
                                    <p:animEffect transition="in" filter="slide(fromLeft)">
                                      <p:cBhvr>
                                        <p:cTn id="42" dur="500"/>
                                        <p:tgtEl>
                                          <p:spTgt spid="223245"/>
                                        </p:tgtEl>
                                      </p:cBhvr>
                                    </p:animEffect>
                                  </p:childTnLst>
                                </p:cTn>
                              </p:par>
                            </p:childTnLst>
                          </p:cTn>
                        </p:par>
                        <p:par>
                          <p:cTn id="43" fill="hold" nodeType="afterGroup">
                            <p:stCondLst>
                              <p:cond delay="1000"/>
                            </p:stCondLst>
                            <p:childTnLst>
                              <p:par>
                                <p:cTn id="44" presetID="12" presetClass="entr" presetSubtype="8" fill="hold" nodeType="afterEffect">
                                  <p:stCondLst>
                                    <p:cond delay="0"/>
                                  </p:stCondLst>
                                  <p:childTnLst>
                                    <p:set>
                                      <p:cBhvr>
                                        <p:cTn id="45" dur="1" fill="hold">
                                          <p:stCondLst>
                                            <p:cond delay="0"/>
                                          </p:stCondLst>
                                        </p:cTn>
                                        <p:tgtEl>
                                          <p:spTgt spid="223243"/>
                                        </p:tgtEl>
                                        <p:attrNameLst>
                                          <p:attrName>style.visibility</p:attrName>
                                        </p:attrNameLst>
                                      </p:cBhvr>
                                      <p:to>
                                        <p:strVal val="visible"/>
                                      </p:to>
                                    </p:set>
                                    <p:animEffect transition="in" filter="slide(fromLeft)">
                                      <p:cBhvr>
                                        <p:cTn id="46" dur="500"/>
                                        <p:tgtEl>
                                          <p:spTgt spid="223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p:bldP spid="223239" grpId="0"/>
      <p:bldP spid="223244" grpId="0"/>
      <p:bldP spid="2232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seedsjets4">
            <a:extLst>
              <a:ext uri="{FF2B5EF4-FFF2-40B4-BE49-F238E27FC236}">
                <a16:creationId xmlns:a16="http://schemas.microsoft.com/office/drawing/2014/main" id="{A73150D5-CE6E-6A41-BCB0-35311DD71E2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95800" y="1524001"/>
            <a:ext cx="3276600" cy="2284413"/>
          </a:xfrm>
          <a:noFill/>
        </p:spPr>
      </p:pic>
      <p:pic>
        <p:nvPicPr>
          <p:cNvPr id="225283" name="Picture 3" descr="seedsjets3">
            <a:extLst>
              <a:ext uri="{FF2B5EF4-FFF2-40B4-BE49-F238E27FC236}">
                <a16:creationId xmlns:a16="http://schemas.microsoft.com/office/drawing/2014/main" id="{E3DDCBB5-7FBD-D14A-86FB-5536B67F2A5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76400" y="1506539"/>
            <a:ext cx="2819400" cy="2281237"/>
          </a:xfrm>
          <a:noFill/>
        </p:spPr>
      </p:pic>
      <p:sp>
        <p:nvSpPr>
          <p:cNvPr id="38915" name="Rectangle 4">
            <a:extLst>
              <a:ext uri="{FF2B5EF4-FFF2-40B4-BE49-F238E27FC236}">
                <a16:creationId xmlns:a16="http://schemas.microsoft.com/office/drawing/2014/main" id="{FB856473-52AA-CB4D-80E7-394C0C3B8A7A}"/>
              </a:ext>
            </a:extLst>
          </p:cNvPr>
          <p:cNvSpPr>
            <a:spLocks noGrp="1" noChangeArrowheads="1"/>
          </p:cNvSpPr>
          <p:nvPr>
            <p:ph type="title" sz="quarter"/>
          </p:nvPr>
        </p:nvSpPr>
        <p:spPr>
          <a:xfrm>
            <a:off x="1981200" y="76201"/>
            <a:ext cx="8229600" cy="868363"/>
          </a:xfrm>
        </p:spPr>
        <p:txBody>
          <a:bodyPr/>
          <a:lstStyle/>
          <a:p>
            <a:pPr eaLnBrk="1" hangingPunct="1"/>
            <a:r>
              <a:rPr lang="en-US" altLang="en-US">
                <a:solidFill>
                  <a:schemeClr val="accent2"/>
                </a:solidFill>
                <a:ea typeface="ＭＳ Ｐゴシック" panose="020B0600070205080204" pitchFamily="34" charset="-128"/>
              </a:rPr>
              <a:t>Radio Galaxies</a:t>
            </a:r>
          </a:p>
        </p:txBody>
      </p:sp>
      <p:pic>
        <p:nvPicPr>
          <p:cNvPr id="38916" name="Picture 5" descr="seedsjets5">
            <a:extLst>
              <a:ext uri="{FF2B5EF4-FFF2-40B4-BE49-F238E27FC236}">
                <a16:creationId xmlns:a16="http://schemas.microsoft.com/office/drawing/2014/main" id="{90F33F6A-11FC-5F4E-A535-0B7F5332D021}"/>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1600200" y="3657600"/>
            <a:ext cx="6248400" cy="2997200"/>
          </a:xfrm>
          <a:noFill/>
        </p:spPr>
      </p:pic>
      <p:sp>
        <p:nvSpPr>
          <p:cNvPr id="38917" name="Text Box 6">
            <a:extLst>
              <a:ext uri="{FF2B5EF4-FFF2-40B4-BE49-F238E27FC236}">
                <a16:creationId xmlns:a16="http://schemas.microsoft.com/office/drawing/2014/main" id="{34D513C6-30B2-774A-876A-F4AC0FF459C0}"/>
              </a:ext>
            </a:extLst>
          </p:cNvPr>
          <p:cNvSpPr txBox="1">
            <a:spLocks noChangeArrowheads="1"/>
          </p:cNvSpPr>
          <p:nvPr/>
        </p:nvSpPr>
        <p:spPr bwMode="auto">
          <a:xfrm>
            <a:off x="1600200" y="5791201"/>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Radio image superposed on optical image</a:t>
            </a:r>
          </a:p>
        </p:txBody>
      </p:sp>
      <p:sp>
        <p:nvSpPr>
          <p:cNvPr id="225287" name="Text Box 7">
            <a:extLst>
              <a:ext uri="{FF2B5EF4-FFF2-40B4-BE49-F238E27FC236}">
                <a16:creationId xmlns:a16="http://schemas.microsoft.com/office/drawing/2014/main" id="{3233CA1D-AA99-B145-B0C3-2DA4BFAC4620}"/>
              </a:ext>
            </a:extLst>
          </p:cNvPr>
          <p:cNvSpPr txBox="1">
            <a:spLocks noChangeArrowheads="1"/>
          </p:cNvSpPr>
          <p:nvPr/>
        </p:nvSpPr>
        <p:spPr bwMode="auto">
          <a:xfrm>
            <a:off x="1524000" y="838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Centaurus A (</a:t>
            </a:r>
            <a:r>
              <a:rPr lang="ja-JP" altLang="en-US">
                <a:solidFill>
                  <a:schemeClr val="accent2"/>
                </a:solidFill>
              </a:rPr>
              <a:t>“</a:t>
            </a:r>
            <a:r>
              <a:rPr lang="en-US" altLang="ja-JP">
                <a:solidFill>
                  <a:schemeClr val="accent2"/>
                </a:solidFill>
              </a:rPr>
              <a:t>Cen A</a:t>
            </a:r>
            <a:r>
              <a:rPr lang="ja-JP" altLang="en-US">
                <a:solidFill>
                  <a:schemeClr val="accent2"/>
                </a:solidFill>
              </a:rPr>
              <a:t>”</a:t>
            </a:r>
            <a:r>
              <a:rPr lang="en-US" altLang="ja-JP">
                <a:solidFill>
                  <a:schemeClr val="accent2"/>
                </a:solidFill>
              </a:rPr>
              <a:t> = NGC 5128): the closest AGN to us.</a:t>
            </a:r>
            <a:endParaRPr lang="en-US" altLang="en-US">
              <a:solidFill>
                <a:schemeClr val="accent2"/>
              </a:solidFill>
            </a:endParaRPr>
          </a:p>
        </p:txBody>
      </p:sp>
      <p:pic>
        <p:nvPicPr>
          <p:cNvPr id="225288" name="Picture 8" descr="seedsjets2">
            <a:extLst>
              <a:ext uri="{FF2B5EF4-FFF2-40B4-BE49-F238E27FC236}">
                <a16:creationId xmlns:a16="http://schemas.microsoft.com/office/drawing/2014/main" id="{A8E4EB4C-9D12-DC46-9EDF-D951A843EF4E}"/>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7732714" y="3276601"/>
            <a:ext cx="2935287" cy="2187575"/>
          </a:xfrm>
          <a:noFill/>
        </p:spPr>
      </p:pic>
      <p:sp>
        <p:nvSpPr>
          <p:cNvPr id="225289" name="Text Box 9">
            <a:extLst>
              <a:ext uri="{FF2B5EF4-FFF2-40B4-BE49-F238E27FC236}">
                <a16:creationId xmlns:a16="http://schemas.microsoft.com/office/drawing/2014/main" id="{04C9B02D-FEE9-3C45-AE15-EA9AC9A4B776}"/>
              </a:ext>
            </a:extLst>
          </p:cNvPr>
          <p:cNvSpPr txBox="1">
            <a:spLocks noChangeArrowheads="1"/>
          </p:cNvSpPr>
          <p:nvPr/>
        </p:nvSpPr>
        <p:spPr bwMode="auto">
          <a:xfrm>
            <a:off x="7620000" y="1812926"/>
            <a:ext cx="320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Jet visible in radio and X-rays; show bright spots in similar locations.</a:t>
            </a:r>
          </a:p>
        </p:txBody>
      </p:sp>
      <p:sp>
        <p:nvSpPr>
          <p:cNvPr id="225290" name="Text Box 10">
            <a:extLst>
              <a:ext uri="{FF2B5EF4-FFF2-40B4-BE49-F238E27FC236}">
                <a16:creationId xmlns:a16="http://schemas.microsoft.com/office/drawing/2014/main" id="{37DDC895-6311-754D-81DA-4DC5773F3F86}"/>
              </a:ext>
            </a:extLst>
          </p:cNvPr>
          <p:cNvSpPr txBox="1">
            <a:spLocks noChangeArrowheads="1"/>
          </p:cNvSpPr>
          <p:nvPr/>
        </p:nvSpPr>
        <p:spPr bwMode="auto">
          <a:xfrm>
            <a:off x="8077200" y="5486401"/>
            <a:ext cx="2590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Infrared image reveals warm gas near the nucleus.</a:t>
            </a:r>
          </a:p>
        </p:txBody>
      </p:sp>
      <p:sp>
        <p:nvSpPr>
          <p:cNvPr id="38922" name="FlagCount" hidden="1">
            <a:extLst>
              <a:ext uri="{FF2B5EF4-FFF2-40B4-BE49-F238E27FC236}">
                <a16:creationId xmlns:a16="http://schemas.microsoft.com/office/drawing/2014/main" id="{C10A677A-A8E2-1249-AE41-5B27FD9F32E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545272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5287"/>
                                        </p:tgtEl>
                                        <p:attrNameLst>
                                          <p:attrName>style.visibility</p:attrName>
                                        </p:attrNameLst>
                                      </p:cBhvr>
                                      <p:to>
                                        <p:strVal val="visible"/>
                                      </p:to>
                                    </p:set>
                                    <p:animEffect transition="in" filter="slide(fromBottom)">
                                      <p:cBhvr>
                                        <p:cTn id="7" dur="500"/>
                                        <p:tgtEl>
                                          <p:spTgt spid="225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5289"/>
                                        </p:tgtEl>
                                        <p:attrNameLst>
                                          <p:attrName>style.visibility</p:attrName>
                                        </p:attrNameLst>
                                      </p:cBhvr>
                                      <p:to>
                                        <p:strVal val="visible"/>
                                      </p:to>
                                    </p:set>
                                    <p:animEffect transition="in" filter="slide(fromBottom)">
                                      <p:cBhvr>
                                        <p:cTn id="12" dur="500"/>
                                        <p:tgtEl>
                                          <p:spTgt spid="2252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25282"/>
                                        </p:tgtEl>
                                        <p:attrNameLst>
                                          <p:attrName>style.visibility</p:attrName>
                                        </p:attrNameLst>
                                      </p:cBhvr>
                                      <p:to>
                                        <p:strVal val="visible"/>
                                      </p:to>
                                    </p:set>
                                    <p:anim calcmode="lin" valueType="num">
                                      <p:cBhvr additive="base">
                                        <p:cTn id="17" dur="500" fill="hold"/>
                                        <p:tgtEl>
                                          <p:spTgt spid="225282"/>
                                        </p:tgtEl>
                                        <p:attrNameLst>
                                          <p:attrName>ppt_x</p:attrName>
                                        </p:attrNameLst>
                                      </p:cBhvr>
                                      <p:tavLst>
                                        <p:tav tm="0">
                                          <p:val>
                                            <p:strVal val="0-#ppt_w/2"/>
                                          </p:val>
                                        </p:tav>
                                        <p:tav tm="100000">
                                          <p:val>
                                            <p:strVal val="#ppt_x"/>
                                          </p:val>
                                        </p:tav>
                                      </p:tavLst>
                                    </p:anim>
                                    <p:anim calcmode="lin" valueType="num">
                                      <p:cBhvr additive="base">
                                        <p:cTn id="18" dur="500" fill="hold"/>
                                        <p:tgtEl>
                                          <p:spTgt spid="225282"/>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8" fill="hold" nodeType="afterEffect">
                                  <p:stCondLst>
                                    <p:cond delay="0"/>
                                  </p:stCondLst>
                                  <p:childTnLst>
                                    <p:set>
                                      <p:cBhvr>
                                        <p:cTn id="21" dur="1" fill="hold">
                                          <p:stCondLst>
                                            <p:cond delay="0"/>
                                          </p:stCondLst>
                                        </p:cTn>
                                        <p:tgtEl>
                                          <p:spTgt spid="225283"/>
                                        </p:tgtEl>
                                        <p:attrNameLst>
                                          <p:attrName>style.visibility</p:attrName>
                                        </p:attrNameLst>
                                      </p:cBhvr>
                                      <p:to>
                                        <p:strVal val="visible"/>
                                      </p:to>
                                    </p:set>
                                    <p:anim calcmode="lin" valueType="num">
                                      <p:cBhvr additive="base">
                                        <p:cTn id="22" dur="500" fill="hold"/>
                                        <p:tgtEl>
                                          <p:spTgt spid="225283"/>
                                        </p:tgtEl>
                                        <p:attrNameLst>
                                          <p:attrName>ppt_x</p:attrName>
                                        </p:attrNameLst>
                                      </p:cBhvr>
                                      <p:tavLst>
                                        <p:tav tm="0">
                                          <p:val>
                                            <p:strVal val="0-#ppt_w/2"/>
                                          </p:val>
                                        </p:tav>
                                        <p:tav tm="100000">
                                          <p:val>
                                            <p:strVal val="#ppt_x"/>
                                          </p:val>
                                        </p:tav>
                                      </p:tavLst>
                                    </p:anim>
                                    <p:anim calcmode="lin" valueType="num">
                                      <p:cBhvr additive="base">
                                        <p:cTn id="23" dur="500" fill="hold"/>
                                        <p:tgtEl>
                                          <p:spTgt spid="22528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225288"/>
                                        </p:tgtEl>
                                        <p:attrNameLst>
                                          <p:attrName>style.visibility</p:attrName>
                                        </p:attrNameLst>
                                      </p:cBhvr>
                                      <p:to>
                                        <p:strVal val="visible"/>
                                      </p:to>
                                    </p:set>
                                    <p:anim calcmode="lin" valueType="num">
                                      <p:cBhvr additive="base">
                                        <p:cTn id="28" dur="500" fill="hold"/>
                                        <p:tgtEl>
                                          <p:spTgt spid="225288"/>
                                        </p:tgtEl>
                                        <p:attrNameLst>
                                          <p:attrName>ppt_x</p:attrName>
                                        </p:attrNameLst>
                                      </p:cBhvr>
                                      <p:tavLst>
                                        <p:tav tm="0">
                                          <p:val>
                                            <p:strVal val="1+#ppt_w/2"/>
                                          </p:val>
                                        </p:tav>
                                        <p:tav tm="100000">
                                          <p:val>
                                            <p:strVal val="#ppt_x"/>
                                          </p:val>
                                        </p:tav>
                                      </p:tavLst>
                                    </p:anim>
                                    <p:anim calcmode="lin" valueType="num">
                                      <p:cBhvr additive="base">
                                        <p:cTn id="29" dur="500" fill="hold"/>
                                        <p:tgtEl>
                                          <p:spTgt spid="225288"/>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nodeType="clickEffect">
                                  <p:stCondLst>
                                    <p:cond delay="0"/>
                                  </p:stCondLst>
                                  <p:childTnLst>
                                    <p:set>
                                      <p:cBhvr>
                                        <p:cTn id="33" dur="1" fill="hold">
                                          <p:stCondLst>
                                            <p:cond delay="0"/>
                                          </p:stCondLst>
                                        </p:cTn>
                                        <p:tgtEl>
                                          <p:spTgt spid="225290">
                                            <p:txEl>
                                              <p:pRg st="0" end="0"/>
                                            </p:txEl>
                                          </p:spTgt>
                                        </p:tgtEl>
                                        <p:attrNameLst>
                                          <p:attrName>style.visibility</p:attrName>
                                        </p:attrNameLst>
                                      </p:cBhvr>
                                      <p:to>
                                        <p:strVal val="visible"/>
                                      </p:to>
                                    </p:set>
                                    <p:animEffect transition="in" filter="slide(fromBottom)">
                                      <p:cBhvr>
                                        <p:cTn id="34" dur="500"/>
                                        <p:tgtEl>
                                          <p:spTgt spid="225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p:bldP spid="22528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14p311a">
            <a:extLst>
              <a:ext uri="{FF2B5EF4-FFF2-40B4-BE49-F238E27FC236}">
                <a16:creationId xmlns:a16="http://schemas.microsoft.com/office/drawing/2014/main" id="{59D63C0C-BD63-B448-AF75-A346FCEF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35115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3" descr="14p311b copy">
            <a:extLst>
              <a:ext uri="{FF2B5EF4-FFF2-40B4-BE49-F238E27FC236}">
                <a16:creationId xmlns:a16="http://schemas.microsoft.com/office/drawing/2014/main" id="{69CF12CA-8731-7E4F-AF95-DC032FDBF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33801"/>
            <a:ext cx="34607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a:extLst>
              <a:ext uri="{FF2B5EF4-FFF2-40B4-BE49-F238E27FC236}">
                <a16:creationId xmlns:a16="http://schemas.microsoft.com/office/drawing/2014/main" id="{1CB08566-C890-E640-B821-5AC60E1377AB}"/>
              </a:ext>
            </a:extLst>
          </p:cNvPr>
          <p:cNvSpPr>
            <a:spLocks noGrp="1" noChangeArrowheads="1"/>
          </p:cNvSpPr>
          <p:nvPr>
            <p:ph type="title"/>
          </p:nvPr>
        </p:nvSpPr>
        <p:spPr>
          <a:xfrm>
            <a:off x="5715000" y="-76200"/>
            <a:ext cx="4953000" cy="944563"/>
          </a:xfrm>
        </p:spPr>
        <p:txBody>
          <a:bodyPr/>
          <a:lstStyle/>
          <a:p>
            <a:pPr algn="ctr" eaLnBrk="1" hangingPunct="1"/>
            <a:r>
              <a:rPr lang="en-US" altLang="en-US" dirty="0">
                <a:solidFill>
                  <a:schemeClr val="accent2"/>
                </a:solidFill>
                <a:ea typeface="ＭＳ Ｐゴシック" panose="020B0600070205080204" pitchFamily="34" charset="-128"/>
              </a:rPr>
              <a:t>Radio Galaxies (II)</a:t>
            </a:r>
          </a:p>
        </p:txBody>
      </p:sp>
      <p:pic>
        <p:nvPicPr>
          <p:cNvPr id="227333" name="Picture 5" descr="seedsjets9">
            <a:extLst>
              <a:ext uri="{FF2B5EF4-FFF2-40B4-BE49-F238E27FC236}">
                <a16:creationId xmlns:a16="http://schemas.microsoft.com/office/drawing/2014/main" id="{8318F182-4F13-194B-9037-2AB99AD63CBB}"/>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919914" y="1489076"/>
            <a:ext cx="3748087" cy="3921125"/>
          </a:xfrm>
          <a:noFill/>
        </p:spPr>
      </p:pic>
      <p:sp>
        <p:nvSpPr>
          <p:cNvPr id="227334" name="Text Box 6">
            <a:extLst>
              <a:ext uri="{FF2B5EF4-FFF2-40B4-BE49-F238E27FC236}">
                <a16:creationId xmlns:a16="http://schemas.microsoft.com/office/drawing/2014/main" id="{413304A7-9D5B-6A41-B868-28DC4867D9D7}"/>
              </a:ext>
            </a:extLst>
          </p:cNvPr>
          <p:cNvSpPr txBox="1">
            <a:spLocks noChangeArrowheads="1"/>
          </p:cNvSpPr>
          <p:nvPr/>
        </p:nvSpPr>
        <p:spPr bwMode="auto">
          <a:xfrm>
            <a:off x="4953000" y="4422776"/>
            <a:ext cx="205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Evidence for the galaxy moving through intergalactic material</a:t>
            </a:r>
          </a:p>
        </p:txBody>
      </p:sp>
      <p:sp>
        <p:nvSpPr>
          <p:cNvPr id="227335" name="Text Box 7">
            <a:extLst>
              <a:ext uri="{FF2B5EF4-FFF2-40B4-BE49-F238E27FC236}">
                <a16:creationId xmlns:a16="http://schemas.microsoft.com/office/drawing/2014/main" id="{BD4FF773-243E-5C40-8370-CFCBE858D421}"/>
              </a:ext>
            </a:extLst>
          </p:cNvPr>
          <p:cNvSpPr txBox="1">
            <a:spLocks noChangeArrowheads="1"/>
          </p:cNvSpPr>
          <p:nvPr/>
        </p:nvSpPr>
        <p:spPr bwMode="auto">
          <a:xfrm>
            <a:off x="6934200" y="1524001"/>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Radio image of 3C75</a:t>
            </a:r>
          </a:p>
        </p:txBody>
      </p:sp>
      <p:sp>
        <p:nvSpPr>
          <p:cNvPr id="227336" name="Text Box 8">
            <a:extLst>
              <a:ext uri="{FF2B5EF4-FFF2-40B4-BE49-F238E27FC236}">
                <a16:creationId xmlns:a16="http://schemas.microsoft.com/office/drawing/2014/main" id="{53E97D9F-CF3C-D74B-8D11-3D86A78C9A78}"/>
              </a:ext>
            </a:extLst>
          </p:cNvPr>
          <p:cNvSpPr txBox="1">
            <a:spLocks noChangeArrowheads="1"/>
          </p:cNvSpPr>
          <p:nvPr/>
        </p:nvSpPr>
        <p:spPr bwMode="auto">
          <a:xfrm>
            <a:off x="7315200" y="5670551"/>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3C75: Evidence for two nuclei </a:t>
            </a:r>
            <a:r>
              <a:rPr lang="en-US" altLang="en-US">
                <a:solidFill>
                  <a:schemeClr val="accent2"/>
                </a:solidFill>
                <a:cs typeface="Arial" panose="020B0604020202020204" pitchFamily="34" charset="0"/>
                <a:sym typeface="Symbol" pitchFamily="2" charset="2"/>
              </a:rPr>
              <a:t></a:t>
            </a:r>
            <a:r>
              <a:rPr lang="en-US" altLang="en-US">
                <a:solidFill>
                  <a:schemeClr val="accent2"/>
                </a:solidFill>
                <a:cs typeface="Arial" panose="020B0604020202020204" pitchFamily="34" charset="0"/>
              </a:rPr>
              <a:t> recent galaxy merger</a:t>
            </a:r>
          </a:p>
        </p:txBody>
      </p:sp>
      <p:sp>
        <p:nvSpPr>
          <p:cNvPr id="40968" name="Text Box 9">
            <a:extLst>
              <a:ext uri="{FF2B5EF4-FFF2-40B4-BE49-F238E27FC236}">
                <a16:creationId xmlns:a16="http://schemas.microsoft.com/office/drawing/2014/main" id="{7938FF78-CA8C-B142-805B-91065EB3ED0C}"/>
              </a:ext>
            </a:extLst>
          </p:cNvPr>
          <p:cNvSpPr txBox="1">
            <a:spLocks noChangeArrowheads="1"/>
          </p:cNvSpPr>
          <p:nvPr/>
        </p:nvSpPr>
        <p:spPr bwMode="auto">
          <a:xfrm>
            <a:off x="1524000" y="60326"/>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Visual + radio image of 3C31</a:t>
            </a:r>
          </a:p>
        </p:txBody>
      </p:sp>
      <p:sp>
        <p:nvSpPr>
          <p:cNvPr id="227338" name="Text Box 10">
            <a:extLst>
              <a:ext uri="{FF2B5EF4-FFF2-40B4-BE49-F238E27FC236}">
                <a16:creationId xmlns:a16="http://schemas.microsoft.com/office/drawing/2014/main" id="{BB283CA9-D74C-5F45-BD6E-4DA5879E7B7D}"/>
              </a:ext>
            </a:extLst>
          </p:cNvPr>
          <p:cNvSpPr txBox="1">
            <a:spLocks noChangeArrowheads="1"/>
          </p:cNvSpPr>
          <p:nvPr/>
        </p:nvSpPr>
        <p:spPr bwMode="auto">
          <a:xfrm>
            <a:off x="1600200" y="3962401"/>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Radio image of NGC 1265</a:t>
            </a:r>
          </a:p>
        </p:txBody>
      </p:sp>
      <p:sp>
        <p:nvSpPr>
          <p:cNvPr id="40970" name="FlagCount" hidden="1">
            <a:extLst>
              <a:ext uri="{FF2B5EF4-FFF2-40B4-BE49-F238E27FC236}">
                <a16:creationId xmlns:a16="http://schemas.microsoft.com/office/drawing/2014/main" id="{FE4E16C1-4055-2146-8DEE-4D89113E72F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66893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 calcmode="lin" valueType="num">
                                      <p:cBhvr additive="base">
                                        <p:cTn id="7" dur="500" fill="hold"/>
                                        <p:tgtEl>
                                          <p:spTgt spid="227330"/>
                                        </p:tgtEl>
                                        <p:attrNameLst>
                                          <p:attrName>ppt_x</p:attrName>
                                        </p:attrNameLst>
                                      </p:cBhvr>
                                      <p:tavLst>
                                        <p:tav tm="0">
                                          <p:val>
                                            <p:strVal val="0-#ppt_w/2"/>
                                          </p:val>
                                        </p:tav>
                                        <p:tav tm="100000">
                                          <p:val>
                                            <p:strVal val="#ppt_x"/>
                                          </p:val>
                                        </p:tav>
                                      </p:tavLst>
                                    </p:anim>
                                    <p:anim calcmode="lin" valueType="num">
                                      <p:cBhvr additive="base">
                                        <p:cTn id="8" dur="500" fill="hold"/>
                                        <p:tgtEl>
                                          <p:spTgt spid="2273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7334"/>
                                        </p:tgtEl>
                                        <p:attrNameLst>
                                          <p:attrName>style.visibility</p:attrName>
                                        </p:attrNameLst>
                                      </p:cBhvr>
                                      <p:to>
                                        <p:strVal val="visible"/>
                                      </p:to>
                                    </p:set>
                                    <p:animEffect transition="in" filter="slide(fromBottom)">
                                      <p:cBhvr>
                                        <p:cTn id="13" dur="500"/>
                                        <p:tgtEl>
                                          <p:spTgt spid="227334"/>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227338"/>
                                        </p:tgtEl>
                                        <p:attrNameLst>
                                          <p:attrName>style.visibility</p:attrName>
                                        </p:attrNameLst>
                                      </p:cBhvr>
                                      <p:to>
                                        <p:strVal val="visible"/>
                                      </p:to>
                                    </p:set>
                                    <p:anim calcmode="lin" valueType="num">
                                      <p:cBhvr additive="base">
                                        <p:cTn id="16" dur="500" fill="hold"/>
                                        <p:tgtEl>
                                          <p:spTgt spid="227338"/>
                                        </p:tgtEl>
                                        <p:attrNameLst>
                                          <p:attrName>ppt_x</p:attrName>
                                        </p:attrNameLst>
                                      </p:cBhvr>
                                      <p:tavLst>
                                        <p:tav tm="0">
                                          <p:val>
                                            <p:strVal val="0-#ppt_w/2"/>
                                          </p:val>
                                        </p:tav>
                                        <p:tav tm="100000">
                                          <p:val>
                                            <p:strVal val="#ppt_x"/>
                                          </p:val>
                                        </p:tav>
                                      </p:tavLst>
                                    </p:anim>
                                    <p:anim calcmode="lin" valueType="num">
                                      <p:cBhvr additive="base">
                                        <p:cTn id="17" dur="500" fill="hold"/>
                                        <p:tgtEl>
                                          <p:spTgt spid="227338"/>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227333"/>
                                        </p:tgtEl>
                                        <p:attrNameLst>
                                          <p:attrName>style.visibility</p:attrName>
                                        </p:attrNameLst>
                                      </p:cBhvr>
                                      <p:to>
                                        <p:strVal val="visible"/>
                                      </p:to>
                                    </p:set>
                                    <p:anim calcmode="lin" valueType="num">
                                      <p:cBhvr additive="base">
                                        <p:cTn id="22" dur="500" fill="hold"/>
                                        <p:tgtEl>
                                          <p:spTgt spid="227333"/>
                                        </p:tgtEl>
                                        <p:attrNameLst>
                                          <p:attrName>ppt_x</p:attrName>
                                        </p:attrNameLst>
                                      </p:cBhvr>
                                      <p:tavLst>
                                        <p:tav tm="0">
                                          <p:val>
                                            <p:strVal val="1+#ppt_w/2"/>
                                          </p:val>
                                        </p:tav>
                                        <p:tav tm="100000">
                                          <p:val>
                                            <p:strVal val="#ppt_x"/>
                                          </p:val>
                                        </p:tav>
                                      </p:tavLst>
                                    </p:anim>
                                    <p:anim calcmode="lin" valueType="num">
                                      <p:cBhvr additive="base">
                                        <p:cTn id="23" dur="500" fill="hold"/>
                                        <p:tgtEl>
                                          <p:spTgt spid="227333"/>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27335"/>
                                        </p:tgtEl>
                                        <p:attrNameLst>
                                          <p:attrName>style.visibility</p:attrName>
                                        </p:attrNameLst>
                                      </p:cBhvr>
                                      <p:to>
                                        <p:strVal val="visible"/>
                                      </p:to>
                                    </p:set>
                                    <p:anim calcmode="lin" valueType="num">
                                      <p:cBhvr additive="base">
                                        <p:cTn id="26" dur="500" fill="hold"/>
                                        <p:tgtEl>
                                          <p:spTgt spid="227335"/>
                                        </p:tgtEl>
                                        <p:attrNameLst>
                                          <p:attrName>ppt_x</p:attrName>
                                        </p:attrNameLst>
                                      </p:cBhvr>
                                      <p:tavLst>
                                        <p:tav tm="0">
                                          <p:val>
                                            <p:strVal val="1+#ppt_w/2"/>
                                          </p:val>
                                        </p:tav>
                                        <p:tav tm="100000">
                                          <p:val>
                                            <p:strVal val="#ppt_x"/>
                                          </p:val>
                                        </p:tav>
                                      </p:tavLst>
                                    </p:anim>
                                    <p:anim calcmode="lin" valueType="num">
                                      <p:cBhvr additive="base">
                                        <p:cTn id="27" dur="500" fill="hold"/>
                                        <p:tgtEl>
                                          <p:spTgt spid="227335"/>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227331"/>
                                        </p:tgtEl>
                                        <p:attrNameLst>
                                          <p:attrName>style.visibility</p:attrName>
                                        </p:attrNameLst>
                                      </p:cBhvr>
                                      <p:to>
                                        <p:strVal val="visible"/>
                                      </p:to>
                                    </p:set>
                                    <p:anim calcmode="lin" valueType="num">
                                      <p:cBhvr additive="base">
                                        <p:cTn id="32" dur="500" fill="hold"/>
                                        <p:tgtEl>
                                          <p:spTgt spid="227331"/>
                                        </p:tgtEl>
                                        <p:attrNameLst>
                                          <p:attrName>ppt_x</p:attrName>
                                        </p:attrNameLst>
                                      </p:cBhvr>
                                      <p:tavLst>
                                        <p:tav tm="0">
                                          <p:val>
                                            <p:strVal val="0-#ppt_w/2"/>
                                          </p:val>
                                        </p:tav>
                                        <p:tav tm="100000">
                                          <p:val>
                                            <p:strVal val="#ppt_x"/>
                                          </p:val>
                                        </p:tav>
                                      </p:tavLst>
                                    </p:anim>
                                    <p:anim calcmode="lin" valueType="num">
                                      <p:cBhvr additive="base">
                                        <p:cTn id="33" dur="500" fill="hold"/>
                                        <p:tgtEl>
                                          <p:spTgt spid="227331"/>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227336">
                                            <p:txEl>
                                              <p:pRg st="0" end="0"/>
                                            </p:txEl>
                                          </p:spTgt>
                                        </p:tgtEl>
                                        <p:attrNameLst>
                                          <p:attrName>style.visibility</p:attrName>
                                        </p:attrNameLst>
                                      </p:cBhvr>
                                      <p:to>
                                        <p:strVal val="visible"/>
                                      </p:to>
                                    </p:set>
                                    <p:animEffect transition="in" filter="slide(fromBottom)">
                                      <p:cBhvr>
                                        <p:cTn id="38" dur="500"/>
                                        <p:tgtEl>
                                          <p:spTgt spid="2273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4" grpId="0"/>
      <p:bldP spid="227335" grpId="0"/>
      <p:bldP spid="2273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a:xfrm>
            <a:off x="772885" y="212725"/>
            <a:ext cx="11168743" cy="1325563"/>
          </a:xfrm>
        </p:spPr>
        <p:txBody>
          <a:bodyPr/>
          <a:lstStyle/>
          <a:p>
            <a:r>
              <a:rPr lang="en-US" dirty="0"/>
              <a:t>Others, e.g., De </a:t>
            </a:r>
            <a:r>
              <a:rPr lang="en-US" dirty="0" err="1"/>
              <a:t>Vaucouleur’s</a:t>
            </a:r>
            <a:r>
              <a:rPr lang="en-US" dirty="0"/>
              <a:t> Scheme</a:t>
            </a:r>
          </a:p>
        </p:txBody>
      </p:sp>
      <p:pic>
        <p:nvPicPr>
          <p:cNvPr id="1028" name="Picture 4" descr="Image result for vaucouleurs galaxy classification">
            <a:extLst>
              <a:ext uri="{FF2B5EF4-FFF2-40B4-BE49-F238E27FC236}">
                <a16:creationId xmlns:a16="http://schemas.microsoft.com/office/drawing/2014/main" id="{F7D07E0C-284C-794E-9695-DD8D089064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9285" y="1326273"/>
            <a:ext cx="7053943" cy="501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83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3286C5F0-E91C-0F44-9F5B-2F418822CD5E}"/>
              </a:ext>
            </a:extLst>
          </p:cNvPr>
          <p:cNvSpPr>
            <a:spLocks noGrp="1" noChangeArrowheads="1"/>
          </p:cNvSpPr>
          <p:nvPr>
            <p:ph type="title"/>
          </p:nvPr>
        </p:nvSpPr>
        <p:spPr>
          <a:xfrm>
            <a:off x="1981200" y="76201"/>
            <a:ext cx="8229600" cy="868363"/>
          </a:xfrm>
        </p:spPr>
        <p:txBody>
          <a:bodyPr/>
          <a:lstStyle/>
          <a:p>
            <a:pPr algn="ctr" eaLnBrk="1" hangingPunct="1"/>
            <a:r>
              <a:rPr lang="en-US" altLang="en-US" dirty="0">
                <a:solidFill>
                  <a:schemeClr val="accent2"/>
                </a:solidFill>
                <a:ea typeface="ＭＳ Ｐゴシック" panose="020B0600070205080204" pitchFamily="34" charset="-128"/>
              </a:rPr>
              <a:t>Formation of Radio Jets</a:t>
            </a:r>
          </a:p>
        </p:txBody>
      </p:sp>
      <p:pic>
        <p:nvPicPr>
          <p:cNvPr id="43010" name="Picture 3" descr="seedsjets6">
            <a:extLst>
              <a:ext uri="{FF2B5EF4-FFF2-40B4-BE49-F238E27FC236}">
                <a16:creationId xmlns:a16="http://schemas.microsoft.com/office/drawing/2014/main" id="{5BC0B293-1526-FD46-B3AB-52CAD22BA5B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00201" y="1447801"/>
            <a:ext cx="3070225" cy="5287963"/>
          </a:xfrm>
          <a:noFill/>
        </p:spPr>
      </p:pic>
      <p:pic>
        <p:nvPicPr>
          <p:cNvPr id="229380" name="Picture 4" descr="seedsjets10">
            <a:extLst>
              <a:ext uri="{FF2B5EF4-FFF2-40B4-BE49-F238E27FC236}">
                <a16:creationId xmlns:a16="http://schemas.microsoft.com/office/drawing/2014/main" id="{FCD15477-D973-C342-AAC3-D89D26C92E9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2286000"/>
            <a:ext cx="5867400" cy="3492500"/>
          </a:xfrm>
          <a:noFill/>
        </p:spPr>
      </p:pic>
      <p:sp>
        <p:nvSpPr>
          <p:cNvPr id="229381" name="Text Box 5">
            <a:extLst>
              <a:ext uri="{FF2B5EF4-FFF2-40B4-BE49-F238E27FC236}">
                <a16:creationId xmlns:a16="http://schemas.microsoft.com/office/drawing/2014/main" id="{35B9B6E2-4C46-F543-AF21-63F2E11CD7D2}"/>
              </a:ext>
            </a:extLst>
          </p:cNvPr>
          <p:cNvSpPr txBox="1">
            <a:spLocks noChangeArrowheads="1"/>
          </p:cNvSpPr>
          <p:nvPr/>
        </p:nvSpPr>
        <p:spPr bwMode="auto">
          <a:xfrm>
            <a:off x="4876800" y="1447801"/>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Jets are powered by accretion of matter onto a supermassive black hole.</a:t>
            </a:r>
          </a:p>
        </p:txBody>
      </p:sp>
      <p:sp>
        <p:nvSpPr>
          <p:cNvPr id="229382" name="Text Box 6">
            <a:extLst>
              <a:ext uri="{FF2B5EF4-FFF2-40B4-BE49-F238E27FC236}">
                <a16:creationId xmlns:a16="http://schemas.microsoft.com/office/drawing/2014/main" id="{5153062C-389E-574F-80DF-B3E7B7988494}"/>
              </a:ext>
            </a:extLst>
          </p:cNvPr>
          <p:cNvSpPr txBox="1">
            <a:spLocks noChangeArrowheads="1"/>
          </p:cNvSpPr>
          <p:nvPr/>
        </p:nvSpPr>
        <p:spPr bwMode="auto">
          <a:xfrm>
            <a:off x="7696200" y="23622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Black Hole</a:t>
            </a:r>
          </a:p>
        </p:txBody>
      </p:sp>
      <p:sp>
        <p:nvSpPr>
          <p:cNvPr id="229383" name="Line 7">
            <a:extLst>
              <a:ext uri="{FF2B5EF4-FFF2-40B4-BE49-F238E27FC236}">
                <a16:creationId xmlns:a16="http://schemas.microsoft.com/office/drawing/2014/main" id="{FEB37BAF-28CE-7948-A3E2-81FC299EF092}"/>
              </a:ext>
            </a:extLst>
          </p:cNvPr>
          <p:cNvSpPr>
            <a:spLocks noChangeShapeType="1"/>
          </p:cNvSpPr>
          <p:nvPr/>
        </p:nvSpPr>
        <p:spPr bwMode="auto">
          <a:xfrm flipH="1">
            <a:off x="7772400" y="2743200"/>
            <a:ext cx="457200" cy="1066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9384" name="Text Box 8">
            <a:extLst>
              <a:ext uri="{FF2B5EF4-FFF2-40B4-BE49-F238E27FC236}">
                <a16:creationId xmlns:a16="http://schemas.microsoft.com/office/drawing/2014/main" id="{A8270921-EF10-4E42-94F4-2BA58E50BBF0}"/>
              </a:ext>
            </a:extLst>
          </p:cNvPr>
          <p:cNvSpPr txBox="1">
            <a:spLocks noChangeArrowheads="1"/>
          </p:cNvSpPr>
          <p:nvPr/>
        </p:nvSpPr>
        <p:spPr bwMode="auto">
          <a:xfrm>
            <a:off x="5029200" y="28194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Accretion Disk</a:t>
            </a:r>
          </a:p>
        </p:txBody>
      </p:sp>
      <p:sp>
        <p:nvSpPr>
          <p:cNvPr id="229385" name="Line 9">
            <a:extLst>
              <a:ext uri="{FF2B5EF4-FFF2-40B4-BE49-F238E27FC236}">
                <a16:creationId xmlns:a16="http://schemas.microsoft.com/office/drawing/2014/main" id="{3BEF3927-CE3F-614D-909E-20F7936BB5EE}"/>
              </a:ext>
            </a:extLst>
          </p:cNvPr>
          <p:cNvSpPr>
            <a:spLocks noChangeShapeType="1"/>
          </p:cNvSpPr>
          <p:nvPr/>
        </p:nvSpPr>
        <p:spPr bwMode="auto">
          <a:xfrm>
            <a:off x="6019800" y="3200400"/>
            <a:ext cx="1524000" cy="152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9386" name="Text Box 10">
            <a:extLst>
              <a:ext uri="{FF2B5EF4-FFF2-40B4-BE49-F238E27FC236}">
                <a16:creationId xmlns:a16="http://schemas.microsoft.com/office/drawing/2014/main" id="{5653E44D-069D-E54D-BA67-C5D4E32CFBBB}"/>
              </a:ext>
            </a:extLst>
          </p:cNvPr>
          <p:cNvSpPr txBox="1">
            <a:spLocks noChangeArrowheads="1"/>
          </p:cNvSpPr>
          <p:nvPr/>
        </p:nvSpPr>
        <p:spPr bwMode="auto">
          <a:xfrm>
            <a:off x="4648200" y="5927726"/>
            <a:ext cx="594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Twisted magnetic fields help to confine the material in the jet and to produce synchrotron radiation.</a:t>
            </a:r>
          </a:p>
        </p:txBody>
      </p:sp>
      <p:sp>
        <p:nvSpPr>
          <p:cNvPr id="229387" name="Line 11">
            <a:extLst>
              <a:ext uri="{FF2B5EF4-FFF2-40B4-BE49-F238E27FC236}">
                <a16:creationId xmlns:a16="http://schemas.microsoft.com/office/drawing/2014/main" id="{FEE706FB-DCA0-7D41-9898-ACDCCABADD87}"/>
              </a:ext>
            </a:extLst>
          </p:cNvPr>
          <p:cNvSpPr>
            <a:spLocks noChangeShapeType="1"/>
          </p:cNvSpPr>
          <p:nvPr/>
        </p:nvSpPr>
        <p:spPr bwMode="auto">
          <a:xfrm flipH="1" flipV="1">
            <a:off x="6705600" y="4648200"/>
            <a:ext cx="76200" cy="1295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9388" name="Line 12">
            <a:extLst>
              <a:ext uri="{FF2B5EF4-FFF2-40B4-BE49-F238E27FC236}">
                <a16:creationId xmlns:a16="http://schemas.microsoft.com/office/drawing/2014/main" id="{91E833C0-2F6E-664D-A7EC-34978EF1B593}"/>
              </a:ext>
            </a:extLst>
          </p:cNvPr>
          <p:cNvSpPr>
            <a:spLocks noChangeShapeType="1"/>
          </p:cNvSpPr>
          <p:nvPr/>
        </p:nvSpPr>
        <p:spPr bwMode="auto">
          <a:xfrm flipV="1">
            <a:off x="6858000" y="3733800"/>
            <a:ext cx="2819400" cy="2209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0" name="FlagCount" hidden="1">
            <a:extLst>
              <a:ext uri="{FF2B5EF4-FFF2-40B4-BE49-F238E27FC236}">
                <a16:creationId xmlns:a16="http://schemas.microsoft.com/office/drawing/2014/main" id="{597F07FA-CB53-044E-9124-6D6D7D124D17}"/>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438075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9381"/>
                                        </p:tgtEl>
                                        <p:attrNameLst>
                                          <p:attrName>style.visibility</p:attrName>
                                        </p:attrNameLst>
                                      </p:cBhvr>
                                      <p:to>
                                        <p:strVal val="visible"/>
                                      </p:to>
                                    </p:set>
                                    <p:animEffect transition="in" filter="slide(fromBottom)">
                                      <p:cBhvr>
                                        <p:cTn id="7" dur="500"/>
                                        <p:tgtEl>
                                          <p:spTgt spid="2293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29380"/>
                                        </p:tgtEl>
                                        <p:attrNameLst>
                                          <p:attrName>style.visibility</p:attrName>
                                        </p:attrNameLst>
                                      </p:cBhvr>
                                      <p:to>
                                        <p:strVal val="visible"/>
                                      </p:to>
                                    </p:set>
                                    <p:anim calcmode="lin" valueType="num">
                                      <p:cBhvr additive="base">
                                        <p:cTn id="12" dur="500" fill="hold"/>
                                        <p:tgtEl>
                                          <p:spTgt spid="229380"/>
                                        </p:tgtEl>
                                        <p:attrNameLst>
                                          <p:attrName>ppt_x</p:attrName>
                                        </p:attrNameLst>
                                      </p:cBhvr>
                                      <p:tavLst>
                                        <p:tav tm="0">
                                          <p:val>
                                            <p:strVal val="1+#ppt_w/2"/>
                                          </p:val>
                                        </p:tav>
                                        <p:tav tm="100000">
                                          <p:val>
                                            <p:strVal val="#ppt_x"/>
                                          </p:val>
                                        </p:tav>
                                      </p:tavLst>
                                    </p:anim>
                                    <p:anim calcmode="lin" valueType="num">
                                      <p:cBhvr additive="base">
                                        <p:cTn id="13" dur="500" fill="hold"/>
                                        <p:tgtEl>
                                          <p:spTgt spid="22938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29382"/>
                                        </p:tgtEl>
                                        <p:attrNameLst>
                                          <p:attrName>style.visibility</p:attrName>
                                        </p:attrNameLst>
                                      </p:cBhvr>
                                      <p:to>
                                        <p:strVal val="visible"/>
                                      </p:to>
                                    </p:set>
                                    <p:animEffect transition="in" filter="slide(fromBottom)">
                                      <p:cBhvr>
                                        <p:cTn id="18" dur="500"/>
                                        <p:tgtEl>
                                          <p:spTgt spid="229382"/>
                                        </p:tgtEl>
                                      </p:cBhvr>
                                    </p:animEffect>
                                  </p:childTnLst>
                                </p:cTn>
                              </p:par>
                              <p:par>
                                <p:cTn id="19" presetID="12" presetClass="entr" presetSubtype="1" fill="hold" nodeType="withEffect">
                                  <p:stCondLst>
                                    <p:cond delay="0"/>
                                  </p:stCondLst>
                                  <p:childTnLst>
                                    <p:set>
                                      <p:cBhvr>
                                        <p:cTn id="20" dur="1" fill="hold">
                                          <p:stCondLst>
                                            <p:cond delay="0"/>
                                          </p:stCondLst>
                                        </p:cTn>
                                        <p:tgtEl>
                                          <p:spTgt spid="229383"/>
                                        </p:tgtEl>
                                        <p:attrNameLst>
                                          <p:attrName>style.visibility</p:attrName>
                                        </p:attrNameLst>
                                      </p:cBhvr>
                                      <p:to>
                                        <p:strVal val="visible"/>
                                      </p:to>
                                    </p:set>
                                    <p:animEffect transition="in" filter="slide(fromTop)">
                                      <p:cBhvr>
                                        <p:cTn id="21" dur="500"/>
                                        <p:tgtEl>
                                          <p:spTgt spid="22938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29384"/>
                                        </p:tgtEl>
                                        <p:attrNameLst>
                                          <p:attrName>style.visibility</p:attrName>
                                        </p:attrNameLst>
                                      </p:cBhvr>
                                      <p:to>
                                        <p:strVal val="visible"/>
                                      </p:to>
                                    </p:set>
                                    <p:animEffect transition="in" filter="slide(fromBottom)">
                                      <p:cBhvr>
                                        <p:cTn id="26" dur="500"/>
                                        <p:tgtEl>
                                          <p:spTgt spid="229384"/>
                                        </p:tgtEl>
                                      </p:cBhvr>
                                    </p:animEffect>
                                  </p:childTnLst>
                                </p:cTn>
                              </p:par>
                              <p:par>
                                <p:cTn id="27" presetID="12" presetClass="entr" presetSubtype="8" fill="hold" nodeType="withEffect">
                                  <p:stCondLst>
                                    <p:cond delay="0"/>
                                  </p:stCondLst>
                                  <p:childTnLst>
                                    <p:set>
                                      <p:cBhvr>
                                        <p:cTn id="28" dur="1" fill="hold">
                                          <p:stCondLst>
                                            <p:cond delay="0"/>
                                          </p:stCondLst>
                                        </p:cTn>
                                        <p:tgtEl>
                                          <p:spTgt spid="229385"/>
                                        </p:tgtEl>
                                        <p:attrNameLst>
                                          <p:attrName>style.visibility</p:attrName>
                                        </p:attrNameLst>
                                      </p:cBhvr>
                                      <p:to>
                                        <p:strVal val="visible"/>
                                      </p:to>
                                    </p:set>
                                    <p:animEffect transition="in" filter="slide(fromLeft)">
                                      <p:cBhvr>
                                        <p:cTn id="29" dur="500"/>
                                        <p:tgtEl>
                                          <p:spTgt spid="22938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229386"/>
                                        </p:tgtEl>
                                        <p:attrNameLst>
                                          <p:attrName>style.visibility</p:attrName>
                                        </p:attrNameLst>
                                      </p:cBhvr>
                                      <p:to>
                                        <p:strVal val="visible"/>
                                      </p:to>
                                    </p:set>
                                    <p:animEffect transition="in" filter="slide(fromBottom)">
                                      <p:cBhvr>
                                        <p:cTn id="34" dur="500"/>
                                        <p:tgtEl>
                                          <p:spTgt spid="2293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nodeType="clickEffect">
                                  <p:stCondLst>
                                    <p:cond delay="0"/>
                                  </p:stCondLst>
                                  <p:childTnLst>
                                    <p:set>
                                      <p:cBhvr>
                                        <p:cTn id="38" dur="1" fill="hold">
                                          <p:stCondLst>
                                            <p:cond delay="0"/>
                                          </p:stCondLst>
                                        </p:cTn>
                                        <p:tgtEl>
                                          <p:spTgt spid="229387"/>
                                        </p:tgtEl>
                                        <p:attrNameLst>
                                          <p:attrName>style.visibility</p:attrName>
                                        </p:attrNameLst>
                                      </p:cBhvr>
                                      <p:to>
                                        <p:strVal val="visible"/>
                                      </p:to>
                                    </p:set>
                                    <p:animEffect transition="in" filter="slide(fromBottom)">
                                      <p:cBhvr>
                                        <p:cTn id="39" dur="500"/>
                                        <p:tgtEl>
                                          <p:spTgt spid="229387"/>
                                        </p:tgtEl>
                                      </p:cBhvr>
                                    </p:animEffect>
                                  </p:childTnLst>
                                </p:cTn>
                              </p:par>
                              <p:par>
                                <p:cTn id="40" presetID="12" presetClass="entr" presetSubtype="4" fill="hold" nodeType="withEffect">
                                  <p:stCondLst>
                                    <p:cond delay="0"/>
                                  </p:stCondLst>
                                  <p:childTnLst>
                                    <p:set>
                                      <p:cBhvr>
                                        <p:cTn id="41" dur="1" fill="hold">
                                          <p:stCondLst>
                                            <p:cond delay="0"/>
                                          </p:stCondLst>
                                        </p:cTn>
                                        <p:tgtEl>
                                          <p:spTgt spid="229388"/>
                                        </p:tgtEl>
                                        <p:attrNameLst>
                                          <p:attrName>style.visibility</p:attrName>
                                        </p:attrNameLst>
                                      </p:cBhvr>
                                      <p:to>
                                        <p:strVal val="visible"/>
                                      </p:to>
                                    </p:set>
                                    <p:animEffect transition="in" filter="slide(fromBottom)">
                                      <p:cBhvr>
                                        <p:cTn id="42" dur="500"/>
                                        <p:tgtEl>
                                          <p:spTgt spid="229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1" grpId="0"/>
      <p:bldP spid="229382" grpId="0"/>
      <p:bldP spid="229384" grpId="0"/>
      <p:bldP spid="22938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9CD5555F-5D1A-D74C-A5D7-CFD8FF421940}"/>
              </a:ext>
            </a:extLst>
          </p:cNvPr>
          <p:cNvSpPr>
            <a:spLocks noGrp="1" noChangeArrowheads="1"/>
          </p:cNvSpPr>
          <p:nvPr>
            <p:ph type="title"/>
          </p:nvPr>
        </p:nvSpPr>
        <p:spPr>
          <a:xfrm>
            <a:off x="1981200" y="76201"/>
            <a:ext cx="8229600" cy="792163"/>
          </a:xfrm>
        </p:spPr>
        <p:txBody>
          <a:bodyPr/>
          <a:lstStyle/>
          <a:p>
            <a:pPr algn="ctr" eaLnBrk="1" hangingPunct="1"/>
            <a:r>
              <a:rPr lang="en-US" altLang="en-US" dirty="0">
                <a:solidFill>
                  <a:schemeClr val="accent2"/>
                </a:solidFill>
                <a:ea typeface="ＭＳ Ｐゴシック" panose="020B0600070205080204" pitchFamily="34" charset="-128"/>
              </a:rPr>
              <a:t>The Jets of M87</a:t>
            </a:r>
          </a:p>
        </p:txBody>
      </p:sp>
      <p:pic>
        <p:nvPicPr>
          <p:cNvPr id="45058" name="Picture 3" descr="03">
            <a:extLst>
              <a:ext uri="{FF2B5EF4-FFF2-40B4-BE49-F238E27FC236}">
                <a16:creationId xmlns:a16="http://schemas.microsoft.com/office/drawing/2014/main" id="{5840058D-9657-2E4C-9AAC-10886DF04E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914401"/>
            <a:ext cx="8623300" cy="4816475"/>
          </a:xfrm>
          <a:noFill/>
        </p:spPr>
      </p:pic>
      <p:sp>
        <p:nvSpPr>
          <p:cNvPr id="231428" name="Text Box 4">
            <a:extLst>
              <a:ext uri="{FF2B5EF4-FFF2-40B4-BE49-F238E27FC236}">
                <a16:creationId xmlns:a16="http://schemas.microsoft.com/office/drawing/2014/main" id="{B8A0848C-0810-574C-8A31-20A96E5E335E}"/>
              </a:ext>
            </a:extLst>
          </p:cNvPr>
          <p:cNvSpPr txBox="1">
            <a:spLocks noChangeArrowheads="1"/>
          </p:cNvSpPr>
          <p:nvPr/>
        </p:nvSpPr>
        <p:spPr bwMode="auto">
          <a:xfrm>
            <a:off x="1752600" y="4876801"/>
            <a:ext cx="571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M87 = Central, giant elliptical galaxy in the Virgo cluster of galaxies</a:t>
            </a:r>
          </a:p>
        </p:txBody>
      </p:sp>
      <p:sp>
        <p:nvSpPr>
          <p:cNvPr id="231429" name="Text Box 5">
            <a:extLst>
              <a:ext uri="{FF2B5EF4-FFF2-40B4-BE49-F238E27FC236}">
                <a16:creationId xmlns:a16="http://schemas.microsoft.com/office/drawing/2014/main" id="{33995984-5306-BE4E-A7A7-ACF4882BA885}"/>
              </a:ext>
            </a:extLst>
          </p:cNvPr>
          <p:cNvSpPr txBox="1">
            <a:spLocks noChangeArrowheads="1"/>
          </p:cNvSpPr>
          <p:nvPr/>
        </p:nvSpPr>
        <p:spPr bwMode="auto">
          <a:xfrm>
            <a:off x="1981200" y="5807076"/>
            <a:ext cx="541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Optical and radio observations detect a jet with velocities up to ~ 1/2 c.</a:t>
            </a:r>
          </a:p>
        </p:txBody>
      </p:sp>
      <p:sp>
        <p:nvSpPr>
          <p:cNvPr id="231430" name="Line 6">
            <a:extLst>
              <a:ext uri="{FF2B5EF4-FFF2-40B4-BE49-F238E27FC236}">
                <a16:creationId xmlns:a16="http://schemas.microsoft.com/office/drawing/2014/main" id="{F23600D9-1D91-9F49-98F7-7ACB23108E6F}"/>
              </a:ext>
            </a:extLst>
          </p:cNvPr>
          <p:cNvSpPr>
            <a:spLocks noChangeShapeType="1"/>
          </p:cNvSpPr>
          <p:nvPr/>
        </p:nvSpPr>
        <p:spPr bwMode="auto">
          <a:xfrm flipV="1">
            <a:off x="6248400" y="1752600"/>
            <a:ext cx="2286000" cy="2133600"/>
          </a:xfrm>
          <a:prstGeom prst="line">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1431" name="Text Box 7">
            <a:extLst>
              <a:ext uri="{FF2B5EF4-FFF2-40B4-BE49-F238E27FC236}">
                <a16:creationId xmlns:a16="http://schemas.microsoft.com/office/drawing/2014/main" id="{5E6353A4-A8D7-DF4A-B7A3-BE7526E5A22B}"/>
              </a:ext>
            </a:extLst>
          </p:cNvPr>
          <p:cNvSpPr txBox="1">
            <a:spLocks noChangeArrowheads="1"/>
          </p:cNvSpPr>
          <p:nvPr/>
        </p:nvSpPr>
        <p:spPr bwMode="auto">
          <a:xfrm rot="18958261">
            <a:off x="5943600" y="2438401"/>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Jet: ~ 2.5 kpc long</a:t>
            </a:r>
          </a:p>
        </p:txBody>
      </p:sp>
      <p:sp>
        <p:nvSpPr>
          <p:cNvPr id="45063" name="FlagCount" hidden="1">
            <a:extLst>
              <a:ext uri="{FF2B5EF4-FFF2-40B4-BE49-F238E27FC236}">
                <a16:creationId xmlns:a16="http://schemas.microsoft.com/office/drawing/2014/main" id="{B8C76513-41A1-E14D-877F-E616B92305F5}"/>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064467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1428"/>
                                        </p:tgtEl>
                                        <p:attrNameLst>
                                          <p:attrName>style.visibility</p:attrName>
                                        </p:attrNameLst>
                                      </p:cBhvr>
                                      <p:to>
                                        <p:strVal val="visible"/>
                                      </p:to>
                                    </p:set>
                                    <p:animEffect transition="in" filter="slide(fromBottom)">
                                      <p:cBhvr>
                                        <p:cTn id="7" dur="500"/>
                                        <p:tgtEl>
                                          <p:spTgt spid="231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1429"/>
                                        </p:tgtEl>
                                        <p:attrNameLst>
                                          <p:attrName>style.visibility</p:attrName>
                                        </p:attrNameLst>
                                      </p:cBhvr>
                                      <p:to>
                                        <p:strVal val="visible"/>
                                      </p:to>
                                    </p:set>
                                    <p:animEffect transition="in" filter="slide(fromBottom)">
                                      <p:cBhvr>
                                        <p:cTn id="12" dur="500"/>
                                        <p:tgtEl>
                                          <p:spTgt spid="2314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2" fill="hold" nodeType="clickEffect">
                                  <p:stCondLst>
                                    <p:cond delay="0"/>
                                  </p:stCondLst>
                                  <p:childTnLst>
                                    <p:set>
                                      <p:cBhvr>
                                        <p:cTn id="16" dur="1" fill="hold">
                                          <p:stCondLst>
                                            <p:cond delay="0"/>
                                          </p:stCondLst>
                                        </p:cTn>
                                        <p:tgtEl>
                                          <p:spTgt spid="231430"/>
                                        </p:tgtEl>
                                        <p:attrNameLst>
                                          <p:attrName>style.visibility</p:attrName>
                                        </p:attrNameLst>
                                      </p:cBhvr>
                                      <p:to>
                                        <p:strVal val="visible"/>
                                      </p:to>
                                    </p:set>
                                    <p:animEffect transition="in" filter="slide(fromRight)">
                                      <p:cBhvr>
                                        <p:cTn id="17" dur="500"/>
                                        <p:tgtEl>
                                          <p:spTgt spid="231430"/>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231431"/>
                                        </p:tgtEl>
                                        <p:attrNameLst>
                                          <p:attrName>style.visibility</p:attrName>
                                        </p:attrNameLst>
                                      </p:cBhvr>
                                      <p:to>
                                        <p:strVal val="visible"/>
                                      </p:to>
                                    </p:set>
                                    <p:animEffect transition="in" filter="slide(fromRight)">
                                      <p:cBhvr>
                                        <p:cTn id="20" dur="5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p:bldP spid="231429" grpId="0"/>
      <p:bldP spid="2314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8372A3E7-846A-E248-9D95-A88F1F44D5FF}"/>
              </a:ext>
            </a:extLst>
          </p:cNvPr>
          <p:cNvSpPr>
            <a:spLocks noGrp="1" noChangeArrowheads="1"/>
          </p:cNvSpPr>
          <p:nvPr>
            <p:ph type="title"/>
          </p:nvPr>
        </p:nvSpPr>
        <p:spPr>
          <a:xfrm>
            <a:off x="2209800" y="76200"/>
            <a:ext cx="8001000" cy="1143000"/>
          </a:xfrm>
        </p:spPr>
        <p:txBody>
          <a:bodyPr/>
          <a:lstStyle/>
          <a:p>
            <a:pPr algn="ctr" eaLnBrk="1" hangingPunct="1"/>
            <a:r>
              <a:rPr lang="en-US" altLang="en-US" b="1" dirty="0">
                <a:solidFill>
                  <a:schemeClr val="accent2"/>
                </a:solidFill>
                <a:ea typeface="ＭＳ Ｐゴシック" panose="020B0600070205080204" pitchFamily="34" charset="-128"/>
              </a:rPr>
              <a:t>The Dust Torus in NGC4261</a:t>
            </a:r>
          </a:p>
        </p:txBody>
      </p:sp>
      <p:pic>
        <p:nvPicPr>
          <p:cNvPr id="47106" name="Picture 3" descr="07">
            <a:extLst>
              <a:ext uri="{FF2B5EF4-FFF2-40B4-BE49-F238E27FC236}">
                <a16:creationId xmlns:a16="http://schemas.microsoft.com/office/drawing/2014/main" id="{22A8A41E-04E5-2341-AB6C-2DDA12E7AD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1219200"/>
            <a:ext cx="8229600" cy="4508500"/>
          </a:xfrm>
          <a:noFill/>
        </p:spPr>
      </p:pic>
      <p:sp>
        <p:nvSpPr>
          <p:cNvPr id="233476" name="Text Box 4">
            <a:extLst>
              <a:ext uri="{FF2B5EF4-FFF2-40B4-BE49-F238E27FC236}">
                <a16:creationId xmlns:a16="http://schemas.microsoft.com/office/drawing/2014/main" id="{74B330A0-02E3-A645-8C8F-8B66B6C90BC7}"/>
              </a:ext>
            </a:extLst>
          </p:cNvPr>
          <p:cNvSpPr txBox="1">
            <a:spLocks noChangeArrowheads="1"/>
          </p:cNvSpPr>
          <p:nvPr/>
        </p:nvSpPr>
        <p:spPr bwMode="auto">
          <a:xfrm>
            <a:off x="2133600" y="60198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Dust torus is directly visible with Hubble Space Telescope</a:t>
            </a:r>
          </a:p>
        </p:txBody>
      </p:sp>
      <p:sp>
        <p:nvSpPr>
          <p:cNvPr id="47108" name="FlagCount" hidden="1">
            <a:extLst>
              <a:ext uri="{FF2B5EF4-FFF2-40B4-BE49-F238E27FC236}">
                <a16:creationId xmlns:a16="http://schemas.microsoft.com/office/drawing/2014/main" id="{570A8780-B950-3F42-AA4F-C71B1EB0B79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42999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Effect transition="in" filter="slide(fromBottom)">
                                      <p:cBhvr>
                                        <p:cTn id="7" dur="500"/>
                                        <p:tgtEl>
                                          <p:spTgt spid="23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CEC6C19C-8EB7-1947-9E30-289266005B2A}"/>
              </a:ext>
            </a:extLst>
          </p:cNvPr>
          <p:cNvSpPr>
            <a:spLocks noGrp="1" noChangeArrowheads="1"/>
          </p:cNvSpPr>
          <p:nvPr>
            <p:ph type="title"/>
          </p:nvPr>
        </p:nvSpPr>
        <p:spPr>
          <a:xfrm>
            <a:off x="2362200" y="76201"/>
            <a:ext cx="8229600" cy="944563"/>
          </a:xfrm>
        </p:spPr>
        <p:txBody>
          <a:bodyPr/>
          <a:lstStyle/>
          <a:p>
            <a:pPr algn="ctr" eaLnBrk="1" hangingPunct="1"/>
            <a:r>
              <a:rPr lang="en-US" altLang="en-US" dirty="0">
                <a:solidFill>
                  <a:schemeClr val="accent2"/>
                </a:solidFill>
                <a:ea typeface="ＭＳ Ｐゴシック" panose="020B0600070205080204" pitchFamily="34" charset="-128"/>
              </a:rPr>
              <a:t>Model for </a:t>
            </a:r>
            <a:r>
              <a:rPr lang="en-US" altLang="en-US" dirty="0" err="1">
                <a:solidFill>
                  <a:schemeClr val="accent2"/>
                </a:solidFill>
                <a:ea typeface="ＭＳ Ｐゴシック" panose="020B0600070205080204" pitchFamily="34" charset="-128"/>
              </a:rPr>
              <a:t>Seyfert</a:t>
            </a:r>
            <a:r>
              <a:rPr lang="en-US" altLang="en-US" dirty="0">
                <a:solidFill>
                  <a:schemeClr val="accent2"/>
                </a:solidFill>
                <a:ea typeface="ＭＳ Ｐゴシック" panose="020B0600070205080204" pitchFamily="34" charset="-128"/>
              </a:rPr>
              <a:t> Galaxies</a:t>
            </a:r>
          </a:p>
        </p:txBody>
      </p:sp>
      <p:pic>
        <p:nvPicPr>
          <p:cNvPr id="49154" name="Picture 3" descr="06">
            <a:extLst>
              <a:ext uri="{FF2B5EF4-FFF2-40B4-BE49-F238E27FC236}">
                <a16:creationId xmlns:a16="http://schemas.microsoft.com/office/drawing/2014/main" id="{2CC94055-CE03-864D-A95E-4125BAE4EC23}"/>
              </a:ext>
            </a:extLst>
          </p:cNvPr>
          <p:cNvPicPr>
            <a:picLocks noGrp="1" noChangeAspect="1" noChangeArrowheads="1"/>
          </p:cNvPicPr>
          <p:nvPr>
            <p:ph idx="1"/>
          </p:nvPr>
        </p:nvPicPr>
        <p:blipFill>
          <a:blip r:embed="rId3">
            <a:lum bright="20000" contrast="10000"/>
            <a:extLst>
              <a:ext uri="{28A0092B-C50C-407E-A947-70E740481C1C}">
                <a14:useLocalDpi xmlns:a14="http://schemas.microsoft.com/office/drawing/2010/main" val="0"/>
              </a:ext>
            </a:extLst>
          </a:blip>
          <a:srcRect/>
          <a:stretch>
            <a:fillRect/>
          </a:stretch>
        </p:blipFill>
        <p:spPr>
          <a:xfrm>
            <a:off x="2438400" y="1295401"/>
            <a:ext cx="6477000" cy="4187825"/>
          </a:xfrm>
          <a:noFill/>
        </p:spPr>
      </p:pic>
      <p:sp>
        <p:nvSpPr>
          <p:cNvPr id="235524" name="Text Box 4">
            <a:extLst>
              <a:ext uri="{FF2B5EF4-FFF2-40B4-BE49-F238E27FC236}">
                <a16:creationId xmlns:a16="http://schemas.microsoft.com/office/drawing/2014/main" id="{1CDF2666-246B-4245-ADC0-6249994D863C}"/>
              </a:ext>
            </a:extLst>
          </p:cNvPr>
          <p:cNvSpPr txBox="1">
            <a:spLocks noChangeArrowheads="1"/>
          </p:cNvSpPr>
          <p:nvPr/>
        </p:nvSpPr>
        <p:spPr bwMode="auto">
          <a:xfrm>
            <a:off x="5867400" y="4648201"/>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Supermassive black hole</a:t>
            </a:r>
          </a:p>
        </p:txBody>
      </p:sp>
      <p:sp>
        <p:nvSpPr>
          <p:cNvPr id="235525" name="Line 5">
            <a:extLst>
              <a:ext uri="{FF2B5EF4-FFF2-40B4-BE49-F238E27FC236}">
                <a16:creationId xmlns:a16="http://schemas.microsoft.com/office/drawing/2014/main" id="{3ECC4B2F-4589-9E40-AC22-40F4332EFC0C}"/>
              </a:ext>
            </a:extLst>
          </p:cNvPr>
          <p:cNvSpPr>
            <a:spLocks noChangeShapeType="1"/>
          </p:cNvSpPr>
          <p:nvPr/>
        </p:nvSpPr>
        <p:spPr bwMode="auto">
          <a:xfrm flipH="1" flipV="1">
            <a:off x="5715000" y="4038600"/>
            <a:ext cx="533400" cy="6858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26" name="Text Box 6">
            <a:extLst>
              <a:ext uri="{FF2B5EF4-FFF2-40B4-BE49-F238E27FC236}">
                <a16:creationId xmlns:a16="http://schemas.microsoft.com/office/drawing/2014/main" id="{4FAC75DB-D96B-F64B-AAE6-E0A8AFC163DB}"/>
              </a:ext>
            </a:extLst>
          </p:cNvPr>
          <p:cNvSpPr txBox="1">
            <a:spLocks noChangeArrowheads="1"/>
          </p:cNvSpPr>
          <p:nvPr/>
        </p:nvSpPr>
        <p:spPr bwMode="auto">
          <a:xfrm>
            <a:off x="3657600" y="4860926"/>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Accretion disk</a:t>
            </a:r>
          </a:p>
        </p:txBody>
      </p:sp>
      <p:sp>
        <p:nvSpPr>
          <p:cNvPr id="235527" name="Line 7">
            <a:extLst>
              <a:ext uri="{FF2B5EF4-FFF2-40B4-BE49-F238E27FC236}">
                <a16:creationId xmlns:a16="http://schemas.microsoft.com/office/drawing/2014/main" id="{30F26CA6-4E9E-EB45-86C5-6577024E2D47}"/>
              </a:ext>
            </a:extLst>
          </p:cNvPr>
          <p:cNvSpPr>
            <a:spLocks noChangeShapeType="1"/>
          </p:cNvSpPr>
          <p:nvPr/>
        </p:nvSpPr>
        <p:spPr bwMode="auto">
          <a:xfrm flipH="1" flipV="1">
            <a:off x="4800600" y="3962400"/>
            <a:ext cx="76200" cy="914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28" name="Text Box 8">
            <a:extLst>
              <a:ext uri="{FF2B5EF4-FFF2-40B4-BE49-F238E27FC236}">
                <a16:creationId xmlns:a16="http://schemas.microsoft.com/office/drawing/2014/main" id="{18A2138D-6928-5140-8213-653478977EA5}"/>
              </a:ext>
            </a:extLst>
          </p:cNvPr>
          <p:cNvSpPr txBox="1">
            <a:spLocks noChangeArrowheads="1"/>
          </p:cNvSpPr>
          <p:nvPr/>
        </p:nvSpPr>
        <p:spPr bwMode="auto">
          <a:xfrm>
            <a:off x="2819400" y="5410201"/>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accent2"/>
                </a:solidFill>
              </a:rPr>
              <a:t>dense dust torus</a:t>
            </a:r>
          </a:p>
        </p:txBody>
      </p:sp>
      <p:sp>
        <p:nvSpPr>
          <p:cNvPr id="235529" name="Line 9">
            <a:extLst>
              <a:ext uri="{FF2B5EF4-FFF2-40B4-BE49-F238E27FC236}">
                <a16:creationId xmlns:a16="http://schemas.microsoft.com/office/drawing/2014/main" id="{435DF322-2363-B34C-9E67-F4AA585C3C6D}"/>
              </a:ext>
            </a:extLst>
          </p:cNvPr>
          <p:cNvSpPr>
            <a:spLocks noChangeShapeType="1"/>
          </p:cNvSpPr>
          <p:nvPr/>
        </p:nvSpPr>
        <p:spPr bwMode="auto">
          <a:xfrm flipH="1" flipV="1">
            <a:off x="3352800" y="4114800"/>
            <a:ext cx="228600" cy="1295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0" name="Text Box 10">
            <a:extLst>
              <a:ext uri="{FF2B5EF4-FFF2-40B4-BE49-F238E27FC236}">
                <a16:creationId xmlns:a16="http://schemas.microsoft.com/office/drawing/2014/main" id="{9A2227DE-B44D-6A4B-A240-B9132F7F9069}"/>
              </a:ext>
            </a:extLst>
          </p:cNvPr>
          <p:cNvSpPr txBox="1">
            <a:spLocks noChangeArrowheads="1"/>
          </p:cNvSpPr>
          <p:nvPr/>
        </p:nvSpPr>
        <p:spPr bwMode="auto">
          <a:xfrm>
            <a:off x="2514600" y="1447801"/>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Gas clouds</a:t>
            </a:r>
          </a:p>
        </p:txBody>
      </p:sp>
      <p:sp>
        <p:nvSpPr>
          <p:cNvPr id="235531" name="Line 11">
            <a:extLst>
              <a:ext uri="{FF2B5EF4-FFF2-40B4-BE49-F238E27FC236}">
                <a16:creationId xmlns:a16="http://schemas.microsoft.com/office/drawing/2014/main" id="{8350709F-63ED-5547-80CE-66DDE24729F2}"/>
              </a:ext>
            </a:extLst>
          </p:cNvPr>
          <p:cNvSpPr>
            <a:spLocks noChangeShapeType="1"/>
          </p:cNvSpPr>
          <p:nvPr/>
        </p:nvSpPr>
        <p:spPr bwMode="auto">
          <a:xfrm>
            <a:off x="4038600" y="1676400"/>
            <a:ext cx="1143000" cy="381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2" name="Line 12">
            <a:extLst>
              <a:ext uri="{FF2B5EF4-FFF2-40B4-BE49-F238E27FC236}">
                <a16:creationId xmlns:a16="http://schemas.microsoft.com/office/drawing/2014/main" id="{161C511A-32DC-0645-9EAB-AF6C4A0440EA}"/>
              </a:ext>
            </a:extLst>
          </p:cNvPr>
          <p:cNvSpPr>
            <a:spLocks noChangeShapeType="1"/>
          </p:cNvSpPr>
          <p:nvPr/>
        </p:nvSpPr>
        <p:spPr bwMode="auto">
          <a:xfrm>
            <a:off x="3962400" y="1752600"/>
            <a:ext cx="990600" cy="13716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3" name="Line 13">
            <a:extLst>
              <a:ext uri="{FF2B5EF4-FFF2-40B4-BE49-F238E27FC236}">
                <a16:creationId xmlns:a16="http://schemas.microsoft.com/office/drawing/2014/main" id="{5834D102-236A-2948-961C-6099D857A7F7}"/>
              </a:ext>
            </a:extLst>
          </p:cNvPr>
          <p:cNvSpPr>
            <a:spLocks noChangeShapeType="1"/>
          </p:cNvSpPr>
          <p:nvPr/>
        </p:nvSpPr>
        <p:spPr bwMode="auto">
          <a:xfrm flipH="1">
            <a:off x="6019800" y="1447800"/>
            <a:ext cx="1600200" cy="1905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4" name="Text Box 14">
            <a:extLst>
              <a:ext uri="{FF2B5EF4-FFF2-40B4-BE49-F238E27FC236}">
                <a16:creationId xmlns:a16="http://schemas.microsoft.com/office/drawing/2014/main" id="{4F1974AB-9A21-5345-8873-BF8A2BF8D3EB}"/>
              </a:ext>
            </a:extLst>
          </p:cNvPr>
          <p:cNvSpPr txBox="1">
            <a:spLocks noChangeArrowheads="1"/>
          </p:cNvSpPr>
          <p:nvPr/>
        </p:nvSpPr>
        <p:spPr bwMode="auto">
          <a:xfrm>
            <a:off x="7543800" y="990601"/>
            <a:ext cx="3124200" cy="17684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u="sng">
                <a:solidFill>
                  <a:schemeClr val="accent2"/>
                </a:solidFill>
                <a:effectLst>
                  <a:outerShdw blurRad="38100" dist="38100" dir="2700000" algn="tl">
                    <a:srgbClr val="C0C0C0"/>
                  </a:outerShdw>
                </a:effectLst>
              </a:rPr>
              <a:t>Seyfert I:</a:t>
            </a:r>
          </a:p>
          <a:p>
            <a:pPr algn="ctr" eaLnBrk="1" hangingPunct="1">
              <a:spcBef>
                <a:spcPct val="50000"/>
              </a:spcBef>
            </a:pPr>
            <a:r>
              <a:rPr lang="en-US" altLang="en-US" sz="2000" b="1">
                <a:solidFill>
                  <a:schemeClr val="accent2"/>
                </a:solidFill>
                <a:effectLst>
                  <a:outerShdw blurRad="38100" dist="38100" dir="2700000" algn="tl">
                    <a:srgbClr val="C0C0C0"/>
                  </a:outerShdw>
                </a:effectLst>
              </a:rPr>
              <a:t>Strong, broad emission lines from rapidly moving gas clouds near the black hole</a:t>
            </a:r>
          </a:p>
        </p:txBody>
      </p:sp>
      <p:sp>
        <p:nvSpPr>
          <p:cNvPr id="235535" name="Line 15">
            <a:extLst>
              <a:ext uri="{FF2B5EF4-FFF2-40B4-BE49-F238E27FC236}">
                <a16:creationId xmlns:a16="http://schemas.microsoft.com/office/drawing/2014/main" id="{38CD5980-9293-8345-ABE7-7D290EB509B1}"/>
              </a:ext>
            </a:extLst>
          </p:cNvPr>
          <p:cNvSpPr>
            <a:spLocks noChangeShapeType="1"/>
          </p:cNvSpPr>
          <p:nvPr/>
        </p:nvSpPr>
        <p:spPr bwMode="auto">
          <a:xfrm flipH="1">
            <a:off x="8839200" y="4038600"/>
            <a:ext cx="11430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6" name="Text Box 16">
            <a:extLst>
              <a:ext uri="{FF2B5EF4-FFF2-40B4-BE49-F238E27FC236}">
                <a16:creationId xmlns:a16="http://schemas.microsoft.com/office/drawing/2014/main" id="{20B91E74-264A-3943-8872-6CB00DA7AFF9}"/>
              </a:ext>
            </a:extLst>
          </p:cNvPr>
          <p:cNvSpPr txBox="1">
            <a:spLocks noChangeArrowheads="1"/>
          </p:cNvSpPr>
          <p:nvPr/>
        </p:nvSpPr>
        <p:spPr bwMode="auto">
          <a:xfrm>
            <a:off x="8153400" y="4267201"/>
            <a:ext cx="2514600" cy="23780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u="sng">
                <a:solidFill>
                  <a:schemeClr val="accent2"/>
                </a:solidFill>
                <a:effectLst>
                  <a:outerShdw blurRad="38100" dist="38100" dir="2700000" algn="tl">
                    <a:srgbClr val="C0C0C0"/>
                  </a:outerShdw>
                </a:effectLst>
              </a:rPr>
              <a:t>Seyfert II:</a:t>
            </a:r>
          </a:p>
          <a:p>
            <a:pPr algn="ctr" eaLnBrk="1" hangingPunct="1">
              <a:spcBef>
                <a:spcPct val="50000"/>
              </a:spcBef>
            </a:pPr>
            <a:r>
              <a:rPr lang="en-US" altLang="en-US" sz="2000" b="1">
                <a:solidFill>
                  <a:schemeClr val="accent2"/>
                </a:solidFill>
                <a:effectLst>
                  <a:outerShdw blurRad="38100" dist="38100" dir="2700000" algn="tl">
                    <a:srgbClr val="C0C0C0"/>
                  </a:outerShdw>
                </a:effectLst>
              </a:rPr>
              <a:t>Weaker, narrow emission lines from more slowly moving gas clouds far from the black hole</a:t>
            </a:r>
          </a:p>
        </p:txBody>
      </p:sp>
      <p:sp>
        <p:nvSpPr>
          <p:cNvPr id="235537" name="Line 17">
            <a:extLst>
              <a:ext uri="{FF2B5EF4-FFF2-40B4-BE49-F238E27FC236}">
                <a16:creationId xmlns:a16="http://schemas.microsoft.com/office/drawing/2014/main" id="{43F8FE29-B525-0240-BACF-D48DFB0BC178}"/>
              </a:ext>
            </a:extLst>
          </p:cNvPr>
          <p:cNvSpPr>
            <a:spLocks noChangeShapeType="1"/>
          </p:cNvSpPr>
          <p:nvPr/>
        </p:nvSpPr>
        <p:spPr bwMode="auto">
          <a:xfrm flipH="1" flipV="1">
            <a:off x="6858000" y="2971800"/>
            <a:ext cx="31242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8" name="Line 18">
            <a:extLst>
              <a:ext uri="{FF2B5EF4-FFF2-40B4-BE49-F238E27FC236}">
                <a16:creationId xmlns:a16="http://schemas.microsoft.com/office/drawing/2014/main" id="{4A4FEB57-BCDF-EC42-A8E6-C251B133D866}"/>
              </a:ext>
            </a:extLst>
          </p:cNvPr>
          <p:cNvSpPr>
            <a:spLocks noChangeShapeType="1"/>
          </p:cNvSpPr>
          <p:nvPr/>
        </p:nvSpPr>
        <p:spPr bwMode="auto">
          <a:xfrm flipH="1">
            <a:off x="8305800" y="3429000"/>
            <a:ext cx="167640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39" name="Line 19">
            <a:extLst>
              <a:ext uri="{FF2B5EF4-FFF2-40B4-BE49-F238E27FC236}">
                <a16:creationId xmlns:a16="http://schemas.microsoft.com/office/drawing/2014/main" id="{B25AC859-FEA7-9F4A-931F-DD4109F1A6BB}"/>
              </a:ext>
            </a:extLst>
          </p:cNvPr>
          <p:cNvSpPr>
            <a:spLocks noChangeShapeType="1"/>
          </p:cNvSpPr>
          <p:nvPr/>
        </p:nvSpPr>
        <p:spPr bwMode="auto">
          <a:xfrm>
            <a:off x="7620000" y="2743200"/>
            <a:ext cx="3048000" cy="0"/>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35540" name="Line 20">
            <a:extLst>
              <a:ext uri="{FF2B5EF4-FFF2-40B4-BE49-F238E27FC236}">
                <a16:creationId xmlns:a16="http://schemas.microsoft.com/office/drawing/2014/main" id="{CE594BD7-5EC9-C747-9855-10903F7A7DB8}"/>
              </a:ext>
            </a:extLst>
          </p:cNvPr>
          <p:cNvSpPr>
            <a:spLocks noChangeShapeType="1"/>
          </p:cNvSpPr>
          <p:nvPr/>
        </p:nvSpPr>
        <p:spPr bwMode="auto">
          <a:xfrm flipH="1" flipV="1">
            <a:off x="5029200" y="3200400"/>
            <a:ext cx="76200" cy="3810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1" name="Line 21">
            <a:extLst>
              <a:ext uri="{FF2B5EF4-FFF2-40B4-BE49-F238E27FC236}">
                <a16:creationId xmlns:a16="http://schemas.microsoft.com/office/drawing/2014/main" id="{4845908D-0AF9-F249-894A-45A85860E32D}"/>
              </a:ext>
            </a:extLst>
          </p:cNvPr>
          <p:cNvSpPr>
            <a:spLocks noChangeShapeType="1"/>
          </p:cNvSpPr>
          <p:nvPr/>
        </p:nvSpPr>
        <p:spPr bwMode="auto">
          <a:xfrm flipH="1" flipV="1">
            <a:off x="5105400" y="2209800"/>
            <a:ext cx="76200" cy="12954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2" name="Line 22">
            <a:extLst>
              <a:ext uri="{FF2B5EF4-FFF2-40B4-BE49-F238E27FC236}">
                <a16:creationId xmlns:a16="http://schemas.microsoft.com/office/drawing/2014/main" id="{22621D6D-4190-1B4E-8A57-2195C4C92E19}"/>
              </a:ext>
            </a:extLst>
          </p:cNvPr>
          <p:cNvSpPr>
            <a:spLocks noChangeShapeType="1"/>
          </p:cNvSpPr>
          <p:nvPr/>
        </p:nvSpPr>
        <p:spPr bwMode="auto">
          <a:xfrm flipH="1" flipV="1">
            <a:off x="4191000" y="2971800"/>
            <a:ext cx="838200" cy="2286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3" name="Line 23">
            <a:extLst>
              <a:ext uri="{FF2B5EF4-FFF2-40B4-BE49-F238E27FC236}">
                <a16:creationId xmlns:a16="http://schemas.microsoft.com/office/drawing/2014/main" id="{95BED7F1-0199-7140-AC86-81D7EEFEC3C5}"/>
              </a:ext>
            </a:extLst>
          </p:cNvPr>
          <p:cNvSpPr>
            <a:spLocks noChangeShapeType="1"/>
          </p:cNvSpPr>
          <p:nvPr/>
        </p:nvSpPr>
        <p:spPr bwMode="auto">
          <a:xfrm flipV="1">
            <a:off x="5029200" y="2667000"/>
            <a:ext cx="609600" cy="5334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4" name="Line 24">
            <a:extLst>
              <a:ext uri="{FF2B5EF4-FFF2-40B4-BE49-F238E27FC236}">
                <a16:creationId xmlns:a16="http://schemas.microsoft.com/office/drawing/2014/main" id="{660B1A63-1E71-6848-83B7-0FE20308EAF4}"/>
              </a:ext>
            </a:extLst>
          </p:cNvPr>
          <p:cNvSpPr>
            <a:spLocks noChangeShapeType="1"/>
          </p:cNvSpPr>
          <p:nvPr/>
        </p:nvSpPr>
        <p:spPr bwMode="auto">
          <a:xfrm flipV="1">
            <a:off x="5105400" y="1447800"/>
            <a:ext cx="990600" cy="7620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5" name="Line 25">
            <a:extLst>
              <a:ext uri="{FF2B5EF4-FFF2-40B4-BE49-F238E27FC236}">
                <a16:creationId xmlns:a16="http://schemas.microsoft.com/office/drawing/2014/main" id="{6B5F2664-0652-D944-BE3B-4930E4C176FB}"/>
              </a:ext>
            </a:extLst>
          </p:cNvPr>
          <p:cNvSpPr>
            <a:spLocks noChangeShapeType="1"/>
          </p:cNvSpPr>
          <p:nvPr/>
        </p:nvSpPr>
        <p:spPr bwMode="auto">
          <a:xfrm flipH="1" flipV="1">
            <a:off x="4876800" y="2438400"/>
            <a:ext cx="152400" cy="7620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6" name="Line 26">
            <a:extLst>
              <a:ext uri="{FF2B5EF4-FFF2-40B4-BE49-F238E27FC236}">
                <a16:creationId xmlns:a16="http://schemas.microsoft.com/office/drawing/2014/main" id="{60441210-E6C8-0C42-85AE-0D8F4AD71C27}"/>
              </a:ext>
            </a:extLst>
          </p:cNvPr>
          <p:cNvSpPr>
            <a:spLocks noChangeShapeType="1"/>
          </p:cNvSpPr>
          <p:nvPr/>
        </p:nvSpPr>
        <p:spPr bwMode="auto">
          <a:xfrm flipV="1">
            <a:off x="5105400" y="1371600"/>
            <a:ext cx="0" cy="8382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7" name="Line 27">
            <a:extLst>
              <a:ext uri="{FF2B5EF4-FFF2-40B4-BE49-F238E27FC236}">
                <a16:creationId xmlns:a16="http://schemas.microsoft.com/office/drawing/2014/main" id="{233DCAB1-972D-2C4E-8AF4-DF01A243C71E}"/>
              </a:ext>
            </a:extLst>
          </p:cNvPr>
          <p:cNvSpPr>
            <a:spLocks noChangeShapeType="1"/>
          </p:cNvSpPr>
          <p:nvPr/>
        </p:nvSpPr>
        <p:spPr bwMode="auto">
          <a:xfrm flipH="1" flipV="1">
            <a:off x="4419600" y="1524000"/>
            <a:ext cx="685800" cy="609600"/>
          </a:xfrm>
          <a:prstGeom prst="line">
            <a:avLst/>
          </a:prstGeom>
          <a:noFill/>
          <a:ln w="28575" cap="rnd">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48" name="Text Box 28">
            <a:extLst>
              <a:ext uri="{FF2B5EF4-FFF2-40B4-BE49-F238E27FC236}">
                <a16:creationId xmlns:a16="http://schemas.microsoft.com/office/drawing/2014/main" id="{CEBDD836-ED5C-5D45-BF06-ECA35C2FD68E}"/>
              </a:ext>
            </a:extLst>
          </p:cNvPr>
          <p:cNvSpPr txBox="1">
            <a:spLocks noChangeArrowheads="1"/>
          </p:cNvSpPr>
          <p:nvPr/>
        </p:nvSpPr>
        <p:spPr bwMode="auto">
          <a:xfrm>
            <a:off x="3657600" y="3276601"/>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UV, X-rays</a:t>
            </a:r>
          </a:p>
        </p:txBody>
      </p:sp>
      <p:sp>
        <p:nvSpPr>
          <p:cNvPr id="235549" name="Text Box 29">
            <a:extLst>
              <a:ext uri="{FF2B5EF4-FFF2-40B4-BE49-F238E27FC236}">
                <a16:creationId xmlns:a16="http://schemas.microsoft.com/office/drawing/2014/main" id="{37D2E836-0DB3-E74C-B105-90F69AD9D228}"/>
              </a:ext>
            </a:extLst>
          </p:cNvPr>
          <p:cNvSpPr txBox="1">
            <a:spLocks noChangeArrowheads="1"/>
          </p:cNvSpPr>
          <p:nvPr/>
        </p:nvSpPr>
        <p:spPr bwMode="auto">
          <a:xfrm>
            <a:off x="2438400" y="2514601"/>
            <a:ext cx="259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Emission lines</a:t>
            </a:r>
          </a:p>
        </p:txBody>
      </p:sp>
      <p:sp>
        <p:nvSpPr>
          <p:cNvPr id="49181" name="FlagCount" hidden="1">
            <a:extLst>
              <a:ext uri="{FF2B5EF4-FFF2-40B4-BE49-F238E27FC236}">
                <a16:creationId xmlns:a16="http://schemas.microsoft.com/office/drawing/2014/main" id="{F2DC7EB0-DC6B-9143-A6CF-9B5C8A36931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304114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5524"/>
                                        </p:tgtEl>
                                        <p:attrNameLst>
                                          <p:attrName>style.visibility</p:attrName>
                                        </p:attrNameLst>
                                      </p:cBhvr>
                                      <p:to>
                                        <p:strVal val="visible"/>
                                      </p:to>
                                    </p:set>
                                    <p:animEffect transition="in" filter="slide(fromBottom)">
                                      <p:cBhvr>
                                        <p:cTn id="7" dur="500"/>
                                        <p:tgtEl>
                                          <p:spTgt spid="235524"/>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235525"/>
                                        </p:tgtEl>
                                        <p:attrNameLst>
                                          <p:attrName>style.visibility</p:attrName>
                                        </p:attrNameLst>
                                      </p:cBhvr>
                                      <p:to>
                                        <p:strVal val="visible"/>
                                      </p:to>
                                    </p:set>
                                    <p:animEffect transition="in" filter="slide(fromBottom)">
                                      <p:cBhvr>
                                        <p:cTn id="11" dur="500"/>
                                        <p:tgtEl>
                                          <p:spTgt spid="2355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35526"/>
                                        </p:tgtEl>
                                        <p:attrNameLst>
                                          <p:attrName>style.visibility</p:attrName>
                                        </p:attrNameLst>
                                      </p:cBhvr>
                                      <p:to>
                                        <p:strVal val="visible"/>
                                      </p:to>
                                    </p:set>
                                    <p:animEffect transition="in" filter="slide(fromBottom)">
                                      <p:cBhvr>
                                        <p:cTn id="16" dur="500"/>
                                        <p:tgtEl>
                                          <p:spTgt spid="235526"/>
                                        </p:tgtEl>
                                      </p:cBhvr>
                                    </p:animEffect>
                                  </p:childTnLst>
                                </p:cTn>
                              </p:par>
                            </p:childTnLst>
                          </p:cTn>
                        </p:par>
                        <p:par>
                          <p:cTn id="17" fill="hold" nodeType="afterGroup">
                            <p:stCondLst>
                              <p:cond delay="500"/>
                            </p:stCondLst>
                            <p:childTnLst>
                              <p:par>
                                <p:cTn id="18" presetID="12" presetClass="entr" presetSubtype="4" fill="hold" nodeType="afterEffect">
                                  <p:stCondLst>
                                    <p:cond delay="0"/>
                                  </p:stCondLst>
                                  <p:childTnLst>
                                    <p:set>
                                      <p:cBhvr>
                                        <p:cTn id="19" dur="1" fill="hold">
                                          <p:stCondLst>
                                            <p:cond delay="0"/>
                                          </p:stCondLst>
                                        </p:cTn>
                                        <p:tgtEl>
                                          <p:spTgt spid="235527"/>
                                        </p:tgtEl>
                                        <p:attrNameLst>
                                          <p:attrName>style.visibility</p:attrName>
                                        </p:attrNameLst>
                                      </p:cBhvr>
                                      <p:to>
                                        <p:strVal val="visible"/>
                                      </p:to>
                                    </p:set>
                                    <p:animEffect transition="in" filter="slide(fromBottom)">
                                      <p:cBhvr>
                                        <p:cTn id="20" dur="500"/>
                                        <p:tgtEl>
                                          <p:spTgt spid="2355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35530"/>
                                        </p:tgtEl>
                                        <p:attrNameLst>
                                          <p:attrName>style.visibility</p:attrName>
                                        </p:attrNameLst>
                                      </p:cBhvr>
                                      <p:to>
                                        <p:strVal val="visible"/>
                                      </p:to>
                                    </p:set>
                                    <p:animEffect transition="in" filter="slide(fromBottom)">
                                      <p:cBhvr>
                                        <p:cTn id="25" dur="500"/>
                                        <p:tgtEl>
                                          <p:spTgt spid="235530"/>
                                        </p:tgtEl>
                                      </p:cBhvr>
                                    </p:animEffect>
                                  </p:childTnLst>
                                </p:cTn>
                              </p:par>
                            </p:childTnLst>
                          </p:cTn>
                        </p:par>
                        <p:par>
                          <p:cTn id="26" fill="hold" nodeType="afterGroup">
                            <p:stCondLst>
                              <p:cond delay="500"/>
                            </p:stCondLst>
                            <p:childTnLst>
                              <p:par>
                                <p:cTn id="27" presetID="12" presetClass="entr" presetSubtype="8" fill="hold" nodeType="afterEffect">
                                  <p:stCondLst>
                                    <p:cond delay="0"/>
                                  </p:stCondLst>
                                  <p:childTnLst>
                                    <p:set>
                                      <p:cBhvr>
                                        <p:cTn id="28" dur="1" fill="hold">
                                          <p:stCondLst>
                                            <p:cond delay="0"/>
                                          </p:stCondLst>
                                        </p:cTn>
                                        <p:tgtEl>
                                          <p:spTgt spid="235532"/>
                                        </p:tgtEl>
                                        <p:attrNameLst>
                                          <p:attrName>style.visibility</p:attrName>
                                        </p:attrNameLst>
                                      </p:cBhvr>
                                      <p:to>
                                        <p:strVal val="visible"/>
                                      </p:to>
                                    </p:set>
                                    <p:animEffect transition="in" filter="slide(fromLeft)">
                                      <p:cBhvr>
                                        <p:cTn id="29" dur="500"/>
                                        <p:tgtEl>
                                          <p:spTgt spid="235532"/>
                                        </p:tgtEl>
                                      </p:cBhvr>
                                    </p:animEffect>
                                  </p:childTnLst>
                                </p:cTn>
                              </p:par>
                              <p:par>
                                <p:cTn id="30" presetID="12" presetClass="entr" presetSubtype="8" fill="hold" nodeType="withEffect">
                                  <p:stCondLst>
                                    <p:cond delay="0"/>
                                  </p:stCondLst>
                                  <p:childTnLst>
                                    <p:set>
                                      <p:cBhvr>
                                        <p:cTn id="31" dur="1" fill="hold">
                                          <p:stCondLst>
                                            <p:cond delay="0"/>
                                          </p:stCondLst>
                                        </p:cTn>
                                        <p:tgtEl>
                                          <p:spTgt spid="235531"/>
                                        </p:tgtEl>
                                        <p:attrNameLst>
                                          <p:attrName>style.visibility</p:attrName>
                                        </p:attrNameLst>
                                      </p:cBhvr>
                                      <p:to>
                                        <p:strVal val="visible"/>
                                      </p:to>
                                    </p:set>
                                    <p:animEffect transition="in" filter="slide(fromLeft)">
                                      <p:cBhvr>
                                        <p:cTn id="32" dur="500"/>
                                        <p:tgtEl>
                                          <p:spTgt spid="235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235540"/>
                                        </p:tgtEl>
                                        <p:attrNameLst>
                                          <p:attrName>style.visibility</p:attrName>
                                        </p:attrNameLst>
                                      </p:cBhvr>
                                      <p:to>
                                        <p:strVal val="visible"/>
                                      </p:to>
                                    </p:set>
                                    <p:animEffect transition="in" filter="slide(fromBottom)">
                                      <p:cBhvr>
                                        <p:cTn id="37" dur="500"/>
                                        <p:tgtEl>
                                          <p:spTgt spid="235540"/>
                                        </p:tgtEl>
                                      </p:cBhvr>
                                    </p:animEffect>
                                  </p:childTnLst>
                                </p:cTn>
                              </p:par>
                            </p:childTnLst>
                          </p:cTn>
                        </p:par>
                        <p:par>
                          <p:cTn id="38" fill="hold" nodeType="afterGroup">
                            <p:stCondLst>
                              <p:cond delay="500"/>
                            </p:stCondLst>
                            <p:childTnLst>
                              <p:par>
                                <p:cTn id="39" presetID="12" presetClass="entr" presetSubtype="4" fill="hold" nodeType="afterEffect">
                                  <p:stCondLst>
                                    <p:cond delay="0"/>
                                  </p:stCondLst>
                                  <p:childTnLst>
                                    <p:set>
                                      <p:cBhvr>
                                        <p:cTn id="40" dur="1" fill="hold">
                                          <p:stCondLst>
                                            <p:cond delay="0"/>
                                          </p:stCondLst>
                                        </p:cTn>
                                        <p:tgtEl>
                                          <p:spTgt spid="235541"/>
                                        </p:tgtEl>
                                        <p:attrNameLst>
                                          <p:attrName>style.visibility</p:attrName>
                                        </p:attrNameLst>
                                      </p:cBhvr>
                                      <p:to>
                                        <p:strVal val="visible"/>
                                      </p:to>
                                    </p:set>
                                    <p:animEffect transition="in" filter="slide(fromBottom)">
                                      <p:cBhvr>
                                        <p:cTn id="41" dur="500"/>
                                        <p:tgtEl>
                                          <p:spTgt spid="23554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235548"/>
                                        </p:tgtEl>
                                        <p:attrNameLst>
                                          <p:attrName>style.visibility</p:attrName>
                                        </p:attrNameLst>
                                      </p:cBhvr>
                                      <p:to>
                                        <p:strVal val="visible"/>
                                      </p:to>
                                    </p:set>
                                    <p:animEffect transition="in" filter="slide(fromBottom)">
                                      <p:cBhvr>
                                        <p:cTn id="46" dur="500"/>
                                        <p:tgtEl>
                                          <p:spTgt spid="23554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35549"/>
                                        </p:tgtEl>
                                        <p:attrNameLst>
                                          <p:attrName>style.visibility</p:attrName>
                                        </p:attrNameLst>
                                      </p:cBhvr>
                                      <p:to>
                                        <p:strVal val="visible"/>
                                      </p:to>
                                    </p:set>
                                    <p:animEffect transition="in" filter="slide(fromBottom)">
                                      <p:cBhvr>
                                        <p:cTn id="51" dur="500"/>
                                        <p:tgtEl>
                                          <p:spTgt spid="23554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2" fill="hold" nodeType="clickEffect">
                                  <p:stCondLst>
                                    <p:cond delay="0"/>
                                  </p:stCondLst>
                                  <p:childTnLst>
                                    <p:set>
                                      <p:cBhvr>
                                        <p:cTn id="55" dur="1" fill="hold">
                                          <p:stCondLst>
                                            <p:cond delay="0"/>
                                          </p:stCondLst>
                                        </p:cTn>
                                        <p:tgtEl>
                                          <p:spTgt spid="235542"/>
                                        </p:tgtEl>
                                        <p:attrNameLst>
                                          <p:attrName>style.visibility</p:attrName>
                                        </p:attrNameLst>
                                      </p:cBhvr>
                                      <p:to>
                                        <p:strVal val="visible"/>
                                      </p:to>
                                    </p:set>
                                    <p:animEffect transition="in" filter="slide(fromRight)">
                                      <p:cBhvr>
                                        <p:cTn id="56" dur="500"/>
                                        <p:tgtEl>
                                          <p:spTgt spid="235542"/>
                                        </p:tgtEl>
                                      </p:cBhvr>
                                    </p:animEffect>
                                  </p:childTnLst>
                                </p:cTn>
                              </p:par>
                            </p:childTnLst>
                          </p:cTn>
                        </p:par>
                        <p:par>
                          <p:cTn id="57" fill="hold" nodeType="afterGroup">
                            <p:stCondLst>
                              <p:cond delay="500"/>
                            </p:stCondLst>
                            <p:childTnLst>
                              <p:par>
                                <p:cTn id="58" presetID="12" presetClass="entr" presetSubtype="4" fill="hold" nodeType="afterEffect">
                                  <p:stCondLst>
                                    <p:cond delay="0"/>
                                  </p:stCondLst>
                                  <p:childTnLst>
                                    <p:set>
                                      <p:cBhvr>
                                        <p:cTn id="59" dur="1" fill="hold">
                                          <p:stCondLst>
                                            <p:cond delay="0"/>
                                          </p:stCondLst>
                                        </p:cTn>
                                        <p:tgtEl>
                                          <p:spTgt spid="235545"/>
                                        </p:tgtEl>
                                        <p:attrNameLst>
                                          <p:attrName>style.visibility</p:attrName>
                                        </p:attrNameLst>
                                      </p:cBhvr>
                                      <p:to>
                                        <p:strVal val="visible"/>
                                      </p:to>
                                    </p:set>
                                    <p:animEffect transition="in" filter="slide(fromBottom)">
                                      <p:cBhvr>
                                        <p:cTn id="60" dur="500"/>
                                        <p:tgtEl>
                                          <p:spTgt spid="235545"/>
                                        </p:tgtEl>
                                      </p:cBhvr>
                                    </p:animEffect>
                                  </p:childTnLst>
                                </p:cTn>
                              </p:par>
                            </p:childTnLst>
                          </p:cTn>
                        </p:par>
                        <p:par>
                          <p:cTn id="61" fill="hold" nodeType="afterGroup">
                            <p:stCondLst>
                              <p:cond delay="1000"/>
                            </p:stCondLst>
                            <p:childTnLst>
                              <p:par>
                                <p:cTn id="62" presetID="12" presetClass="entr" presetSubtype="8" fill="hold" nodeType="afterEffect">
                                  <p:stCondLst>
                                    <p:cond delay="0"/>
                                  </p:stCondLst>
                                  <p:childTnLst>
                                    <p:set>
                                      <p:cBhvr>
                                        <p:cTn id="63" dur="1" fill="hold">
                                          <p:stCondLst>
                                            <p:cond delay="0"/>
                                          </p:stCondLst>
                                        </p:cTn>
                                        <p:tgtEl>
                                          <p:spTgt spid="235543"/>
                                        </p:tgtEl>
                                        <p:attrNameLst>
                                          <p:attrName>style.visibility</p:attrName>
                                        </p:attrNameLst>
                                      </p:cBhvr>
                                      <p:to>
                                        <p:strVal val="visible"/>
                                      </p:to>
                                    </p:set>
                                    <p:animEffect transition="in" filter="slide(fromLeft)">
                                      <p:cBhvr>
                                        <p:cTn id="64" dur="500"/>
                                        <p:tgtEl>
                                          <p:spTgt spid="235543"/>
                                        </p:tgtEl>
                                      </p:cBhvr>
                                    </p:animEffect>
                                  </p:childTnLst>
                                </p:cTn>
                              </p:par>
                            </p:childTnLst>
                          </p:cTn>
                        </p:par>
                        <p:par>
                          <p:cTn id="65" fill="hold" nodeType="afterGroup">
                            <p:stCondLst>
                              <p:cond delay="1500"/>
                            </p:stCondLst>
                            <p:childTnLst>
                              <p:par>
                                <p:cTn id="66" presetID="12" presetClass="entr" presetSubtype="2" fill="hold" nodeType="afterEffect">
                                  <p:stCondLst>
                                    <p:cond delay="0"/>
                                  </p:stCondLst>
                                  <p:childTnLst>
                                    <p:set>
                                      <p:cBhvr>
                                        <p:cTn id="67" dur="1" fill="hold">
                                          <p:stCondLst>
                                            <p:cond delay="0"/>
                                          </p:stCondLst>
                                        </p:cTn>
                                        <p:tgtEl>
                                          <p:spTgt spid="235547"/>
                                        </p:tgtEl>
                                        <p:attrNameLst>
                                          <p:attrName>style.visibility</p:attrName>
                                        </p:attrNameLst>
                                      </p:cBhvr>
                                      <p:to>
                                        <p:strVal val="visible"/>
                                      </p:to>
                                    </p:set>
                                    <p:animEffect transition="in" filter="slide(fromRight)">
                                      <p:cBhvr>
                                        <p:cTn id="68" dur="500"/>
                                        <p:tgtEl>
                                          <p:spTgt spid="235547"/>
                                        </p:tgtEl>
                                      </p:cBhvr>
                                    </p:animEffect>
                                  </p:childTnLst>
                                </p:cTn>
                              </p:par>
                            </p:childTnLst>
                          </p:cTn>
                        </p:par>
                        <p:par>
                          <p:cTn id="69" fill="hold" nodeType="afterGroup">
                            <p:stCondLst>
                              <p:cond delay="2000"/>
                            </p:stCondLst>
                            <p:childTnLst>
                              <p:par>
                                <p:cTn id="70" presetID="12" presetClass="entr" presetSubtype="4" fill="hold" nodeType="afterEffect">
                                  <p:stCondLst>
                                    <p:cond delay="0"/>
                                  </p:stCondLst>
                                  <p:childTnLst>
                                    <p:set>
                                      <p:cBhvr>
                                        <p:cTn id="71" dur="1" fill="hold">
                                          <p:stCondLst>
                                            <p:cond delay="0"/>
                                          </p:stCondLst>
                                        </p:cTn>
                                        <p:tgtEl>
                                          <p:spTgt spid="235546"/>
                                        </p:tgtEl>
                                        <p:attrNameLst>
                                          <p:attrName>style.visibility</p:attrName>
                                        </p:attrNameLst>
                                      </p:cBhvr>
                                      <p:to>
                                        <p:strVal val="visible"/>
                                      </p:to>
                                    </p:set>
                                    <p:animEffect transition="in" filter="slide(fromBottom)">
                                      <p:cBhvr>
                                        <p:cTn id="72" dur="500"/>
                                        <p:tgtEl>
                                          <p:spTgt spid="235546"/>
                                        </p:tgtEl>
                                      </p:cBhvr>
                                    </p:animEffect>
                                  </p:childTnLst>
                                </p:cTn>
                              </p:par>
                            </p:childTnLst>
                          </p:cTn>
                        </p:par>
                        <p:par>
                          <p:cTn id="73" fill="hold" nodeType="afterGroup">
                            <p:stCondLst>
                              <p:cond delay="2500"/>
                            </p:stCondLst>
                            <p:childTnLst>
                              <p:par>
                                <p:cTn id="74" presetID="12" presetClass="entr" presetSubtype="8" fill="hold" nodeType="afterEffect">
                                  <p:stCondLst>
                                    <p:cond delay="0"/>
                                  </p:stCondLst>
                                  <p:childTnLst>
                                    <p:set>
                                      <p:cBhvr>
                                        <p:cTn id="75" dur="1" fill="hold">
                                          <p:stCondLst>
                                            <p:cond delay="0"/>
                                          </p:stCondLst>
                                        </p:cTn>
                                        <p:tgtEl>
                                          <p:spTgt spid="235544"/>
                                        </p:tgtEl>
                                        <p:attrNameLst>
                                          <p:attrName>style.visibility</p:attrName>
                                        </p:attrNameLst>
                                      </p:cBhvr>
                                      <p:to>
                                        <p:strVal val="visible"/>
                                      </p:to>
                                    </p:set>
                                    <p:animEffect transition="in" filter="slide(fromLeft)">
                                      <p:cBhvr>
                                        <p:cTn id="76" dur="500"/>
                                        <p:tgtEl>
                                          <p:spTgt spid="23554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2" presetClass="entr" presetSubtype="1" fill="hold" nodeType="clickEffect">
                                  <p:stCondLst>
                                    <p:cond delay="0"/>
                                  </p:stCondLst>
                                  <p:childTnLst>
                                    <p:set>
                                      <p:cBhvr>
                                        <p:cTn id="80" dur="1" fill="hold">
                                          <p:stCondLst>
                                            <p:cond delay="0"/>
                                          </p:stCondLst>
                                        </p:cTn>
                                        <p:tgtEl>
                                          <p:spTgt spid="235533"/>
                                        </p:tgtEl>
                                        <p:attrNameLst>
                                          <p:attrName>style.visibility</p:attrName>
                                        </p:attrNameLst>
                                      </p:cBhvr>
                                      <p:to>
                                        <p:strVal val="visible"/>
                                      </p:to>
                                    </p:set>
                                    <p:animEffect transition="in" filter="slide(fromTop)">
                                      <p:cBhvr>
                                        <p:cTn id="81" dur="500"/>
                                        <p:tgtEl>
                                          <p:spTgt spid="23553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235534"/>
                                        </p:tgtEl>
                                        <p:attrNameLst>
                                          <p:attrName>style.visibility</p:attrName>
                                        </p:attrNameLst>
                                      </p:cBhvr>
                                      <p:to>
                                        <p:strVal val="visible"/>
                                      </p:to>
                                    </p:set>
                                    <p:animEffect transition="in" filter="slide(fromBottom)">
                                      <p:cBhvr>
                                        <p:cTn id="86" dur="500"/>
                                        <p:tgtEl>
                                          <p:spTgt spid="23553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2" presetClass="entr" presetSubtype="8" fill="hold" nodeType="clickEffect">
                                  <p:stCondLst>
                                    <p:cond delay="0"/>
                                  </p:stCondLst>
                                  <p:childTnLst>
                                    <p:set>
                                      <p:cBhvr>
                                        <p:cTn id="90" dur="1" fill="hold">
                                          <p:stCondLst>
                                            <p:cond delay="0"/>
                                          </p:stCondLst>
                                        </p:cTn>
                                        <p:tgtEl>
                                          <p:spTgt spid="235539"/>
                                        </p:tgtEl>
                                        <p:attrNameLst>
                                          <p:attrName>style.visibility</p:attrName>
                                        </p:attrNameLst>
                                      </p:cBhvr>
                                      <p:to>
                                        <p:strVal val="visible"/>
                                      </p:to>
                                    </p:set>
                                    <p:animEffect transition="in" filter="slide(fromLeft)">
                                      <p:cBhvr>
                                        <p:cTn id="91" dur="500"/>
                                        <p:tgtEl>
                                          <p:spTgt spid="235539"/>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2" presetClass="entr" presetSubtype="4" fill="hold" grpId="0" nodeType="clickEffect">
                                  <p:stCondLst>
                                    <p:cond delay="0"/>
                                  </p:stCondLst>
                                  <p:childTnLst>
                                    <p:set>
                                      <p:cBhvr>
                                        <p:cTn id="95" dur="1" fill="hold">
                                          <p:stCondLst>
                                            <p:cond delay="0"/>
                                          </p:stCondLst>
                                        </p:cTn>
                                        <p:tgtEl>
                                          <p:spTgt spid="235528"/>
                                        </p:tgtEl>
                                        <p:attrNameLst>
                                          <p:attrName>style.visibility</p:attrName>
                                        </p:attrNameLst>
                                      </p:cBhvr>
                                      <p:to>
                                        <p:strVal val="visible"/>
                                      </p:to>
                                    </p:set>
                                    <p:animEffect transition="in" filter="slide(fromBottom)">
                                      <p:cBhvr>
                                        <p:cTn id="96" dur="500"/>
                                        <p:tgtEl>
                                          <p:spTgt spid="235528"/>
                                        </p:tgtEl>
                                      </p:cBhvr>
                                    </p:animEffect>
                                  </p:childTnLst>
                                </p:cTn>
                              </p:par>
                            </p:childTnLst>
                          </p:cTn>
                        </p:par>
                        <p:par>
                          <p:cTn id="97" fill="hold" nodeType="afterGroup">
                            <p:stCondLst>
                              <p:cond delay="500"/>
                            </p:stCondLst>
                            <p:childTnLst>
                              <p:par>
                                <p:cTn id="98" presetID="12" presetClass="entr" presetSubtype="4" fill="hold" nodeType="afterEffect">
                                  <p:stCondLst>
                                    <p:cond delay="0"/>
                                  </p:stCondLst>
                                  <p:childTnLst>
                                    <p:set>
                                      <p:cBhvr>
                                        <p:cTn id="99" dur="1" fill="hold">
                                          <p:stCondLst>
                                            <p:cond delay="0"/>
                                          </p:stCondLst>
                                        </p:cTn>
                                        <p:tgtEl>
                                          <p:spTgt spid="235529"/>
                                        </p:tgtEl>
                                        <p:attrNameLst>
                                          <p:attrName>style.visibility</p:attrName>
                                        </p:attrNameLst>
                                      </p:cBhvr>
                                      <p:to>
                                        <p:strVal val="visible"/>
                                      </p:to>
                                    </p:set>
                                    <p:animEffect transition="in" filter="slide(fromBottom)">
                                      <p:cBhvr>
                                        <p:cTn id="100" dur="500"/>
                                        <p:tgtEl>
                                          <p:spTgt spid="23552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2" presetClass="entr" presetSubtype="2" fill="hold" nodeType="clickEffect">
                                  <p:stCondLst>
                                    <p:cond delay="0"/>
                                  </p:stCondLst>
                                  <p:childTnLst>
                                    <p:set>
                                      <p:cBhvr>
                                        <p:cTn id="104" dur="1" fill="hold">
                                          <p:stCondLst>
                                            <p:cond delay="0"/>
                                          </p:stCondLst>
                                        </p:cTn>
                                        <p:tgtEl>
                                          <p:spTgt spid="235537"/>
                                        </p:tgtEl>
                                        <p:attrNameLst>
                                          <p:attrName>style.visibility</p:attrName>
                                        </p:attrNameLst>
                                      </p:cBhvr>
                                      <p:to>
                                        <p:strVal val="visible"/>
                                      </p:to>
                                    </p:set>
                                    <p:animEffect transition="in" filter="slide(fromRight)">
                                      <p:cBhvr>
                                        <p:cTn id="105" dur="500"/>
                                        <p:tgtEl>
                                          <p:spTgt spid="235537"/>
                                        </p:tgtEl>
                                      </p:cBhvr>
                                    </p:animEffect>
                                  </p:childTnLst>
                                </p:cTn>
                              </p:par>
                            </p:childTnLst>
                          </p:cTn>
                        </p:par>
                        <p:par>
                          <p:cTn id="106" fill="hold" nodeType="afterGroup">
                            <p:stCondLst>
                              <p:cond delay="500"/>
                            </p:stCondLst>
                            <p:childTnLst>
                              <p:par>
                                <p:cTn id="107" presetID="12" presetClass="entr" presetSubtype="2" fill="hold" nodeType="afterEffect">
                                  <p:stCondLst>
                                    <p:cond delay="0"/>
                                  </p:stCondLst>
                                  <p:childTnLst>
                                    <p:set>
                                      <p:cBhvr>
                                        <p:cTn id="108" dur="1" fill="hold">
                                          <p:stCondLst>
                                            <p:cond delay="0"/>
                                          </p:stCondLst>
                                        </p:cTn>
                                        <p:tgtEl>
                                          <p:spTgt spid="235538"/>
                                        </p:tgtEl>
                                        <p:attrNameLst>
                                          <p:attrName>style.visibility</p:attrName>
                                        </p:attrNameLst>
                                      </p:cBhvr>
                                      <p:to>
                                        <p:strVal val="visible"/>
                                      </p:to>
                                    </p:set>
                                    <p:animEffect transition="in" filter="slide(fromRight)">
                                      <p:cBhvr>
                                        <p:cTn id="109" dur="500"/>
                                        <p:tgtEl>
                                          <p:spTgt spid="235538"/>
                                        </p:tgtEl>
                                      </p:cBhvr>
                                    </p:animEffect>
                                  </p:childTnLst>
                                </p:cTn>
                              </p:par>
                            </p:childTnLst>
                          </p:cTn>
                        </p:par>
                        <p:par>
                          <p:cTn id="110" fill="hold" nodeType="afterGroup">
                            <p:stCondLst>
                              <p:cond delay="1000"/>
                            </p:stCondLst>
                            <p:childTnLst>
                              <p:par>
                                <p:cTn id="111" presetID="12" presetClass="entr" presetSubtype="2" fill="hold" nodeType="afterEffect">
                                  <p:stCondLst>
                                    <p:cond delay="0"/>
                                  </p:stCondLst>
                                  <p:childTnLst>
                                    <p:set>
                                      <p:cBhvr>
                                        <p:cTn id="112" dur="1" fill="hold">
                                          <p:stCondLst>
                                            <p:cond delay="0"/>
                                          </p:stCondLst>
                                        </p:cTn>
                                        <p:tgtEl>
                                          <p:spTgt spid="235535"/>
                                        </p:tgtEl>
                                        <p:attrNameLst>
                                          <p:attrName>style.visibility</p:attrName>
                                        </p:attrNameLst>
                                      </p:cBhvr>
                                      <p:to>
                                        <p:strVal val="visible"/>
                                      </p:to>
                                    </p:set>
                                    <p:animEffect transition="in" filter="slide(fromRight)">
                                      <p:cBhvr>
                                        <p:cTn id="113" dur="500"/>
                                        <p:tgtEl>
                                          <p:spTgt spid="235535"/>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2" presetClass="entr" presetSubtype="4" fill="hold" grpId="0" nodeType="clickEffect">
                                  <p:stCondLst>
                                    <p:cond delay="0"/>
                                  </p:stCondLst>
                                  <p:childTnLst>
                                    <p:set>
                                      <p:cBhvr>
                                        <p:cTn id="117" dur="1" fill="hold">
                                          <p:stCondLst>
                                            <p:cond delay="0"/>
                                          </p:stCondLst>
                                        </p:cTn>
                                        <p:tgtEl>
                                          <p:spTgt spid="235536"/>
                                        </p:tgtEl>
                                        <p:attrNameLst>
                                          <p:attrName>style.visibility</p:attrName>
                                        </p:attrNameLst>
                                      </p:cBhvr>
                                      <p:to>
                                        <p:strVal val="visible"/>
                                      </p:to>
                                    </p:set>
                                    <p:animEffect transition="in" filter="slide(fromBottom)">
                                      <p:cBhvr>
                                        <p:cTn id="118" dur="500"/>
                                        <p:tgtEl>
                                          <p:spTgt spid="235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p:bldP spid="235526" grpId="0"/>
      <p:bldP spid="235528" grpId="0"/>
      <p:bldP spid="235530" grpId="0"/>
      <p:bldP spid="235534" grpId="0"/>
      <p:bldP spid="235536" grpId="0"/>
      <p:bldP spid="235548" grpId="0"/>
      <p:bldP spid="2355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seedsjets10">
            <a:extLst>
              <a:ext uri="{FF2B5EF4-FFF2-40B4-BE49-F238E27FC236}">
                <a16:creationId xmlns:a16="http://schemas.microsoft.com/office/drawing/2014/main" id="{4CE3F7AD-812A-A647-88FD-261123D9363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71750" y="990600"/>
            <a:ext cx="3448050" cy="5791200"/>
          </a:xfrm>
          <a:noFill/>
        </p:spPr>
      </p:pic>
      <p:pic>
        <p:nvPicPr>
          <p:cNvPr id="237571" name="Picture 3" descr="CygA_radio">
            <a:extLst>
              <a:ext uri="{FF2B5EF4-FFF2-40B4-BE49-F238E27FC236}">
                <a16:creationId xmlns:a16="http://schemas.microsoft.com/office/drawing/2014/main" id="{75987BE4-56C4-5D4D-8049-737538559C65}"/>
              </a:ext>
            </a:extLst>
          </p:cNvPr>
          <p:cNvPicPr>
            <a:picLocks noGrp="1" noChangeAspect="1" noChangeArrowheads="1"/>
          </p:cNvPicPr>
          <p:nvPr>
            <p:ph sz="half" idx="2"/>
          </p:nvPr>
        </p:nvPicPr>
        <p:blipFill>
          <a:blip r:embed="rId4">
            <a:lum bright="30000" contrast="10000"/>
            <a:extLst>
              <a:ext uri="{28A0092B-C50C-407E-A947-70E740481C1C}">
                <a14:useLocalDpi xmlns:a14="http://schemas.microsoft.com/office/drawing/2010/main" val="0"/>
              </a:ext>
            </a:extLst>
          </a:blip>
          <a:srcRect/>
          <a:stretch>
            <a:fillRect/>
          </a:stretch>
        </p:blipFill>
        <p:spPr>
          <a:xfrm>
            <a:off x="6781800" y="1409700"/>
            <a:ext cx="3505200" cy="2628900"/>
          </a:xfrm>
          <a:noFill/>
        </p:spPr>
      </p:pic>
      <p:sp>
        <p:nvSpPr>
          <p:cNvPr id="237572" name="Text Box 4">
            <a:extLst>
              <a:ext uri="{FF2B5EF4-FFF2-40B4-BE49-F238E27FC236}">
                <a16:creationId xmlns:a16="http://schemas.microsoft.com/office/drawing/2014/main" id="{080CCA69-BA0D-364E-8644-B5FBC8FEEC71}"/>
              </a:ext>
            </a:extLst>
          </p:cNvPr>
          <p:cNvSpPr txBox="1">
            <a:spLocks noChangeArrowheads="1"/>
          </p:cNvSpPr>
          <p:nvPr/>
        </p:nvSpPr>
        <p:spPr bwMode="auto">
          <a:xfrm>
            <a:off x="6934200" y="4343400"/>
            <a:ext cx="3429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Radio Galaxy:</a:t>
            </a:r>
          </a:p>
          <a:p>
            <a:pPr algn="ctr" eaLnBrk="1" hangingPunct="1">
              <a:spcBef>
                <a:spcPct val="50000"/>
              </a:spcBef>
            </a:pPr>
            <a:r>
              <a:rPr lang="en-US" altLang="en-US">
                <a:solidFill>
                  <a:schemeClr val="accent2"/>
                </a:solidFill>
              </a:rPr>
              <a:t>Powerful </a:t>
            </a:r>
            <a:r>
              <a:rPr lang="ja-JP" altLang="en-US">
                <a:solidFill>
                  <a:schemeClr val="accent2"/>
                </a:solidFill>
              </a:rPr>
              <a:t>“</a:t>
            </a:r>
            <a:r>
              <a:rPr lang="en-US" altLang="ja-JP">
                <a:solidFill>
                  <a:schemeClr val="accent2"/>
                </a:solidFill>
              </a:rPr>
              <a:t>radio lobes</a:t>
            </a:r>
            <a:r>
              <a:rPr lang="ja-JP" altLang="en-US">
                <a:solidFill>
                  <a:schemeClr val="accent2"/>
                </a:solidFill>
              </a:rPr>
              <a:t>”</a:t>
            </a:r>
            <a:r>
              <a:rPr lang="en-US" altLang="ja-JP">
                <a:solidFill>
                  <a:schemeClr val="accent2"/>
                </a:solidFill>
              </a:rPr>
              <a:t> at the end points of the jets, where power in the jets is dissipated.</a:t>
            </a:r>
            <a:endParaRPr lang="en-US" altLang="en-US">
              <a:solidFill>
                <a:schemeClr val="accent2"/>
              </a:solidFill>
            </a:endParaRPr>
          </a:p>
        </p:txBody>
      </p:sp>
      <p:sp>
        <p:nvSpPr>
          <p:cNvPr id="237573" name="Text Box 5">
            <a:extLst>
              <a:ext uri="{FF2B5EF4-FFF2-40B4-BE49-F238E27FC236}">
                <a16:creationId xmlns:a16="http://schemas.microsoft.com/office/drawing/2014/main" id="{ACF9D636-0B92-AE44-ADDB-60250FC8EF5D}"/>
              </a:ext>
            </a:extLst>
          </p:cNvPr>
          <p:cNvSpPr txBox="1">
            <a:spLocks noChangeArrowheads="1"/>
          </p:cNvSpPr>
          <p:nvPr/>
        </p:nvSpPr>
        <p:spPr bwMode="auto">
          <a:xfrm>
            <a:off x="7543800" y="3581401"/>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Cyg A (radio emission)</a:t>
            </a:r>
          </a:p>
        </p:txBody>
      </p:sp>
      <p:sp>
        <p:nvSpPr>
          <p:cNvPr id="51205" name="Rectangle 6">
            <a:extLst>
              <a:ext uri="{FF2B5EF4-FFF2-40B4-BE49-F238E27FC236}">
                <a16:creationId xmlns:a16="http://schemas.microsoft.com/office/drawing/2014/main" id="{A777D4EA-CF64-EE44-844F-53B231B294EC}"/>
              </a:ext>
            </a:extLst>
          </p:cNvPr>
          <p:cNvSpPr>
            <a:spLocks noGrp="1" noChangeArrowheads="1"/>
          </p:cNvSpPr>
          <p:nvPr>
            <p:ph type="title"/>
          </p:nvPr>
        </p:nvSpPr>
        <p:spPr>
          <a:xfrm>
            <a:off x="2209800" y="-198438"/>
            <a:ext cx="8458200" cy="1417638"/>
          </a:xfrm>
        </p:spPr>
        <p:txBody>
          <a:bodyPr/>
          <a:lstStyle/>
          <a:p>
            <a:pPr algn="ctr" eaLnBrk="1" hangingPunct="1"/>
            <a:r>
              <a:rPr lang="en-US" altLang="en-US" sz="3600" b="1" dirty="0">
                <a:solidFill>
                  <a:schemeClr val="accent2"/>
                </a:solidFill>
                <a:ea typeface="ＭＳ Ｐゴシック" panose="020B0600070205080204" pitchFamily="34" charset="-128"/>
              </a:rPr>
              <a:t>Other Types of AGN and </a:t>
            </a:r>
            <a:br>
              <a:rPr lang="en-US" altLang="en-US" sz="3600" b="1" dirty="0">
                <a:solidFill>
                  <a:schemeClr val="accent2"/>
                </a:solidFill>
                <a:ea typeface="ＭＳ Ｐゴシック" panose="020B0600070205080204" pitchFamily="34" charset="-128"/>
              </a:rPr>
            </a:br>
            <a:r>
              <a:rPr lang="en-US" altLang="en-US" sz="3600" b="1" dirty="0">
                <a:solidFill>
                  <a:schemeClr val="accent2"/>
                </a:solidFill>
                <a:ea typeface="ＭＳ Ｐゴシック" panose="020B0600070205080204" pitchFamily="34" charset="-128"/>
              </a:rPr>
              <a:t>AGN Unification</a:t>
            </a:r>
          </a:p>
        </p:txBody>
      </p:sp>
      <p:sp>
        <p:nvSpPr>
          <p:cNvPr id="51206" name="Line 7">
            <a:extLst>
              <a:ext uri="{FF2B5EF4-FFF2-40B4-BE49-F238E27FC236}">
                <a16:creationId xmlns:a16="http://schemas.microsoft.com/office/drawing/2014/main" id="{22B352F6-B42D-FD4F-962F-7D4A342210BF}"/>
              </a:ext>
            </a:extLst>
          </p:cNvPr>
          <p:cNvSpPr>
            <a:spLocks noChangeShapeType="1"/>
          </p:cNvSpPr>
          <p:nvPr/>
        </p:nvSpPr>
        <p:spPr bwMode="auto">
          <a:xfrm flipH="1">
            <a:off x="5715000" y="1447800"/>
            <a:ext cx="2743200" cy="15240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7" name="Text Box 8">
            <a:extLst>
              <a:ext uri="{FF2B5EF4-FFF2-40B4-BE49-F238E27FC236}">
                <a16:creationId xmlns:a16="http://schemas.microsoft.com/office/drawing/2014/main" id="{0B6A4E6B-C9D5-3743-B18A-89F68E286784}"/>
              </a:ext>
            </a:extLst>
          </p:cNvPr>
          <p:cNvSpPr txBox="1">
            <a:spLocks noChangeArrowheads="1"/>
          </p:cNvSpPr>
          <p:nvPr/>
        </p:nvSpPr>
        <p:spPr bwMode="auto">
          <a:xfrm rot="19825716">
            <a:off x="6553200" y="1676401"/>
            <a:ext cx="304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bg1"/>
                </a:solidFill>
              </a:rPr>
              <a:t>Observing direction</a:t>
            </a:r>
          </a:p>
        </p:txBody>
      </p:sp>
      <p:sp>
        <p:nvSpPr>
          <p:cNvPr id="51208" name="FlagCount" hidden="1">
            <a:extLst>
              <a:ext uri="{FF2B5EF4-FFF2-40B4-BE49-F238E27FC236}">
                <a16:creationId xmlns:a16="http://schemas.microsoft.com/office/drawing/2014/main" id="{B6D41C99-2C4C-2445-9D9C-B1D407D8A839}"/>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364132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7572"/>
                                        </p:tgtEl>
                                        <p:attrNameLst>
                                          <p:attrName>style.visibility</p:attrName>
                                        </p:attrNameLst>
                                      </p:cBhvr>
                                      <p:to>
                                        <p:strVal val="visible"/>
                                      </p:to>
                                    </p:set>
                                    <p:animEffect transition="in" filter="slide(fromBottom)">
                                      <p:cBhvr>
                                        <p:cTn id="7" dur="500"/>
                                        <p:tgtEl>
                                          <p:spTgt spid="237572"/>
                                        </p:tgtEl>
                                      </p:cBhvr>
                                    </p:animEffect>
                                  </p:childTnLst>
                                </p:cTn>
                              </p:par>
                            </p:childTnLst>
                          </p:cTn>
                        </p:par>
                        <p:par>
                          <p:cTn id="8" fill="hold" nodeType="afterGroup">
                            <p:stCondLst>
                              <p:cond delay="500"/>
                            </p:stCondLst>
                            <p:childTnLst>
                              <p:par>
                                <p:cTn id="9" presetID="12" presetClass="entr" presetSubtype="2" fill="hold" nodeType="afterEffect">
                                  <p:stCondLst>
                                    <p:cond delay="0"/>
                                  </p:stCondLst>
                                  <p:childTnLst>
                                    <p:set>
                                      <p:cBhvr>
                                        <p:cTn id="10" dur="1" fill="hold">
                                          <p:stCondLst>
                                            <p:cond delay="0"/>
                                          </p:stCondLst>
                                        </p:cTn>
                                        <p:tgtEl>
                                          <p:spTgt spid="237571"/>
                                        </p:tgtEl>
                                        <p:attrNameLst>
                                          <p:attrName>style.visibility</p:attrName>
                                        </p:attrNameLst>
                                      </p:cBhvr>
                                      <p:to>
                                        <p:strVal val="visible"/>
                                      </p:to>
                                    </p:set>
                                    <p:animEffect transition="in" filter="slide(fromRight)">
                                      <p:cBhvr>
                                        <p:cTn id="11" dur="500"/>
                                        <p:tgtEl>
                                          <p:spTgt spid="237571"/>
                                        </p:tgtEl>
                                      </p:cBhvr>
                                    </p:animEffect>
                                  </p:childTnLst>
                                </p:cTn>
                              </p:par>
                              <p:par>
                                <p:cTn id="12" presetID="12" presetClass="entr" presetSubtype="2" fill="hold" grpId="0" nodeType="withEffect">
                                  <p:stCondLst>
                                    <p:cond delay="0"/>
                                  </p:stCondLst>
                                  <p:childTnLst>
                                    <p:set>
                                      <p:cBhvr>
                                        <p:cTn id="13" dur="1" fill="hold">
                                          <p:stCondLst>
                                            <p:cond delay="0"/>
                                          </p:stCondLst>
                                        </p:cTn>
                                        <p:tgtEl>
                                          <p:spTgt spid="237573"/>
                                        </p:tgtEl>
                                        <p:attrNameLst>
                                          <p:attrName>style.visibility</p:attrName>
                                        </p:attrNameLst>
                                      </p:cBhvr>
                                      <p:to>
                                        <p:strVal val="visible"/>
                                      </p:to>
                                    </p:set>
                                    <p:animEffect transition="in" filter="slide(fromRight)">
                                      <p:cBhvr>
                                        <p:cTn id="14" dur="500"/>
                                        <p:tgtEl>
                                          <p:spTgt spid="237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p:bldP spid="23757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3c175_vla_big">
            <a:extLst>
              <a:ext uri="{FF2B5EF4-FFF2-40B4-BE49-F238E27FC236}">
                <a16:creationId xmlns:a16="http://schemas.microsoft.com/office/drawing/2014/main" id="{54755416-F397-B745-A442-8DE03D04733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91400" y="4583114"/>
            <a:ext cx="3200400" cy="2122487"/>
          </a:xfrm>
          <a:noFill/>
        </p:spPr>
      </p:pic>
      <p:sp>
        <p:nvSpPr>
          <p:cNvPr id="239619" name="Rectangle 3">
            <a:extLst>
              <a:ext uri="{FF2B5EF4-FFF2-40B4-BE49-F238E27FC236}">
                <a16:creationId xmlns:a16="http://schemas.microsoft.com/office/drawing/2014/main" id="{9D1A0677-D663-6548-9FF0-FD7F48A6DB20}"/>
              </a:ext>
            </a:extLst>
          </p:cNvPr>
          <p:cNvSpPr>
            <a:spLocks noChangeArrowheads="1"/>
          </p:cNvSpPr>
          <p:nvPr/>
        </p:nvSpPr>
        <p:spPr bwMode="auto">
          <a:xfrm>
            <a:off x="6858000" y="2743201"/>
            <a:ext cx="3733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Emission from the jet pointing towards us is enhanced (</a:t>
            </a:r>
            <a:r>
              <a:rPr lang="ja-JP" altLang="en-US" sz="2000">
                <a:solidFill>
                  <a:schemeClr val="accent2"/>
                </a:solidFill>
              </a:rPr>
              <a:t>“</a:t>
            </a:r>
            <a:r>
              <a:rPr lang="en-US" altLang="ja-JP" sz="2000">
                <a:solidFill>
                  <a:schemeClr val="accent2"/>
                </a:solidFill>
              </a:rPr>
              <a:t>Doppler boosting</a:t>
            </a:r>
            <a:r>
              <a:rPr lang="ja-JP" altLang="en-US" sz="2000">
                <a:solidFill>
                  <a:schemeClr val="accent2"/>
                </a:solidFill>
              </a:rPr>
              <a:t>”</a:t>
            </a:r>
            <a:r>
              <a:rPr lang="en-US" altLang="ja-JP" sz="2000">
                <a:solidFill>
                  <a:schemeClr val="accent2"/>
                </a:solidFill>
              </a:rPr>
              <a:t>) compared to the jet moving in the other direction (</a:t>
            </a:r>
            <a:r>
              <a:rPr lang="ja-JP" altLang="en-US" sz="2000">
                <a:solidFill>
                  <a:schemeClr val="accent2"/>
                </a:solidFill>
              </a:rPr>
              <a:t>“</a:t>
            </a:r>
            <a:r>
              <a:rPr lang="en-US" altLang="ja-JP" sz="2000">
                <a:solidFill>
                  <a:schemeClr val="accent2"/>
                </a:solidFill>
              </a:rPr>
              <a:t>counter jet</a:t>
            </a:r>
            <a:r>
              <a:rPr lang="ja-JP" altLang="en-US" sz="2000">
                <a:solidFill>
                  <a:schemeClr val="accent2"/>
                </a:solidFill>
              </a:rPr>
              <a:t>”</a:t>
            </a:r>
            <a:r>
              <a:rPr lang="en-US" altLang="ja-JP" sz="2000">
                <a:solidFill>
                  <a:schemeClr val="accent2"/>
                </a:solidFill>
              </a:rPr>
              <a:t>).</a:t>
            </a:r>
            <a:endParaRPr lang="en-US" altLang="en-US" sz="2000">
              <a:solidFill>
                <a:schemeClr val="accent2"/>
              </a:solidFill>
            </a:endParaRPr>
          </a:p>
        </p:txBody>
      </p:sp>
      <p:pic>
        <p:nvPicPr>
          <p:cNvPr id="53251" name="Picture 4" descr="seedsjets10">
            <a:extLst>
              <a:ext uri="{FF2B5EF4-FFF2-40B4-BE49-F238E27FC236}">
                <a16:creationId xmlns:a16="http://schemas.microsoft.com/office/drawing/2014/main" id="{3D347BD3-8EC3-704A-8881-EB001768AC3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571750" y="990600"/>
            <a:ext cx="3448050" cy="5791200"/>
          </a:xfrm>
          <a:noFill/>
        </p:spPr>
      </p:pic>
      <p:sp>
        <p:nvSpPr>
          <p:cNvPr id="53252" name="Rectangle 5">
            <a:extLst>
              <a:ext uri="{FF2B5EF4-FFF2-40B4-BE49-F238E27FC236}">
                <a16:creationId xmlns:a16="http://schemas.microsoft.com/office/drawing/2014/main" id="{3130280C-B698-E748-8B6E-AE205371E748}"/>
              </a:ext>
            </a:extLst>
          </p:cNvPr>
          <p:cNvSpPr>
            <a:spLocks noChangeArrowheads="1"/>
          </p:cNvSpPr>
          <p:nvPr/>
        </p:nvSpPr>
        <p:spPr bwMode="auto">
          <a:xfrm>
            <a:off x="2209800" y="-228600"/>
            <a:ext cx="84582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chemeClr val="accent2"/>
                </a:solidFill>
              </a:rPr>
              <a:t>Other Types of AGN and </a:t>
            </a:r>
            <a:br>
              <a:rPr lang="en-US" altLang="en-US" sz="3600" b="1">
                <a:solidFill>
                  <a:schemeClr val="accent2"/>
                </a:solidFill>
              </a:rPr>
            </a:br>
            <a:r>
              <a:rPr lang="en-US" altLang="en-US" sz="3600" b="1">
                <a:solidFill>
                  <a:schemeClr val="accent2"/>
                </a:solidFill>
              </a:rPr>
              <a:t>AGN Unification</a:t>
            </a:r>
          </a:p>
        </p:txBody>
      </p:sp>
      <p:sp>
        <p:nvSpPr>
          <p:cNvPr id="239622" name="Text Box 6">
            <a:extLst>
              <a:ext uri="{FF2B5EF4-FFF2-40B4-BE49-F238E27FC236}">
                <a16:creationId xmlns:a16="http://schemas.microsoft.com/office/drawing/2014/main" id="{296B50E9-058A-4047-B127-5748E940F907}"/>
              </a:ext>
            </a:extLst>
          </p:cNvPr>
          <p:cNvSpPr txBox="1">
            <a:spLocks noChangeArrowheads="1"/>
          </p:cNvSpPr>
          <p:nvPr/>
        </p:nvSpPr>
        <p:spPr bwMode="auto">
          <a:xfrm>
            <a:off x="6019800" y="1327151"/>
            <a:ext cx="449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Quasar or BL Lac object (properties very similar to quasars, but no emission lines)</a:t>
            </a:r>
          </a:p>
        </p:txBody>
      </p:sp>
      <p:sp>
        <p:nvSpPr>
          <p:cNvPr id="53254" name="Text Box 7">
            <a:extLst>
              <a:ext uri="{FF2B5EF4-FFF2-40B4-BE49-F238E27FC236}">
                <a16:creationId xmlns:a16="http://schemas.microsoft.com/office/drawing/2014/main" id="{7A64570C-52F3-E14A-B232-7128BFE0BCCF}"/>
              </a:ext>
            </a:extLst>
          </p:cNvPr>
          <p:cNvSpPr txBox="1">
            <a:spLocks noChangeArrowheads="1"/>
          </p:cNvSpPr>
          <p:nvPr/>
        </p:nvSpPr>
        <p:spPr bwMode="auto">
          <a:xfrm rot="2902259">
            <a:off x="5280820" y="5258595"/>
            <a:ext cx="248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chemeClr val="accent2"/>
                </a:solidFill>
              </a:rPr>
              <a:t>Observing direction</a:t>
            </a:r>
          </a:p>
        </p:txBody>
      </p:sp>
      <p:sp>
        <p:nvSpPr>
          <p:cNvPr id="53255" name="Line 8">
            <a:extLst>
              <a:ext uri="{FF2B5EF4-FFF2-40B4-BE49-F238E27FC236}">
                <a16:creationId xmlns:a16="http://schemas.microsoft.com/office/drawing/2014/main" id="{2D5F60A5-11B9-5A42-BA8E-9784F7C3C4D8}"/>
              </a:ext>
            </a:extLst>
          </p:cNvPr>
          <p:cNvSpPr>
            <a:spLocks noChangeShapeType="1"/>
          </p:cNvSpPr>
          <p:nvPr/>
        </p:nvSpPr>
        <p:spPr bwMode="auto">
          <a:xfrm flipH="1" flipV="1">
            <a:off x="5257800" y="4419600"/>
            <a:ext cx="1828800" cy="20574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6" name="FlagCount" hidden="1">
            <a:extLst>
              <a:ext uri="{FF2B5EF4-FFF2-40B4-BE49-F238E27FC236}">
                <a16:creationId xmlns:a16="http://schemas.microsoft.com/office/drawing/2014/main" id="{EE7EF8BC-23B7-F742-A884-34020A25D9AA}"/>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307432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9622"/>
                                        </p:tgtEl>
                                        <p:attrNameLst>
                                          <p:attrName>style.visibility</p:attrName>
                                        </p:attrNameLst>
                                      </p:cBhvr>
                                      <p:to>
                                        <p:strVal val="visible"/>
                                      </p:to>
                                    </p:set>
                                    <p:animEffect transition="in" filter="slide(fromBottom)">
                                      <p:cBhvr>
                                        <p:cTn id="7" dur="500"/>
                                        <p:tgtEl>
                                          <p:spTgt spid="239622"/>
                                        </p:tgtEl>
                                      </p:cBhvr>
                                    </p:animEffect>
                                  </p:childTnLst>
                                </p:cTn>
                              </p:par>
                            </p:childTnLst>
                          </p:cTn>
                        </p:par>
                        <p:par>
                          <p:cTn id="8" fill="hold" nodeType="afterGroup">
                            <p:stCondLst>
                              <p:cond delay="500"/>
                            </p:stCondLst>
                            <p:childTnLst>
                              <p:par>
                                <p:cTn id="9" presetID="12" presetClass="entr" presetSubtype="2" fill="hold" nodeType="afterEffect">
                                  <p:stCondLst>
                                    <p:cond delay="0"/>
                                  </p:stCondLst>
                                  <p:childTnLst>
                                    <p:set>
                                      <p:cBhvr>
                                        <p:cTn id="10" dur="1" fill="hold">
                                          <p:stCondLst>
                                            <p:cond delay="0"/>
                                          </p:stCondLst>
                                        </p:cTn>
                                        <p:tgtEl>
                                          <p:spTgt spid="239618"/>
                                        </p:tgtEl>
                                        <p:attrNameLst>
                                          <p:attrName>style.visibility</p:attrName>
                                        </p:attrNameLst>
                                      </p:cBhvr>
                                      <p:to>
                                        <p:strVal val="visible"/>
                                      </p:to>
                                    </p:set>
                                    <p:animEffect transition="in" filter="slide(fromRight)">
                                      <p:cBhvr>
                                        <p:cTn id="11" dur="500"/>
                                        <p:tgtEl>
                                          <p:spTgt spid="2396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39619"/>
                                        </p:tgtEl>
                                        <p:attrNameLst>
                                          <p:attrName>style.visibility</p:attrName>
                                        </p:attrNameLst>
                                      </p:cBhvr>
                                      <p:to>
                                        <p:strVal val="visible"/>
                                      </p:to>
                                    </p:set>
                                    <p:animEffect transition="in" filter="slide(fromBottom)">
                                      <p:cBhvr>
                                        <p:cTn id="16" dur="500"/>
                                        <p:tgtEl>
                                          <p:spTgt spid="239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5AB40975-3549-6F4F-AE73-80626A1C85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1420814"/>
            <a:ext cx="4838700" cy="4827587"/>
          </a:xfrm>
          <a:noFill/>
        </p:spPr>
      </p:pic>
      <p:sp>
        <p:nvSpPr>
          <p:cNvPr id="55298" name="Rectangle 3">
            <a:extLst>
              <a:ext uri="{FF2B5EF4-FFF2-40B4-BE49-F238E27FC236}">
                <a16:creationId xmlns:a16="http://schemas.microsoft.com/office/drawing/2014/main" id="{A9746B62-BC01-354F-A510-C9C3923D3C29}"/>
              </a:ext>
            </a:extLst>
          </p:cNvPr>
          <p:cNvSpPr>
            <a:spLocks noGrp="1" noChangeArrowheads="1"/>
          </p:cNvSpPr>
          <p:nvPr>
            <p:ph type="title"/>
          </p:nvPr>
        </p:nvSpPr>
        <p:spPr>
          <a:xfrm>
            <a:off x="2743200" y="122238"/>
            <a:ext cx="7010400" cy="868362"/>
          </a:xfrm>
        </p:spPr>
        <p:txBody>
          <a:bodyPr/>
          <a:lstStyle/>
          <a:p>
            <a:pPr eaLnBrk="1" hangingPunct="1"/>
            <a:r>
              <a:rPr lang="en-US" altLang="en-US" b="1">
                <a:solidFill>
                  <a:schemeClr val="accent2"/>
                </a:solidFill>
                <a:ea typeface="ＭＳ Ｐゴシック" panose="020B0600070205080204" pitchFamily="34" charset="-128"/>
              </a:rPr>
              <a:t>Quasars</a:t>
            </a:r>
          </a:p>
        </p:txBody>
      </p:sp>
      <p:sp>
        <p:nvSpPr>
          <p:cNvPr id="243716" name="Text Box 4">
            <a:extLst>
              <a:ext uri="{FF2B5EF4-FFF2-40B4-BE49-F238E27FC236}">
                <a16:creationId xmlns:a16="http://schemas.microsoft.com/office/drawing/2014/main" id="{DCBAD3DF-5EE1-0647-83A3-CA6AD76E48C1}"/>
              </a:ext>
            </a:extLst>
          </p:cNvPr>
          <p:cNvSpPr txBox="1">
            <a:spLocks noChangeArrowheads="1"/>
          </p:cNvSpPr>
          <p:nvPr/>
        </p:nvSpPr>
        <p:spPr bwMode="auto">
          <a:xfrm>
            <a:off x="1752600" y="1358900"/>
            <a:ext cx="350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solidFill>
                  <a:schemeClr val="accent2"/>
                </a:solidFill>
              </a:rPr>
              <a:t>Active nuclei in elliptical galaxies with even more powerful central sources than Seyfert galaxies.</a:t>
            </a:r>
          </a:p>
        </p:txBody>
      </p:sp>
      <p:sp>
        <p:nvSpPr>
          <p:cNvPr id="243717" name="Text Box 5">
            <a:extLst>
              <a:ext uri="{FF2B5EF4-FFF2-40B4-BE49-F238E27FC236}">
                <a16:creationId xmlns:a16="http://schemas.microsoft.com/office/drawing/2014/main" id="{1A9E5FD4-3C11-2649-94B7-58F6F4C40FC6}"/>
              </a:ext>
            </a:extLst>
          </p:cNvPr>
          <p:cNvSpPr txBox="1">
            <a:spLocks noChangeArrowheads="1"/>
          </p:cNvSpPr>
          <p:nvPr/>
        </p:nvSpPr>
        <p:spPr bwMode="auto">
          <a:xfrm>
            <a:off x="1676400" y="5257801"/>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solidFill>
                  <a:schemeClr val="accent2"/>
                </a:solidFill>
              </a:rPr>
              <a:t>Also show very strong, broad emission lines in their spectra.</a:t>
            </a:r>
          </a:p>
        </p:txBody>
      </p:sp>
      <p:sp>
        <p:nvSpPr>
          <p:cNvPr id="243718" name="Text Box 6">
            <a:extLst>
              <a:ext uri="{FF2B5EF4-FFF2-40B4-BE49-F238E27FC236}">
                <a16:creationId xmlns:a16="http://schemas.microsoft.com/office/drawing/2014/main" id="{42A24A7B-6738-264B-ADEC-41C4BB5BA5BF}"/>
              </a:ext>
            </a:extLst>
          </p:cNvPr>
          <p:cNvSpPr txBox="1">
            <a:spLocks noChangeArrowheads="1"/>
          </p:cNvSpPr>
          <p:nvPr/>
        </p:nvSpPr>
        <p:spPr bwMode="auto">
          <a:xfrm>
            <a:off x="1676400" y="3613151"/>
            <a:ext cx="373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b="1">
                <a:solidFill>
                  <a:schemeClr val="accent2"/>
                </a:solidFill>
              </a:rPr>
              <a:t>Also show strong variability over time scales of a few months.</a:t>
            </a:r>
          </a:p>
        </p:txBody>
      </p:sp>
      <p:sp>
        <p:nvSpPr>
          <p:cNvPr id="55302" name="FlagCount" hidden="1">
            <a:extLst>
              <a:ext uri="{FF2B5EF4-FFF2-40B4-BE49-F238E27FC236}">
                <a16:creationId xmlns:a16="http://schemas.microsoft.com/office/drawing/2014/main" id="{1E6D62AD-8304-A645-84DC-E653C14260F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260263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slide(fromBottom)">
                                      <p:cBhvr>
                                        <p:cTn id="7" dur="500"/>
                                        <p:tgtEl>
                                          <p:spTgt spid="24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3718"/>
                                        </p:tgtEl>
                                        <p:attrNameLst>
                                          <p:attrName>style.visibility</p:attrName>
                                        </p:attrNameLst>
                                      </p:cBhvr>
                                      <p:to>
                                        <p:strVal val="visible"/>
                                      </p:to>
                                    </p:set>
                                    <p:animEffect transition="in" filter="slide(fromBottom)">
                                      <p:cBhvr>
                                        <p:cTn id="12" dur="500"/>
                                        <p:tgtEl>
                                          <p:spTgt spid="243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43717"/>
                                        </p:tgtEl>
                                        <p:attrNameLst>
                                          <p:attrName>style.visibility</p:attrName>
                                        </p:attrNameLst>
                                      </p:cBhvr>
                                      <p:to>
                                        <p:strVal val="visible"/>
                                      </p:to>
                                    </p:set>
                                    <p:animEffect transition="in" filter="slide(fromBottom)">
                                      <p:cBhvr>
                                        <p:cTn id="17"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p:bldP spid="243717" grpId="0"/>
      <p:bldP spid="2437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A891EE6C-FF53-5F47-84A9-20C77CA1C586}"/>
              </a:ext>
            </a:extLst>
          </p:cNvPr>
          <p:cNvSpPr>
            <a:spLocks noGrp="1" noChangeArrowheads="1"/>
          </p:cNvSpPr>
          <p:nvPr>
            <p:ph type="title"/>
          </p:nvPr>
        </p:nvSpPr>
        <p:spPr>
          <a:xfrm>
            <a:off x="1981200" y="76200"/>
            <a:ext cx="8229600" cy="1143000"/>
          </a:xfrm>
        </p:spPr>
        <p:txBody>
          <a:bodyPr/>
          <a:lstStyle/>
          <a:p>
            <a:pPr algn="ctr" eaLnBrk="1" hangingPunct="1"/>
            <a:r>
              <a:rPr lang="en-US" altLang="en-US" dirty="0">
                <a:solidFill>
                  <a:schemeClr val="accent2"/>
                </a:solidFill>
                <a:ea typeface="ＭＳ Ｐゴシック" panose="020B0600070205080204" pitchFamily="34" charset="-128"/>
              </a:rPr>
              <a:t>The Spectra of Quasars</a:t>
            </a:r>
          </a:p>
        </p:txBody>
      </p:sp>
      <p:pic>
        <p:nvPicPr>
          <p:cNvPr id="245763" name="Picture 3" descr="11b">
            <a:extLst>
              <a:ext uri="{FF2B5EF4-FFF2-40B4-BE49-F238E27FC236}">
                <a16:creationId xmlns:a16="http://schemas.microsoft.com/office/drawing/2014/main" id="{E5650C71-4001-124E-B6C1-F6F6AC0831F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638800" y="4368800"/>
            <a:ext cx="4800600" cy="2236788"/>
          </a:xfrm>
          <a:noFill/>
        </p:spPr>
      </p:pic>
      <p:pic>
        <p:nvPicPr>
          <p:cNvPr id="245764" name="Picture 4" descr="11a">
            <a:extLst>
              <a:ext uri="{FF2B5EF4-FFF2-40B4-BE49-F238E27FC236}">
                <a16:creationId xmlns:a16="http://schemas.microsoft.com/office/drawing/2014/main" id="{84C3ACCE-C733-0144-9F57-B3953686B54F}"/>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20850" y="1828801"/>
            <a:ext cx="3689350" cy="4525963"/>
          </a:xfrm>
          <a:noFill/>
        </p:spPr>
      </p:pic>
      <p:sp>
        <p:nvSpPr>
          <p:cNvPr id="245765" name="Text Box 5">
            <a:extLst>
              <a:ext uri="{FF2B5EF4-FFF2-40B4-BE49-F238E27FC236}">
                <a16:creationId xmlns:a16="http://schemas.microsoft.com/office/drawing/2014/main" id="{93DF3553-2C53-8A4F-B4C6-59A204CF3113}"/>
              </a:ext>
            </a:extLst>
          </p:cNvPr>
          <p:cNvSpPr txBox="1">
            <a:spLocks noChangeArrowheads="1"/>
          </p:cNvSpPr>
          <p:nvPr/>
        </p:nvSpPr>
        <p:spPr bwMode="auto">
          <a:xfrm>
            <a:off x="1981200" y="1295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The Quasar 3C273</a:t>
            </a:r>
          </a:p>
        </p:txBody>
      </p:sp>
      <p:sp>
        <p:nvSpPr>
          <p:cNvPr id="245766" name="Text Box 6">
            <a:extLst>
              <a:ext uri="{FF2B5EF4-FFF2-40B4-BE49-F238E27FC236}">
                <a16:creationId xmlns:a16="http://schemas.microsoft.com/office/drawing/2014/main" id="{3E75224D-8FFC-2448-804C-D7EA449FE61E}"/>
              </a:ext>
            </a:extLst>
          </p:cNvPr>
          <p:cNvSpPr txBox="1">
            <a:spLocks noChangeArrowheads="1"/>
          </p:cNvSpPr>
          <p:nvPr/>
        </p:nvSpPr>
        <p:spPr bwMode="auto">
          <a:xfrm>
            <a:off x="6019800" y="1828801"/>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Spectral lines show a large redshift of</a:t>
            </a:r>
          </a:p>
        </p:txBody>
      </p:sp>
      <p:sp>
        <p:nvSpPr>
          <p:cNvPr id="245767" name="Text Box 7">
            <a:extLst>
              <a:ext uri="{FF2B5EF4-FFF2-40B4-BE49-F238E27FC236}">
                <a16:creationId xmlns:a16="http://schemas.microsoft.com/office/drawing/2014/main" id="{B1015FC6-F459-5547-904F-9AD64BDE8A7C}"/>
              </a:ext>
            </a:extLst>
          </p:cNvPr>
          <p:cNvSpPr txBox="1">
            <a:spLocks noChangeArrowheads="1"/>
          </p:cNvSpPr>
          <p:nvPr/>
        </p:nvSpPr>
        <p:spPr bwMode="auto">
          <a:xfrm>
            <a:off x="6324600" y="3124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z = </a:t>
            </a:r>
            <a:r>
              <a:rPr lang="en-US" altLang="en-US">
                <a:solidFill>
                  <a:schemeClr val="accent2"/>
                </a:solidFill>
                <a:latin typeface="Symbol" pitchFamily="2" charset="2"/>
              </a:rPr>
              <a:t>Dl / l</a:t>
            </a:r>
            <a:r>
              <a:rPr lang="en-US" altLang="en-US" baseline="-25000">
                <a:solidFill>
                  <a:schemeClr val="accent2"/>
                </a:solidFill>
                <a:latin typeface="Symbol" pitchFamily="2" charset="2"/>
              </a:rPr>
              <a:t>0</a:t>
            </a:r>
            <a:r>
              <a:rPr lang="en-US" altLang="en-US">
                <a:solidFill>
                  <a:schemeClr val="accent2"/>
                </a:solidFill>
              </a:rPr>
              <a:t> = 0.158</a:t>
            </a:r>
          </a:p>
        </p:txBody>
      </p:sp>
      <p:sp>
        <p:nvSpPr>
          <p:cNvPr id="57351" name="FlagCount" hidden="1">
            <a:extLst>
              <a:ext uri="{FF2B5EF4-FFF2-40B4-BE49-F238E27FC236}">
                <a16:creationId xmlns:a16="http://schemas.microsoft.com/office/drawing/2014/main" id="{610FF4DF-BC4B-1842-B52E-F82C85240D29}"/>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282306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500" fill="hold"/>
                                        <p:tgtEl>
                                          <p:spTgt spid="245764"/>
                                        </p:tgtEl>
                                        <p:attrNameLst>
                                          <p:attrName>ppt_x</p:attrName>
                                        </p:attrNameLst>
                                      </p:cBhvr>
                                      <p:tavLst>
                                        <p:tav tm="0">
                                          <p:val>
                                            <p:strVal val="0-#ppt_w/2"/>
                                          </p:val>
                                        </p:tav>
                                        <p:tav tm="100000">
                                          <p:val>
                                            <p:strVal val="#ppt_x"/>
                                          </p:val>
                                        </p:tav>
                                      </p:tavLst>
                                    </p:anim>
                                    <p:anim calcmode="lin" valueType="num">
                                      <p:cBhvr additive="base">
                                        <p:cTn id="8" dur="5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anim calcmode="lin" valueType="num">
                                      <p:cBhvr additive="base">
                                        <p:cTn id="11" dur="500" fill="hold"/>
                                        <p:tgtEl>
                                          <p:spTgt spid="245765"/>
                                        </p:tgtEl>
                                        <p:attrNameLst>
                                          <p:attrName>ppt_x</p:attrName>
                                        </p:attrNameLst>
                                      </p:cBhvr>
                                      <p:tavLst>
                                        <p:tav tm="0">
                                          <p:val>
                                            <p:strVal val="0-#ppt_w/2"/>
                                          </p:val>
                                        </p:tav>
                                        <p:tav tm="100000">
                                          <p:val>
                                            <p:strVal val="#ppt_x"/>
                                          </p:val>
                                        </p:tav>
                                      </p:tavLst>
                                    </p:anim>
                                    <p:anim calcmode="lin" valueType="num">
                                      <p:cBhvr additive="base">
                                        <p:cTn id="12" dur="500" fill="hold"/>
                                        <p:tgtEl>
                                          <p:spTgt spid="24576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45763"/>
                                        </p:tgtEl>
                                        <p:attrNameLst>
                                          <p:attrName>style.visibility</p:attrName>
                                        </p:attrNameLst>
                                      </p:cBhvr>
                                      <p:to>
                                        <p:strVal val="visible"/>
                                      </p:to>
                                    </p:set>
                                    <p:anim calcmode="lin" valueType="num">
                                      <p:cBhvr additive="base">
                                        <p:cTn id="17" dur="500" fill="hold"/>
                                        <p:tgtEl>
                                          <p:spTgt spid="245763"/>
                                        </p:tgtEl>
                                        <p:attrNameLst>
                                          <p:attrName>ppt_x</p:attrName>
                                        </p:attrNameLst>
                                      </p:cBhvr>
                                      <p:tavLst>
                                        <p:tav tm="0">
                                          <p:val>
                                            <p:strVal val="1+#ppt_w/2"/>
                                          </p:val>
                                        </p:tav>
                                        <p:tav tm="100000">
                                          <p:val>
                                            <p:strVal val="#ppt_x"/>
                                          </p:val>
                                        </p:tav>
                                      </p:tavLst>
                                    </p:anim>
                                    <p:anim calcmode="lin" valueType="num">
                                      <p:cBhvr additive="base">
                                        <p:cTn id="18" dur="500" fill="hold"/>
                                        <p:tgtEl>
                                          <p:spTgt spid="24576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45766"/>
                                        </p:tgtEl>
                                        <p:attrNameLst>
                                          <p:attrName>style.visibility</p:attrName>
                                        </p:attrNameLst>
                                      </p:cBhvr>
                                      <p:to>
                                        <p:strVal val="visible"/>
                                      </p:to>
                                    </p:set>
                                    <p:animEffect transition="in" filter="slide(fromBottom)">
                                      <p:cBhvr>
                                        <p:cTn id="23" dur="500"/>
                                        <p:tgtEl>
                                          <p:spTgt spid="2457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45767"/>
                                        </p:tgtEl>
                                        <p:attrNameLst>
                                          <p:attrName>style.visibility</p:attrName>
                                        </p:attrNameLst>
                                      </p:cBhvr>
                                      <p:to>
                                        <p:strVal val="visible"/>
                                      </p:to>
                                    </p:set>
                                    <p:animEffect transition="in" filter="slide(fromBottom)">
                                      <p:cBhvr>
                                        <p:cTn id="28"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P spid="245766" grpId="0"/>
      <p:bldP spid="24576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219A43AE-5895-A14A-BF9E-2FA16FC3F210}"/>
              </a:ext>
            </a:extLst>
          </p:cNvPr>
          <p:cNvSpPr>
            <a:spLocks noGrp="1" noChangeArrowheads="1"/>
          </p:cNvSpPr>
          <p:nvPr>
            <p:ph type="title"/>
          </p:nvPr>
        </p:nvSpPr>
        <p:spPr>
          <a:xfrm>
            <a:off x="2743200" y="76201"/>
            <a:ext cx="7086600" cy="868363"/>
          </a:xfrm>
        </p:spPr>
        <p:txBody>
          <a:bodyPr/>
          <a:lstStyle/>
          <a:p>
            <a:pPr algn="ctr" eaLnBrk="1" hangingPunct="1"/>
            <a:r>
              <a:rPr lang="en-US" altLang="en-US" dirty="0">
                <a:solidFill>
                  <a:schemeClr val="accent2"/>
                </a:solidFill>
                <a:ea typeface="ＭＳ Ｐゴシック" panose="020B0600070205080204" pitchFamily="34" charset="-128"/>
              </a:rPr>
              <a:t>Quasar Red Shifts</a:t>
            </a:r>
          </a:p>
        </p:txBody>
      </p:sp>
      <p:pic>
        <p:nvPicPr>
          <p:cNvPr id="59394" name="Picture 3" descr="12">
            <a:extLst>
              <a:ext uri="{FF2B5EF4-FFF2-40B4-BE49-F238E27FC236}">
                <a16:creationId xmlns:a16="http://schemas.microsoft.com/office/drawing/2014/main" id="{E4333AD8-D853-5F49-9D07-2BC6E7F2AFF1}"/>
              </a:ext>
            </a:extLst>
          </p:cNvPr>
          <p:cNvPicPr>
            <a:picLocks noGrp="1" noChangeAspect="1" noChangeArrowheads="1"/>
          </p:cNvPicPr>
          <p:nvPr>
            <p:ph idx="1"/>
          </p:nvPr>
        </p:nvPicPr>
        <p:blipFill>
          <a:blip r:embed="rId3">
            <a:lum bright="30000"/>
            <a:extLst>
              <a:ext uri="{28A0092B-C50C-407E-A947-70E740481C1C}">
                <a14:useLocalDpi xmlns:a14="http://schemas.microsoft.com/office/drawing/2010/main" val="0"/>
              </a:ext>
            </a:extLst>
          </a:blip>
          <a:srcRect/>
          <a:stretch>
            <a:fillRect/>
          </a:stretch>
        </p:blipFill>
        <p:spPr>
          <a:xfrm>
            <a:off x="1676400" y="1349376"/>
            <a:ext cx="5943600" cy="4822825"/>
          </a:xfrm>
          <a:noFill/>
        </p:spPr>
      </p:pic>
      <p:sp>
        <p:nvSpPr>
          <p:cNvPr id="59395" name="Text Box 4">
            <a:extLst>
              <a:ext uri="{FF2B5EF4-FFF2-40B4-BE49-F238E27FC236}">
                <a16:creationId xmlns:a16="http://schemas.microsoft.com/office/drawing/2014/main" id="{F99798D4-C2B4-2B42-B691-705E54896BE4}"/>
              </a:ext>
            </a:extLst>
          </p:cNvPr>
          <p:cNvSpPr txBox="1">
            <a:spLocks noChangeArrowheads="1"/>
          </p:cNvSpPr>
          <p:nvPr/>
        </p:nvSpPr>
        <p:spPr bwMode="auto">
          <a:xfrm>
            <a:off x="3886200" y="1501776"/>
            <a:ext cx="80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a:t>
            </a:r>
          </a:p>
        </p:txBody>
      </p:sp>
      <p:sp>
        <p:nvSpPr>
          <p:cNvPr id="59396" name="Text Box 5">
            <a:extLst>
              <a:ext uri="{FF2B5EF4-FFF2-40B4-BE49-F238E27FC236}">
                <a16:creationId xmlns:a16="http://schemas.microsoft.com/office/drawing/2014/main" id="{1EEE41D0-CDCD-8E43-A3D1-C87AF0D53E20}"/>
              </a:ext>
            </a:extLst>
          </p:cNvPr>
          <p:cNvSpPr txBox="1">
            <a:spLocks noChangeArrowheads="1"/>
          </p:cNvSpPr>
          <p:nvPr/>
        </p:nvSpPr>
        <p:spPr bwMode="auto">
          <a:xfrm>
            <a:off x="2819401" y="21875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0.178</a:t>
            </a:r>
          </a:p>
        </p:txBody>
      </p:sp>
      <p:sp>
        <p:nvSpPr>
          <p:cNvPr id="59397" name="Text Box 6">
            <a:extLst>
              <a:ext uri="{FF2B5EF4-FFF2-40B4-BE49-F238E27FC236}">
                <a16:creationId xmlns:a16="http://schemas.microsoft.com/office/drawing/2014/main" id="{01D94F62-98E7-8642-ADD5-1EC31318D020}"/>
              </a:ext>
            </a:extLst>
          </p:cNvPr>
          <p:cNvSpPr txBox="1">
            <a:spLocks noChangeArrowheads="1"/>
          </p:cNvSpPr>
          <p:nvPr/>
        </p:nvSpPr>
        <p:spPr bwMode="auto">
          <a:xfrm>
            <a:off x="2971801" y="31019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0.240</a:t>
            </a:r>
          </a:p>
        </p:txBody>
      </p:sp>
      <p:sp>
        <p:nvSpPr>
          <p:cNvPr id="59398" name="Text Box 7">
            <a:extLst>
              <a:ext uri="{FF2B5EF4-FFF2-40B4-BE49-F238E27FC236}">
                <a16:creationId xmlns:a16="http://schemas.microsoft.com/office/drawing/2014/main" id="{4C145019-EDEC-5A47-B594-F7830A35707D}"/>
              </a:ext>
            </a:extLst>
          </p:cNvPr>
          <p:cNvSpPr txBox="1">
            <a:spLocks noChangeArrowheads="1"/>
          </p:cNvSpPr>
          <p:nvPr/>
        </p:nvSpPr>
        <p:spPr bwMode="auto">
          <a:xfrm>
            <a:off x="3200401" y="4016376"/>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0.302</a:t>
            </a:r>
          </a:p>
        </p:txBody>
      </p:sp>
      <p:sp>
        <p:nvSpPr>
          <p:cNvPr id="59399" name="Text Box 8">
            <a:extLst>
              <a:ext uri="{FF2B5EF4-FFF2-40B4-BE49-F238E27FC236}">
                <a16:creationId xmlns:a16="http://schemas.microsoft.com/office/drawing/2014/main" id="{D7FB987B-2762-AC4B-AAC1-8DDA090BAE9F}"/>
              </a:ext>
            </a:extLst>
          </p:cNvPr>
          <p:cNvSpPr txBox="1">
            <a:spLocks noChangeArrowheads="1"/>
          </p:cNvSpPr>
          <p:nvPr/>
        </p:nvSpPr>
        <p:spPr bwMode="auto">
          <a:xfrm>
            <a:off x="3657601" y="4914901"/>
            <a:ext cx="124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000">
                <a:solidFill>
                  <a:srgbClr val="FFFF00"/>
                </a:solidFill>
              </a:rPr>
              <a:t>z = 0.389</a:t>
            </a:r>
          </a:p>
        </p:txBody>
      </p:sp>
      <p:sp>
        <p:nvSpPr>
          <p:cNvPr id="247817" name="Text Box 9">
            <a:extLst>
              <a:ext uri="{FF2B5EF4-FFF2-40B4-BE49-F238E27FC236}">
                <a16:creationId xmlns:a16="http://schemas.microsoft.com/office/drawing/2014/main" id="{FB435B0F-A6C0-4947-99A3-168214D346A6}"/>
              </a:ext>
            </a:extLst>
          </p:cNvPr>
          <p:cNvSpPr txBox="1">
            <a:spLocks noChangeArrowheads="1"/>
          </p:cNvSpPr>
          <p:nvPr/>
        </p:nvSpPr>
        <p:spPr bwMode="auto">
          <a:xfrm>
            <a:off x="7620000" y="1279526"/>
            <a:ext cx="2819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Quasars have been detected at the highest redshifts, up to</a:t>
            </a:r>
          </a:p>
          <a:p>
            <a:pPr algn="ctr" eaLnBrk="1" hangingPunct="1">
              <a:spcBef>
                <a:spcPct val="50000"/>
              </a:spcBef>
            </a:pPr>
            <a:r>
              <a:rPr lang="en-US" altLang="en-US" sz="2000">
                <a:solidFill>
                  <a:schemeClr val="accent2"/>
                </a:solidFill>
              </a:rPr>
              <a:t> z ~ 6</a:t>
            </a:r>
          </a:p>
        </p:txBody>
      </p:sp>
      <p:sp>
        <p:nvSpPr>
          <p:cNvPr id="247818" name="Text Box 10">
            <a:extLst>
              <a:ext uri="{FF2B5EF4-FFF2-40B4-BE49-F238E27FC236}">
                <a16:creationId xmlns:a16="http://schemas.microsoft.com/office/drawing/2014/main" id="{F87C5247-EA89-484F-867C-896A779E1432}"/>
              </a:ext>
            </a:extLst>
          </p:cNvPr>
          <p:cNvSpPr txBox="1">
            <a:spLocks noChangeArrowheads="1"/>
          </p:cNvSpPr>
          <p:nvPr/>
        </p:nvSpPr>
        <p:spPr bwMode="auto">
          <a:xfrm>
            <a:off x="8077200" y="3048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z = </a:t>
            </a:r>
            <a:r>
              <a:rPr lang="en-US" altLang="en-US">
                <a:solidFill>
                  <a:schemeClr val="accent2"/>
                </a:solidFill>
                <a:latin typeface="Symbol" pitchFamily="2" charset="2"/>
              </a:rPr>
              <a:t>Dl</a:t>
            </a:r>
            <a:r>
              <a:rPr lang="en-US" altLang="en-US">
                <a:solidFill>
                  <a:schemeClr val="accent2"/>
                </a:solidFill>
              </a:rPr>
              <a:t>/</a:t>
            </a:r>
            <a:r>
              <a:rPr lang="en-US" altLang="en-US">
                <a:solidFill>
                  <a:schemeClr val="accent2"/>
                </a:solidFill>
                <a:latin typeface="Symbol" pitchFamily="2" charset="2"/>
              </a:rPr>
              <a:t>l</a:t>
            </a:r>
            <a:r>
              <a:rPr lang="en-US" altLang="en-US" baseline="-25000">
                <a:solidFill>
                  <a:schemeClr val="accent2"/>
                </a:solidFill>
                <a:latin typeface="Symbol" pitchFamily="2" charset="2"/>
              </a:rPr>
              <a:t>0</a:t>
            </a:r>
          </a:p>
        </p:txBody>
      </p:sp>
      <p:sp>
        <p:nvSpPr>
          <p:cNvPr id="247819" name="Rectangle 11">
            <a:extLst>
              <a:ext uri="{FF2B5EF4-FFF2-40B4-BE49-F238E27FC236}">
                <a16:creationId xmlns:a16="http://schemas.microsoft.com/office/drawing/2014/main" id="{3A9275D4-2077-804F-91B9-DB02B1233746}"/>
              </a:ext>
            </a:extLst>
          </p:cNvPr>
          <p:cNvSpPr>
            <a:spLocks noChangeArrowheads="1"/>
          </p:cNvSpPr>
          <p:nvPr/>
        </p:nvSpPr>
        <p:spPr bwMode="auto">
          <a:xfrm>
            <a:off x="8305800" y="3048000"/>
            <a:ext cx="1447800" cy="4572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47820" name="Text Box 12">
            <a:extLst>
              <a:ext uri="{FF2B5EF4-FFF2-40B4-BE49-F238E27FC236}">
                <a16:creationId xmlns:a16="http://schemas.microsoft.com/office/drawing/2014/main" id="{74E150B3-F648-1146-93B9-79621AAAF6EC}"/>
              </a:ext>
            </a:extLst>
          </p:cNvPr>
          <p:cNvSpPr txBox="1">
            <a:spLocks noChangeArrowheads="1"/>
          </p:cNvSpPr>
          <p:nvPr/>
        </p:nvSpPr>
        <p:spPr bwMode="auto">
          <a:xfrm>
            <a:off x="7696200" y="3965575"/>
            <a:ext cx="2667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accent2"/>
                </a:solidFill>
              </a:rPr>
              <a:t>Our old formula</a:t>
            </a:r>
          </a:p>
          <a:p>
            <a:pPr algn="ctr" eaLnBrk="1" hangingPunct="1">
              <a:spcBef>
                <a:spcPct val="50000"/>
              </a:spcBef>
            </a:pPr>
            <a:r>
              <a:rPr lang="en-US" altLang="en-US">
                <a:solidFill>
                  <a:schemeClr val="accent2"/>
                </a:solidFill>
                <a:latin typeface="Symbol" pitchFamily="2" charset="2"/>
              </a:rPr>
              <a:t>Dl</a:t>
            </a:r>
            <a:r>
              <a:rPr lang="en-US" altLang="en-US">
                <a:solidFill>
                  <a:schemeClr val="accent2"/>
                </a:solidFill>
              </a:rPr>
              <a:t>/</a:t>
            </a:r>
            <a:r>
              <a:rPr lang="en-US" altLang="en-US">
                <a:solidFill>
                  <a:schemeClr val="accent2"/>
                </a:solidFill>
                <a:latin typeface="Symbol" pitchFamily="2" charset="2"/>
              </a:rPr>
              <a:t>l</a:t>
            </a:r>
            <a:r>
              <a:rPr lang="en-US" altLang="en-US" baseline="-25000">
                <a:solidFill>
                  <a:schemeClr val="accent2"/>
                </a:solidFill>
                <a:latin typeface="Symbol" pitchFamily="2" charset="2"/>
              </a:rPr>
              <a:t>0 </a:t>
            </a:r>
            <a:r>
              <a:rPr lang="en-US" altLang="en-US">
                <a:solidFill>
                  <a:schemeClr val="accent2"/>
                </a:solidFill>
              </a:rPr>
              <a:t>= v</a:t>
            </a:r>
            <a:r>
              <a:rPr lang="en-US" altLang="en-US" baseline="-25000">
                <a:solidFill>
                  <a:schemeClr val="accent2"/>
                </a:solidFill>
              </a:rPr>
              <a:t>r</a:t>
            </a:r>
            <a:r>
              <a:rPr lang="en-US" altLang="en-US">
                <a:solidFill>
                  <a:schemeClr val="accent2"/>
                </a:solidFill>
              </a:rPr>
              <a:t>/c</a:t>
            </a:r>
          </a:p>
          <a:p>
            <a:pPr algn="ctr" eaLnBrk="1" hangingPunct="1">
              <a:spcBef>
                <a:spcPct val="50000"/>
              </a:spcBef>
            </a:pPr>
            <a:r>
              <a:rPr lang="en-US" altLang="en-US">
                <a:solidFill>
                  <a:schemeClr val="accent2"/>
                </a:solidFill>
              </a:rPr>
              <a:t>is only valid in the limit of low speed, v</a:t>
            </a:r>
            <a:r>
              <a:rPr lang="en-US" altLang="en-US" baseline="-25000">
                <a:solidFill>
                  <a:schemeClr val="accent2"/>
                </a:solidFill>
              </a:rPr>
              <a:t>r</a:t>
            </a:r>
            <a:r>
              <a:rPr lang="en-US" altLang="en-US">
                <a:solidFill>
                  <a:schemeClr val="accent2"/>
                </a:solidFill>
              </a:rPr>
              <a:t> &lt;&lt; c</a:t>
            </a:r>
          </a:p>
        </p:txBody>
      </p:sp>
      <p:sp>
        <p:nvSpPr>
          <p:cNvPr id="59404" name="FlagCount" hidden="1">
            <a:extLst>
              <a:ext uri="{FF2B5EF4-FFF2-40B4-BE49-F238E27FC236}">
                <a16:creationId xmlns:a16="http://schemas.microsoft.com/office/drawing/2014/main" id="{9CE498F7-7104-D448-AB73-5AA4CDD9202F}"/>
              </a:ext>
            </a:extLst>
          </p:cNvPr>
          <p:cNvSpPr>
            <a:spLocks noChangeArrowheads="1"/>
          </p:cNvSpPr>
          <p:nvPr/>
        </p:nvSpPr>
        <p:spPr bwMode="auto">
          <a:xfrm>
            <a:off x="94742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897678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slide(fromBottom)">
                                      <p:cBhvr>
                                        <p:cTn id="7" dur="500"/>
                                        <p:tgtEl>
                                          <p:spTgt spid="2478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7818"/>
                                        </p:tgtEl>
                                        <p:attrNameLst>
                                          <p:attrName>style.visibility</p:attrName>
                                        </p:attrNameLst>
                                      </p:cBhvr>
                                      <p:to>
                                        <p:strVal val="visible"/>
                                      </p:to>
                                    </p:set>
                                    <p:animEffect transition="in" filter="slide(fromBottom)">
                                      <p:cBhvr>
                                        <p:cTn id="12" dur="500"/>
                                        <p:tgtEl>
                                          <p:spTgt spid="2478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47819"/>
                                        </p:tgtEl>
                                        <p:attrNameLst>
                                          <p:attrName>style.visibility</p:attrName>
                                        </p:attrNameLst>
                                      </p:cBhvr>
                                      <p:to>
                                        <p:strVal val="visible"/>
                                      </p:to>
                                    </p:set>
                                    <p:animEffect transition="in" filter="slide(fromBottom)">
                                      <p:cBhvr>
                                        <p:cTn id="15" dur="500"/>
                                        <p:tgtEl>
                                          <p:spTgt spid="2478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47820"/>
                                        </p:tgtEl>
                                        <p:attrNameLst>
                                          <p:attrName>style.visibility</p:attrName>
                                        </p:attrNameLst>
                                      </p:cBhvr>
                                      <p:to>
                                        <p:strVal val="visible"/>
                                      </p:to>
                                    </p:set>
                                    <p:animEffect transition="in" filter="slide(fromBottom)">
                                      <p:cBhvr>
                                        <p:cTn id="20" dur="500"/>
                                        <p:tgtEl>
                                          <p:spTgt spid="247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7" grpId="0"/>
      <p:bldP spid="247818" grpId="0"/>
      <p:bldP spid="247819" grpId="0" animBg="1"/>
      <p:bldP spid="2478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D32AAC6-7299-5147-B730-0CAA7DCA0459}"/>
              </a:ext>
            </a:extLst>
          </p:cNvPr>
          <p:cNvSpPr>
            <a:spLocks noGrp="1" noChangeArrowheads="1"/>
          </p:cNvSpPr>
          <p:nvPr>
            <p:ph type="title"/>
          </p:nvPr>
        </p:nvSpPr>
        <p:spPr>
          <a:xfrm>
            <a:off x="3200400" y="1"/>
            <a:ext cx="6934200" cy="868363"/>
          </a:xfrm>
        </p:spPr>
        <p:txBody>
          <a:bodyPr/>
          <a:lstStyle/>
          <a:p>
            <a:pPr algn="ctr" eaLnBrk="1" hangingPunct="1"/>
            <a:r>
              <a:rPr lang="en-US" altLang="en-US" dirty="0">
                <a:solidFill>
                  <a:schemeClr val="accent2"/>
                </a:solidFill>
                <a:ea typeface="ＭＳ Ｐゴシック" panose="020B0600070205080204" pitchFamily="34" charset="-128"/>
              </a:rPr>
              <a:t>Studying Quasars</a:t>
            </a:r>
          </a:p>
        </p:txBody>
      </p:sp>
      <p:sp>
        <p:nvSpPr>
          <p:cNvPr id="249859" name="Text Box 3">
            <a:extLst>
              <a:ext uri="{FF2B5EF4-FFF2-40B4-BE49-F238E27FC236}">
                <a16:creationId xmlns:a16="http://schemas.microsoft.com/office/drawing/2014/main" id="{6B02D661-19B3-9842-B1F0-7E7328C73208}"/>
              </a:ext>
            </a:extLst>
          </p:cNvPr>
          <p:cNvSpPr txBox="1">
            <a:spLocks noChangeArrowheads="1"/>
          </p:cNvSpPr>
          <p:nvPr/>
        </p:nvSpPr>
        <p:spPr bwMode="auto">
          <a:xfrm>
            <a:off x="2514600" y="838200"/>
            <a:ext cx="762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dirty="0">
                <a:solidFill>
                  <a:schemeClr val="accent2"/>
                </a:solidFill>
              </a:rPr>
              <a:t>The study of high-redshift quasars allows astronomers to investigate questions of</a:t>
            </a:r>
          </a:p>
        </p:txBody>
      </p:sp>
      <p:sp>
        <p:nvSpPr>
          <p:cNvPr id="249860" name="Text Box 4">
            <a:extLst>
              <a:ext uri="{FF2B5EF4-FFF2-40B4-BE49-F238E27FC236}">
                <a16:creationId xmlns:a16="http://schemas.microsoft.com/office/drawing/2014/main" id="{7FA4F774-1035-2249-9789-54E6587D7D85}"/>
              </a:ext>
            </a:extLst>
          </p:cNvPr>
          <p:cNvSpPr txBox="1">
            <a:spLocks noChangeArrowheads="1"/>
          </p:cNvSpPr>
          <p:nvPr/>
        </p:nvSpPr>
        <p:spPr bwMode="auto">
          <a:xfrm>
            <a:off x="3657600" y="1843088"/>
            <a:ext cx="6705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accent2"/>
                </a:solidFill>
              </a:rPr>
              <a:t>1) Large scale structure of the universe</a:t>
            </a:r>
          </a:p>
        </p:txBody>
      </p:sp>
      <p:sp>
        <p:nvSpPr>
          <p:cNvPr id="249861" name="Text Box 5">
            <a:extLst>
              <a:ext uri="{FF2B5EF4-FFF2-40B4-BE49-F238E27FC236}">
                <a16:creationId xmlns:a16="http://schemas.microsoft.com/office/drawing/2014/main" id="{A244C404-9576-ED40-9325-254B833B22B8}"/>
              </a:ext>
            </a:extLst>
          </p:cNvPr>
          <p:cNvSpPr txBox="1">
            <a:spLocks noChangeArrowheads="1"/>
          </p:cNvSpPr>
          <p:nvPr/>
        </p:nvSpPr>
        <p:spPr bwMode="auto">
          <a:xfrm>
            <a:off x="3657600" y="2452688"/>
            <a:ext cx="541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accent2"/>
                </a:solidFill>
              </a:rPr>
              <a:t>2) Early history of the universe</a:t>
            </a:r>
          </a:p>
        </p:txBody>
      </p:sp>
      <p:sp>
        <p:nvSpPr>
          <p:cNvPr id="249862" name="Text Box 6">
            <a:extLst>
              <a:ext uri="{FF2B5EF4-FFF2-40B4-BE49-F238E27FC236}">
                <a16:creationId xmlns:a16="http://schemas.microsoft.com/office/drawing/2014/main" id="{C6E9E140-675B-CC4D-854F-FEF1279ABE93}"/>
              </a:ext>
            </a:extLst>
          </p:cNvPr>
          <p:cNvSpPr txBox="1">
            <a:spLocks noChangeArrowheads="1"/>
          </p:cNvSpPr>
          <p:nvPr/>
        </p:nvSpPr>
        <p:spPr bwMode="auto">
          <a:xfrm>
            <a:off x="3657600" y="3062288"/>
            <a:ext cx="3733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accent2"/>
                </a:solidFill>
              </a:rPr>
              <a:t>3) Galaxy evolution</a:t>
            </a:r>
          </a:p>
        </p:txBody>
      </p:sp>
      <p:sp>
        <p:nvSpPr>
          <p:cNvPr id="249863" name="Text Box 7">
            <a:extLst>
              <a:ext uri="{FF2B5EF4-FFF2-40B4-BE49-F238E27FC236}">
                <a16:creationId xmlns:a16="http://schemas.microsoft.com/office/drawing/2014/main" id="{FED65BEF-F66D-414A-8BE8-4F90076C4249}"/>
              </a:ext>
            </a:extLst>
          </p:cNvPr>
          <p:cNvSpPr txBox="1">
            <a:spLocks noChangeArrowheads="1"/>
          </p:cNvSpPr>
          <p:nvPr/>
        </p:nvSpPr>
        <p:spPr bwMode="auto">
          <a:xfrm>
            <a:off x="3657600" y="3671888"/>
            <a:ext cx="3200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accent2"/>
                </a:solidFill>
              </a:rPr>
              <a:t>4) Dark matter</a:t>
            </a:r>
          </a:p>
        </p:txBody>
      </p:sp>
      <p:sp>
        <p:nvSpPr>
          <p:cNvPr id="249864" name="Text Box 8">
            <a:extLst>
              <a:ext uri="{FF2B5EF4-FFF2-40B4-BE49-F238E27FC236}">
                <a16:creationId xmlns:a16="http://schemas.microsoft.com/office/drawing/2014/main" id="{B5C3D8B4-0637-004B-8475-091C692553CE}"/>
              </a:ext>
            </a:extLst>
          </p:cNvPr>
          <p:cNvSpPr txBox="1">
            <a:spLocks noChangeArrowheads="1"/>
          </p:cNvSpPr>
          <p:nvPr/>
        </p:nvSpPr>
        <p:spPr bwMode="auto">
          <a:xfrm>
            <a:off x="3276600" y="4249738"/>
            <a:ext cx="60960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chemeClr val="accent2"/>
                </a:solidFill>
              </a:rPr>
              <a:t>Observing quasars at high redshifts</a:t>
            </a:r>
          </a:p>
          <a:p>
            <a:pPr algn="ctr" eaLnBrk="1" hangingPunct="1">
              <a:spcBef>
                <a:spcPct val="50000"/>
              </a:spcBef>
            </a:pPr>
            <a:r>
              <a:rPr lang="en-US" altLang="en-US" sz="2800">
                <a:solidFill>
                  <a:schemeClr val="accent2"/>
                </a:solidFill>
              </a:rPr>
              <a:t> </a:t>
            </a:r>
            <a:r>
              <a:rPr lang="en-US" altLang="en-US" sz="2800">
                <a:solidFill>
                  <a:schemeClr val="accent2"/>
                </a:solidFill>
                <a:sym typeface="Wingdings" pitchFamily="2" charset="2"/>
              </a:rPr>
              <a:t></a:t>
            </a:r>
            <a:r>
              <a:rPr lang="en-US" altLang="en-US" sz="2800">
                <a:solidFill>
                  <a:schemeClr val="accent2"/>
                </a:solidFill>
              </a:rPr>
              <a:t> distances of several Gpc</a:t>
            </a:r>
          </a:p>
        </p:txBody>
      </p:sp>
      <p:sp>
        <p:nvSpPr>
          <p:cNvPr id="249865" name="Text Box 9">
            <a:extLst>
              <a:ext uri="{FF2B5EF4-FFF2-40B4-BE49-F238E27FC236}">
                <a16:creationId xmlns:a16="http://schemas.microsoft.com/office/drawing/2014/main" id="{01FB423B-1CC9-A844-BFE5-90322189FFDA}"/>
              </a:ext>
            </a:extLst>
          </p:cNvPr>
          <p:cNvSpPr txBox="1">
            <a:spLocks noChangeArrowheads="1"/>
          </p:cNvSpPr>
          <p:nvPr/>
        </p:nvSpPr>
        <p:spPr bwMode="auto">
          <a:xfrm>
            <a:off x="2667000" y="5468938"/>
            <a:ext cx="72390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Wingdings" pitchFamily="2" charset="2"/>
              <a:buChar char="ó"/>
            </a:pPr>
            <a:r>
              <a:rPr lang="en-US" altLang="en-US" sz="2800">
                <a:solidFill>
                  <a:schemeClr val="accent2"/>
                </a:solidFill>
              </a:rPr>
              <a:t> Look-back times of many billions of years </a:t>
            </a:r>
          </a:p>
          <a:p>
            <a:pPr eaLnBrk="1" hangingPunct="1">
              <a:spcBef>
                <a:spcPct val="50000"/>
              </a:spcBef>
            </a:pPr>
            <a:r>
              <a:rPr lang="en-US" altLang="en-US" sz="2800">
                <a:solidFill>
                  <a:schemeClr val="accent2"/>
                </a:solidFill>
                <a:sym typeface="Wingdings" pitchFamily="2" charset="2"/>
              </a:rPr>
              <a:t></a:t>
            </a:r>
            <a:r>
              <a:rPr lang="en-US" altLang="en-US" sz="2800">
                <a:solidFill>
                  <a:schemeClr val="accent2"/>
                </a:solidFill>
              </a:rPr>
              <a:t> Universe was only a few billion years old!</a:t>
            </a:r>
          </a:p>
        </p:txBody>
      </p:sp>
      <p:sp>
        <p:nvSpPr>
          <p:cNvPr id="61449" name="FlagCount" hidden="1">
            <a:extLst>
              <a:ext uri="{FF2B5EF4-FFF2-40B4-BE49-F238E27FC236}">
                <a16:creationId xmlns:a16="http://schemas.microsoft.com/office/drawing/2014/main" id="{BF70C67C-22BC-F34B-81B0-EEF68FE001A8}"/>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656382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slide(fromBottom)">
                                      <p:cBhvr>
                                        <p:cTn id="7" dur="500"/>
                                        <p:tgtEl>
                                          <p:spTgt spid="249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9860"/>
                                        </p:tgtEl>
                                        <p:attrNameLst>
                                          <p:attrName>style.visibility</p:attrName>
                                        </p:attrNameLst>
                                      </p:cBhvr>
                                      <p:to>
                                        <p:strVal val="visible"/>
                                      </p:to>
                                    </p:set>
                                    <p:animEffect transition="in" filter="slide(fromBottom)">
                                      <p:cBhvr>
                                        <p:cTn id="12" dur="500"/>
                                        <p:tgtEl>
                                          <p:spTgt spid="249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49861"/>
                                        </p:tgtEl>
                                        <p:attrNameLst>
                                          <p:attrName>style.visibility</p:attrName>
                                        </p:attrNameLst>
                                      </p:cBhvr>
                                      <p:to>
                                        <p:strVal val="visible"/>
                                      </p:to>
                                    </p:set>
                                    <p:animEffect transition="in" filter="slide(fromBottom)">
                                      <p:cBhvr>
                                        <p:cTn id="17" dur="500"/>
                                        <p:tgtEl>
                                          <p:spTgt spid="2498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49862"/>
                                        </p:tgtEl>
                                        <p:attrNameLst>
                                          <p:attrName>style.visibility</p:attrName>
                                        </p:attrNameLst>
                                      </p:cBhvr>
                                      <p:to>
                                        <p:strVal val="visible"/>
                                      </p:to>
                                    </p:set>
                                    <p:animEffect transition="in" filter="slide(fromBottom)">
                                      <p:cBhvr>
                                        <p:cTn id="22" dur="500"/>
                                        <p:tgtEl>
                                          <p:spTgt spid="2498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49863"/>
                                        </p:tgtEl>
                                        <p:attrNameLst>
                                          <p:attrName>style.visibility</p:attrName>
                                        </p:attrNameLst>
                                      </p:cBhvr>
                                      <p:to>
                                        <p:strVal val="visible"/>
                                      </p:to>
                                    </p:set>
                                    <p:animEffect transition="in" filter="slide(fromBottom)">
                                      <p:cBhvr>
                                        <p:cTn id="27" dur="500"/>
                                        <p:tgtEl>
                                          <p:spTgt spid="2498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49864"/>
                                        </p:tgtEl>
                                        <p:attrNameLst>
                                          <p:attrName>style.visibility</p:attrName>
                                        </p:attrNameLst>
                                      </p:cBhvr>
                                      <p:to>
                                        <p:strVal val="visible"/>
                                      </p:to>
                                    </p:set>
                                    <p:animEffect transition="in" filter="slide(fromBottom)">
                                      <p:cBhvr>
                                        <p:cTn id="32" dur="500"/>
                                        <p:tgtEl>
                                          <p:spTgt spid="24986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49865"/>
                                        </p:tgtEl>
                                        <p:attrNameLst>
                                          <p:attrName>style.visibility</p:attrName>
                                        </p:attrNameLst>
                                      </p:cBhvr>
                                      <p:to>
                                        <p:strVal val="visible"/>
                                      </p:to>
                                    </p:set>
                                    <p:animEffect transition="in" filter="slide(fromBottom)">
                                      <p:cBhvr>
                                        <p:cTn id="37" dur="500"/>
                                        <p:tgtEl>
                                          <p:spTgt spid="249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autoUpdateAnimBg="0"/>
      <p:bldP spid="249860" grpId="0" autoUpdateAnimBg="0"/>
      <p:bldP spid="249861" grpId="0" autoUpdateAnimBg="0"/>
      <p:bldP spid="249862" grpId="0" autoUpdateAnimBg="0"/>
      <p:bldP spid="249863" grpId="0" autoUpdateAnimBg="0"/>
      <p:bldP spid="249864" grpId="0" autoUpdateAnimBg="0"/>
      <p:bldP spid="24986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a:xfrm>
            <a:off x="772885" y="212725"/>
            <a:ext cx="11168743" cy="1325563"/>
          </a:xfrm>
        </p:spPr>
        <p:txBody>
          <a:bodyPr/>
          <a:lstStyle/>
          <a:p>
            <a:r>
              <a:rPr lang="en-US" dirty="0"/>
              <a:t>The </a:t>
            </a:r>
            <a:r>
              <a:rPr lang="en-US" dirty="0">
                <a:hlinkClick r:id="rId2"/>
              </a:rPr>
              <a:t>Hubble Heritage Gallery</a:t>
            </a:r>
            <a:r>
              <a:rPr lang="en-US" dirty="0"/>
              <a:t>. Let’s have a look!</a:t>
            </a:r>
          </a:p>
        </p:txBody>
      </p:sp>
      <p:pic>
        <p:nvPicPr>
          <p:cNvPr id="5" name="Content Placeholder 4">
            <a:extLst>
              <a:ext uri="{FF2B5EF4-FFF2-40B4-BE49-F238E27FC236}">
                <a16:creationId xmlns:a16="http://schemas.microsoft.com/office/drawing/2014/main" id="{5624A67C-C291-604E-9FDD-808144605268}"/>
              </a:ext>
            </a:extLst>
          </p:cNvPr>
          <p:cNvPicPr>
            <a:picLocks noGrp="1" noChangeAspect="1"/>
          </p:cNvPicPr>
          <p:nvPr>
            <p:ph idx="1"/>
          </p:nvPr>
        </p:nvPicPr>
        <p:blipFill>
          <a:blip r:embed="rId3"/>
          <a:stretch>
            <a:fillRect/>
          </a:stretch>
        </p:blipFill>
        <p:spPr>
          <a:xfrm>
            <a:off x="2205490" y="1230086"/>
            <a:ext cx="7410906" cy="4549428"/>
          </a:xfrm>
          <a:prstGeom prst="rect">
            <a:avLst/>
          </a:prstGeom>
        </p:spPr>
      </p:pic>
      <p:sp>
        <p:nvSpPr>
          <p:cNvPr id="6" name="TextBox 5">
            <a:extLst>
              <a:ext uri="{FF2B5EF4-FFF2-40B4-BE49-F238E27FC236}">
                <a16:creationId xmlns:a16="http://schemas.microsoft.com/office/drawing/2014/main" id="{D6622B78-959A-5F4D-A0D1-B762CA86F6A4}"/>
              </a:ext>
            </a:extLst>
          </p:cNvPr>
          <p:cNvSpPr txBox="1"/>
          <p:nvPr/>
        </p:nvSpPr>
        <p:spPr>
          <a:xfrm>
            <a:off x="3533775" y="5867401"/>
            <a:ext cx="4754336" cy="369332"/>
          </a:xfrm>
          <a:prstGeom prst="rect">
            <a:avLst/>
          </a:prstGeom>
          <a:noFill/>
        </p:spPr>
        <p:txBody>
          <a:bodyPr wrap="square" rtlCol="0">
            <a:spAutoFit/>
          </a:bodyPr>
          <a:lstStyle/>
          <a:p>
            <a:r>
              <a:rPr lang="en-US" dirty="0"/>
              <a:t>NGC 981 (APOD, composite image, from Dodson)</a:t>
            </a:r>
          </a:p>
        </p:txBody>
      </p:sp>
    </p:spTree>
    <p:extLst>
      <p:ext uri="{BB962C8B-B14F-4D97-AF65-F5344CB8AC3E}">
        <p14:creationId xmlns:p14="http://schemas.microsoft.com/office/powerpoint/2010/main" val="3483024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14b">
            <a:extLst>
              <a:ext uri="{FF2B5EF4-FFF2-40B4-BE49-F238E27FC236}">
                <a16:creationId xmlns:a16="http://schemas.microsoft.com/office/drawing/2014/main" id="{B592AAA3-42B2-B247-B171-743AA93AAF6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114800" y="-228600"/>
            <a:ext cx="7467600" cy="6161088"/>
          </a:xfrm>
          <a:noFill/>
        </p:spPr>
      </p:pic>
      <p:sp>
        <p:nvSpPr>
          <p:cNvPr id="63490" name="Rectangle 3">
            <a:extLst>
              <a:ext uri="{FF2B5EF4-FFF2-40B4-BE49-F238E27FC236}">
                <a16:creationId xmlns:a16="http://schemas.microsoft.com/office/drawing/2014/main" id="{4F0AD436-F37D-9C42-A077-D4F688509D6C}"/>
              </a:ext>
            </a:extLst>
          </p:cNvPr>
          <p:cNvSpPr>
            <a:spLocks noGrp="1" noChangeArrowheads="1"/>
          </p:cNvSpPr>
          <p:nvPr>
            <p:ph type="title" sz="quarter"/>
          </p:nvPr>
        </p:nvSpPr>
        <p:spPr>
          <a:xfrm>
            <a:off x="3505200" y="-76200"/>
            <a:ext cx="7772400" cy="1905000"/>
          </a:xfrm>
        </p:spPr>
        <p:txBody>
          <a:bodyPr/>
          <a:lstStyle/>
          <a:p>
            <a:pPr eaLnBrk="1" hangingPunct="1"/>
            <a:r>
              <a:rPr lang="en-US" altLang="en-US" sz="3600">
                <a:solidFill>
                  <a:schemeClr val="bg1"/>
                </a:solidFill>
                <a:ea typeface="ＭＳ Ｐゴシック" panose="020B0600070205080204" pitchFamily="34" charset="-128"/>
              </a:rPr>
              <a:t>Probing Dark Matter with High-z Quasars:</a:t>
            </a:r>
            <a:br>
              <a:rPr lang="en-US" altLang="en-US" sz="3600">
                <a:solidFill>
                  <a:schemeClr val="bg1"/>
                </a:solidFill>
                <a:ea typeface="ＭＳ Ｐゴシック" panose="020B0600070205080204" pitchFamily="34" charset="-128"/>
              </a:rPr>
            </a:br>
            <a:r>
              <a:rPr lang="en-US" altLang="en-US" sz="3600">
                <a:solidFill>
                  <a:schemeClr val="bg1"/>
                </a:solidFill>
                <a:ea typeface="ＭＳ Ｐゴシック" panose="020B0600070205080204" pitchFamily="34" charset="-128"/>
              </a:rPr>
              <a:t>Gravitational Lensing</a:t>
            </a:r>
          </a:p>
        </p:txBody>
      </p:sp>
      <p:pic>
        <p:nvPicPr>
          <p:cNvPr id="251908" name="Picture 4" descr="14a">
            <a:extLst>
              <a:ext uri="{FF2B5EF4-FFF2-40B4-BE49-F238E27FC236}">
                <a16:creationId xmlns:a16="http://schemas.microsoft.com/office/drawing/2014/main" id="{783011BE-050C-4142-B74D-5724C85753F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828800" y="2133600"/>
            <a:ext cx="4038600" cy="1301750"/>
          </a:xfrm>
          <a:noFill/>
        </p:spPr>
      </p:pic>
      <p:sp>
        <p:nvSpPr>
          <p:cNvPr id="251909" name="Text Box 5">
            <a:extLst>
              <a:ext uri="{FF2B5EF4-FFF2-40B4-BE49-F238E27FC236}">
                <a16:creationId xmlns:a16="http://schemas.microsoft.com/office/drawing/2014/main" id="{783514A1-13D3-3841-A1B8-D1867DD93BBC}"/>
              </a:ext>
            </a:extLst>
          </p:cNvPr>
          <p:cNvSpPr txBox="1">
            <a:spLocks noChangeArrowheads="1"/>
          </p:cNvSpPr>
          <p:nvPr/>
        </p:nvSpPr>
        <p:spPr bwMode="auto">
          <a:xfrm>
            <a:off x="5943600" y="5241926"/>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Light from a quasar behind a galaxy cluster is bent by the mass in the cluster.</a:t>
            </a:r>
          </a:p>
        </p:txBody>
      </p:sp>
      <p:sp>
        <p:nvSpPr>
          <p:cNvPr id="251910" name="Text Box 6">
            <a:extLst>
              <a:ext uri="{FF2B5EF4-FFF2-40B4-BE49-F238E27FC236}">
                <a16:creationId xmlns:a16="http://schemas.microsoft.com/office/drawing/2014/main" id="{698638D9-5793-5D49-B10E-ECE5F3B0632E}"/>
              </a:ext>
            </a:extLst>
          </p:cNvPr>
          <p:cNvSpPr txBox="1">
            <a:spLocks noChangeArrowheads="1"/>
          </p:cNvSpPr>
          <p:nvPr/>
        </p:nvSpPr>
        <p:spPr bwMode="auto">
          <a:xfrm>
            <a:off x="6477000" y="6096001"/>
            <a:ext cx="411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accent2"/>
                </a:solidFill>
              </a:rPr>
              <a:t>Use to probe the distribution of matter in the cluster.</a:t>
            </a:r>
          </a:p>
        </p:txBody>
      </p:sp>
      <p:sp>
        <p:nvSpPr>
          <p:cNvPr id="251911" name="Line 7">
            <a:extLst>
              <a:ext uri="{FF2B5EF4-FFF2-40B4-BE49-F238E27FC236}">
                <a16:creationId xmlns:a16="http://schemas.microsoft.com/office/drawing/2014/main" id="{8CF2CAF3-DCB0-8644-884F-AE4BE42B8FE0}"/>
              </a:ext>
            </a:extLst>
          </p:cNvPr>
          <p:cNvSpPr>
            <a:spLocks noChangeShapeType="1"/>
          </p:cNvSpPr>
          <p:nvPr/>
        </p:nvSpPr>
        <p:spPr bwMode="auto">
          <a:xfrm flipV="1">
            <a:off x="5715000" y="2209800"/>
            <a:ext cx="1447800" cy="152400"/>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1912" name="Line 8">
            <a:extLst>
              <a:ext uri="{FF2B5EF4-FFF2-40B4-BE49-F238E27FC236}">
                <a16:creationId xmlns:a16="http://schemas.microsoft.com/office/drawing/2014/main" id="{65F5BAA2-9CF2-C545-BDF5-CF97BDDFC5FE}"/>
              </a:ext>
            </a:extLst>
          </p:cNvPr>
          <p:cNvSpPr>
            <a:spLocks noChangeShapeType="1"/>
          </p:cNvSpPr>
          <p:nvPr/>
        </p:nvSpPr>
        <p:spPr bwMode="auto">
          <a:xfrm>
            <a:off x="5715000" y="3200400"/>
            <a:ext cx="1447800" cy="152400"/>
          </a:xfrm>
          <a:prstGeom prst="line">
            <a:avLst/>
          </a:prstGeom>
          <a:noFill/>
          <a:ln w="28575">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1913" name="Text Box 9">
            <a:extLst>
              <a:ext uri="{FF2B5EF4-FFF2-40B4-BE49-F238E27FC236}">
                <a16:creationId xmlns:a16="http://schemas.microsoft.com/office/drawing/2014/main" id="{EDF1BE2B-9FF5-9E43-9D64-42718ED8A7F3}"/>
              </a:ext>
            </a:extLst>
          </p:cNvPr>
          <p:cNvSpPr txBox="1">
            <a:spLocks noChangeArrowheads="1"/>
          </p:cNvSpPr>
          <p:nvPr/>
        </p:nvSpPr>
        <p:spPr bwMode="auto">
          <a:xfrm>
            <a:off x="5867400" y="3962401"/>
            <a:ext cx="4800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chemeClr val="bg1"/>
                </a:solidFill>
              </a:rPr>
              <a:t>Light from a distant quasar is bent around a foreground galaxy</a:t>
            </a:r>
          </a:p>
        </p:txBody>
      </p:sp>
      <p:sp>
        <p:nvSpPr>
          <p:cNvPr id="251914" name="Text Box 10">
            <a:extLst>
              <a:ext uri="{FF2B5EF4-FFF2-40B4-BE49-F238E27FC236}">
                <a16:creationId xmlns:a16="http://schemas.microsoft.com/office/drawing/2014/main" id="{72F9E90B-BDDC-AD49-9721-D0E01A39B1B8}"/>
              </a:ext>
            </a:extLst>
          </p:cNvPr>
          <p:cNvSpPr txBox="1">
            <a:spLocks noChangeArrowheads="1"/>
          </p:cNvSpPr>
          <p:nvPr/>
        </p:nvSpPr>
        <p:spPr bwMode="auto">
          <a:xfrm>
            <a:off x="5791200" y="4632325"/>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solidFill>
                  <a:schemeClr val="bg1"/>
                </a:solidFill>
                <a:cs typeface="Arial" panose="020B0604020202020204" pitchFamily="34" charset="0"/>
                <a:sym typeface="Symbol" pitchFamily="2" charset="2"/>
              </a:rPr>
              <a:t></a:t>
            </a:r>
            <a:r>
              <a:rPr lang="en-US" altLang="en-US" sz="2000">
                <a:solidFill>
                  <a:schemeClr val="bg1"/>
                </a:solidFill>
                <a:cs typeface="Arial" panose="020B0604020202020204" pitchFamily="34" charset="0"/>
              </a:rPr>
              <a:t> two images of the same quasar!</a:t>
            </a:r>
          </a:p>
        </p:txBody>
      </p:sp>
      <p:sp>
        <p:nvSpPr>
          <p:cNvPr id="63498" name="FlagCount" hidden="1">
            <a:extLst>
              <a:ext uri="{FF2B5EF4-FFF2-40B4-BE49-F238E27FC236}">
                <a16:creationId xmlns:a16="http://schemas.microsoft.com/office/drawing/2014/main" id="{01DE029A-60C5-034E-93E7-FFAC8CD10DAD}"/>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251916" name="Picture 12" descr="1410c">
            <a:extLst>
              <a:ext uri="{FF2B5EF4-FFF2-40B4-BE49-F238E27FC236}">
                <a16:creationId xmlns:a16="http://schemas.microsoft.com/office/drawing/2014/main" id="{3662940E-C69F-7D40-B65D-B4E7CDB27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684588"/>
            <a:ext cx="3106738"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91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1913"/>
                                        </p:tgtEl>
                                        <p:attrNameLst>
                                          <p:attrName>style.visibility</p:attrName>
                                        </p:attrNameLst>
                                      </p:cBhvr>
                                      <p:to>
                                        <p:strVal val="visible"/>
                                      </p:to>
                                    </p:set>
                                    <p:animEffect transition="in" filter="slide(fromBottom)">
                                      <p:cBhvr>
                                        <p:cTn id="7" dur="500"/>
                                        <p:tgtEl>
                                          <p:spTgt spid="251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1914"/>
                                        </p:tgtEl>
                                        <p:attrNameLst>
                                          <p:attrName>style.visibility</p:attrName>
                                        </p:attrNameLst>
                                      </p:cBhvr>
                                      <p:to>
                                        <p:strVal val="visible"/>
                                      </p:to>
                                    </p:set>
                                    <p:animEffect transition="in" filter="slide(fromBottom)">
                                      <p:cBhvr>
                                        <p:cTn id="12" dur="500"/>
                                        <p:tgtEl>
                                          <p:spTgt spid="2519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51908"/>
                                        </p:tgtEl>
                                        <p:attrNameLst>
                                          <p:attrName>style.visibility</p:attrName>
                                        </p:attrNameLst>
                                      </p:cBhvr>
                                      <p:to>
                                        <p:strVal val="visible"/>
                                      </p:to>
                                    </p:set>
                                    <p:anim calcmode="lin" valueType="num">
                                      <p:cBhvr additive="base">
                                        <p:cTn id="17" dur="500" fill="hold"/>
                                        <p:tgtEl>
                                          <p:spTgt spid="251908"/>
                                        </p:tgtEl>
                                        <p:attrNameLst>
                                          <p:attrName>ppt_x</p:attrName>
                                        </p:attrNameLst>
                                      </p:cBhvr>
                                      <p:tavLst>
                                        <p:tav tm="0">
                                          <p:val>
                                            <p:strVal val="0-#ppt_w/2"/>
                                          </p:val>
                                        </p:tav>
                                        <p:tav tm="100000">
                                          <p:val>
                                            <p:strVal val="#ppt_x"/>
                                          </p:val>
                                        </p:tav>
                                      </p:tavLst>
                                    </p:anim>
                                    <p:anim calcmode="lin" valueType="num">
                                      <p:cBhvr additive="base">
                                        <p:cTn id="18" dur="500" fill="hold"/>
                                        <p:tgtEl>
                                          <p:spTgt spid="25190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8" fill="hold" nodeType="clickEffect">
                                  <p:stCondLst>
                                    <p:cond delay="0"/>
                                  </p:stCondLst>
                                  <p:childTnLst>
                                    <p:set>
                                      <p:cBhvr>
                                        <p:cTn id="22" dur="1" fill="hold">
                                          <p:stCondLst>
                                            <p:cond delay="0"/>
                                          </p:stCondLst>
                                        </p:cTn>
                                        <p:tgtEl>
                                          <p:spTgt spid="251911"/>
                                        </p:tgtEl>
                                        <p:attrNameLst>
                                          <p:attrName>style.visibility</p:attrName>
                                        </p:attrNameLst>
                                      </p:cBhvr>
                                      <p:to>
                                        <p:strVal val="visible"/>
                                      </p:to>
                                    </p:set>
                                    <p:animEffect transition="in" filter="slide(fromLeft)">
                                      <p:cBhvr>
                                        <p:cTn id="23" dur="500"/>
                                        <p:tgtEl>
                                          <p:spTgt spid="2519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8" fill="hold" nodeType="clickEffect">
                                  <p:stCondLst>
                                    <p:cond delay="0"/>
                                  </p:stCondLst>
                                  <p:childTnLst>
                                    <p:set>
                                      <p:cBhvr>
                                        <p:cTn id="27" dur="1" fill="hold">
                                          <p:stCondLst>
                                            <p:cond delay="0"/>
                                          </p:stCondLst>
                                        </p:cTn>
                                        <p:tgtEl>
                                          <p:spTgt spid="251912"/>
                                        </p:tgtEl>
                                        <p:attrNameLst>
                                          <p:attrName>style.visibility</p:attrName>
                                        </p:attrNameLst>
                                      </p:cBhvr>
                                      <p:to>
                                        <p:strVal val="visible"/>
                                      </p:to>
                                    </p:set>
                                    <p:animEffect transition="in" filter="slide(fromLeft)">
                                      <p:cBhvr>
                                        <p:cTn id="28" dur="500"/>
                                        <p:tgtEl>
                                          <p:spTgt spid="2519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51909"/>
                                        </p:tgtEl>
                                        <p:attrNameLst>
                                          <p:attrName>style.visibility</p:attrName>
                                        </p:attrNameLst>
                                      </p:cBhvr>
                                      <p:to>
                                        <p:strVal val="visible"/>
                                      </p:to>
                                    </p:set>
                                    <p:animEffect transition="in" filter="slide(fromBottom)">
                                      <p:cBhvr>
                                        <p:cTn id="33" dur="500"/>
                                        <p:tgtEl>
                                          <p:spTgt spid="25190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251916"/>
                                        </p:tgtEl>
                                        <p:attrNameLst>
                                          <p:attrName>style.visibility</p:attrName>
                                        </p:attrNameLst>
                                      </p:cBhvr>
                                      <p:to>
                                        <p:strVal val="visible"/>
                                      </p:to>
                                    </p:set>
                                    <p:anim calcmode="lin" valueType="num">
                                      <p:cBhvr additive="base">
                                        <p:cTn id="38" dur="500" fill="hold"/>
                                        <p:tgtEl>
                                          <p:spTgt spid="251916"/>
                                        </p:tgtEl>
                                        <p:attrNameLst>
                                          <p:attrName>ppt_x</p:attrName>
                                        </p:attrNameLst>
                                      </p:cBhvr>
                                      <p:tavLst>
                                        <p:tav tm="0">
                                          <p:val>
                                            <p:strVal val="0-#ppt_w/2"/>
                                          </p:val>
                                        </p:tav>
                                        <p:tav tm="100000">
                                          <p:val>
                                            <p:strVal val="#ppt_x"/>
                                          </p:val>
                                        </p:tav>
                                      </p:tavLst>
                                    </p:anim>
                                    <p:anim calcmode="lin" valueType="num">
                                      <p:cBhvr additive="base">
                                        <p:cTn id="39" dur="500" fill="hold"/>
                                        <p:tgtEl>
                                          <p:spTgt spid="25191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51910"/>
                                        </p:tgtEl>
                                        <p:attrNameLst>
                                          <p:attrName>style.visibility</p:attrName>
                                        </p:attrNameLst>
                                      </p:cBhvr>
                                      <p:to>
                                        <p:strVal val="visible"/>
                                      </p:to>
                                    </p:set>
                                    <p:animEffect transition="in" filter="slide(fromBottom)">
                                      <p:cBhvr>
                                        <p:cTn id="44" dur="500"/>
                                        <p:tgtEl>
                                          <p:spTgt spid="251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autoUpdateAnimBg="0"/>
      <p:bldP spid="251910" grpId="0" autoUpdateAnimBg="0"/>
      <p:bldP spid="251913" grpId="0" autoUpdateAnimBg="0"/>
      <p:bldP spid="25191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lagCount" hidden="1">
            <a:extLst>
              <a:ext uri="{FF2B5EF4-FFF2-40B4-BE49-F238E27FC236}">
                <a16:creationId xmlns:a16="http://schemas.microsoft.com/office/drawing/2014/main" id="{1F18DD6C-35A4-5544-99AC-7BB5156C7B7C}"/>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pic>
        <p:nvPicPr>
          <p:cNvPr id="65538" name="Picture 3">
            <a:extLst>
              <a:ext uri="{FF2B5EF4-FFF2-40B4-BE49-F238E27FC236}">
                <a16:creationId xmlns:a16="http://schemas.microsoft.com/office/drawing/2014/main" id="{A735C502-B687-F74B-94BD-D79C0B035D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42864"/>
            <a:ext cx="8763000" cy="6815137"/>
          </a:xfrm>
        </p:spPr>
      </p:pic>
      <p:sp>
        <p:nvSpPr>
          <p:cNvPr id="65539" name="Rectangle 4">
            <a:extLst>
              <a:ext uri="{FF2B5EF4-FFF2-40B4-BE49-F238E27FC236}">
                <a16:creationId xmlns:a16="http://schemas.microsoft.com/office/drawing/2014/main" id="{111D45D3-E2CF-BE41-BC5F-D0B40EB577ED}"/>
              </a:ext>
            </a:extLst>
          </p:cNvPr>
          <p:cNvSpPr>
            <a:spLocks noGrp="1" noChangeArrowheads="1"/>
          </p:cNvSpPr>
          <p:nvPr>
            <p:ph type="title"/>
          </p:nvPr>
        </p:nvSpPr>
        <p:spPr>
          <a:xfrm>
            <a:off x="1981200" y="4953000"/>
            <a:ext cx="8229600" cy="1143000"/>
          </a:xfrm>
          <a:noFill/>
        </p:spPr>
        <p:txBody>
          <a:bodyPr/>
          <a:lstStyle/>
          <a:p>
            <a:pPr eaLnBrk="1" hangingPunct="1"/>
            <a:r>
              <a:rPr lang="en-US" altLang="en-US">
                <a:solidFill>
                  <a:schemeClr val="bg1"/>
                </a:solidFill>
                <a:ea typeface="ＭＳ Ｐゴシック" panose="020B0600070205080204" pitchFamily="34" charset="-128"/>
              </a:rPr>
              <a:t>Gravitational Lensing of Quasars</a:t>
            </a:r>
          </a:p>
        </p:txBody>
      </p:sp>
    </p:spTree>
    <p:extLst>
      <p:ext uri="{BB962C8B-B14F-4D97-AF65-F5344CB8AC3E}">
        <p14:creationId xmlns:p14="http://schemas.microsoft.com/office/powerpoint/2010/main" val="3049271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D6106C30-68FE-2044-AB81-F43875420D2C}"/>
              </a:ext>
            </a:extLst>
          </p:cNvPr>
          <p:cNvSpPr>
            <a:spLocks noGrp="1" noChangeArrowheads="1"/>
          </p:cNvSpPr>
          <p:nvPr>
            <p:ph type="title"/>
          </p:nvPr>
        </p:nvSpPr>
        <p:spPr>
          <a:xfrm>
            <a:off x="1981200" y="0"/>
            <a:ext cx="8305800" cy="838200"/>
          </a:xfrm>
        </p:spPr>
        <p:txBody>
          <a:bodyPr/>
          <a:lstStyle/>
          <a:p>
            <a:pPr eaLnBrk="1" hangingPunct="1"/>
            <a:r>
              <a:rPr lang="en-US" altLang="en-US">
                <a:solidFill>
                  <a:schemeClr val="accent2"/>
                </a:solidFill>
                <a:ea typeface="ＭＳ Ｐゴシック" panose="020B0600070205080204" pitchFamily="34" charset="-128"/>
              </a:rPr>
              <a:t>Gallery of Quasar Host Galaxies</a:t>
            </a:r>
          </a:p>
        </p:txBody>
      </p:sp>
      <p:sp>
        <p:nvSpPr>
          <p:cNvPr id="256003" name="Text Box 3">
            <a:extLst>
              <a:ext uri="{FF2B5EF4-FFF2-40B4-BE49-F238E27FC236}">
                <a16:creationId xmlns:a16="http://schemas.microsoft.com/office/drawing/2014/main" id="{0269B2B4-7306-B04A-ADF4-D33BEDA64F2D}"/>
              </a:ext>
            </a:extLst>
          </p:cNvPr>
          <p:cNvSpPr txBox="1">
            <a:spLocks noChangeArrowheads="1"/>
          </p:cNvSpPr>
          <p:nvPr/>
        </p:nvSpPr>
        <p:spPr bwMode="auto">
          <a:xfrm>
            <a:off x="2514600" y="8382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chemeClr val="accent2"/>
                </a:solidFill>
              </a:rPr>
              <a:t>Elliptical galaxies; often merging / interacting galaxies</a:t>
            </a:r>
          </a:p>
        </p:txBody>
      </p:sp>
      <p:pic>
        <p:nvPicPr>
          <p:cNvPr id="67587" name="Picture 4" descr="17">
            <a:extLst>
              <a:ext uri="{FF2B5EF4-FFF2-40B4-BE49-F238E27FC236}">
                <a16:creationId xmlns:a16="http://schemas.microsoft.com/office/drawing/2014/main" id="{C61F7EC5-F0F1-D840-98E7-BE8B6492A0A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81401" y="1447800"/>
            <a:ext cx="5237163" cy="5257800"/>
          </a:xfrm>
          <a:noFill/>
        </p:spPr>
      </p:pic>
      <p:sp>
        <p:nvSpPr>
          <p:cNvPr id="67588" name="FlagCount" hidden="1">
            <a:extLst>
              <a:ext uri="{FF2B5EF4-FFF2-40B4-BE49-F238E27FC236}">
                <a16:creationId xmlns:a16="http://schemas.microsoft.com/office/drawing/2014/main" id="{4B190672-AF4D-A242-A34B-CB72BFE8120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latin typeface="Tahoma" panose="020B0604030504040204" pitchFamily="34" charset="0"/>
              </a:rPr>
              <a:t>0</a:t>
            </a:r>
          </a:p>
        </p:txBody>
      </p:sp>
    </p:spTree>
    <p:extLst>
      <p:ext uri="{BB962C8B-B14F-4D97-AF65-F5344CB8AC3E}">
        <p14:creationId xmlns:p14="http://schemas.microsoft.com/office/powerpoint/2010/main" val="1148392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slide(fromBottom)">
                                      <p:cBhvr>
                                        <p:cTn id="7" dur="5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BE13A78-3613-C743-A3D3-288391A59742}"/>
              </a:ext>
            </a:extLst>
          </p:cNvPr>
          <p:cNvSpPr>
            <a:spLocks noGrp="1" noChangeArrowheads="1"/>
          </p:cNvSpPr>
          <p:nvPr>
            <p:ph type="title"/>
          </p:nvPr>
        </p:nvSpPr>
        <p:spPr>
          <a:xfrm>
            <a:off x="1981200" y="0"/>
            <a:ext cx="8305800" cy="1295400"/>
          </a:xfrm>
        </p:spPr>
        <p:txBody>
          <a:bodyPr>
            <a:normAutofit fontScale="90000"/>
          </a:bodyPr>
          <a:lstStyle/>
          <a:p>
            <a:r>
              <a:rPr lang="en-US" altLang="en-US">
                <a:solidFill>
                  <a:schemeClr val="accent2"/>
                </a:solidFill>
                <a:ea typeface="ＭＳ Ｐゴシック" panose="020B0600070205080204" pitchFamily="34" charset="-128"/>
              </a:rPr>
              <a:t>My Post-Starburst Quasar </a:t>
            </a:r>
            <a:br>
              <a:rPr lang="en-US" altLang="en-US">
                <a:solidFill>
                  <a:schemeClr val="accent2"/>
                </a:solidFill>
                <a:ea typeface="ＭＳ Ｐゴシック" panose="020B0600070205080204" pitchFamily="34" charset="-128"/>
              </a:rPr>
            </a:br>
            <a:r>
              <a:rPr lang="en-US" altLang="en-US">
                <a:solidFill>
                  <a:schemeClr val="accent2"/>
                </a:solidFill>
                <a:ea typeface="ＭＳ Ｐゴシック" panose="020B0600070205080204" pitchFamily="34" charset="-128"/>
              </a:rPr>
              <a:t>Images from Hubble:</a:t>
            </a:r>
          </a:p>
        </p:txBody>
      </p:sp>
      <p:sp>
        <p:nvSpPr>
          <p:cNvPr id="256005" name="FlagCount" hidden="1">
            <a:extLst>
              <a:ext uri="{FF2B5EF4-FFF2-40B4-BE49-F238E27FC236}">
                <a16:creationId xmlns:a16="http://schemas.microsoft.com/office/drawing/2014/main" id="{4C0D47B7-95DC-064C-960A-3C9FAD4AFB6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00"/>
            </a:schemeClr>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b="1">
                <a:latin typeface="Tahoma" charset="0"/>
                <a:ea typeface="ＭＳ Ｐゴシック" charset="0"/>
                <a:cs typeface="ＭＳ Ｐゴシック" charset="0"/>
              </a:rPr>
              <a:t>0</a:t>
            </a:r>
          </a:p>
        </p:txBody>
      </p:sp>
      <p:pic>
        <p:nvPicPr>
          <p:cNvPr id="69635" name="Picture 17" descr="figure1.jpg">
            <a:extLst>
              <a:ext uri="{FF2B5EF4-FFF2-40B4-BE49-F238E27FC236}">
                <a16:creationId xmlns:a16="http://schemas.microsoft.com/office/drawing/2014/main" id="{7F35A37D-DFF2-B642-8606-23E38B1AD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95400"/>
            <a:ext cx="44958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469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C143-81FB-FE46-AE1E-682937426FED}"/>
              </a:ext>
            </a:extLst>
          </p:cNvPr>
          <p:cNvSpPr>
            <a:spLocks noGrp="1"/>
          </p:cNvSpPr>
          <p:nvPr>
            <p:ph type="title"/>
          </p:nvPr>
        </p:nvSpPr>
        <p:spPr/>
        <p:txBody>
          <a:bodyPr/>
          <a:lstStyle/>
          <a:p>
            <a:r>
              <a:rPr lang="en-US" dirty="0"/>
              <a:t>Large Scale Structure</a:t>
            </a:r>
          </a:p>
        </p:txBody>
      </p:sp>
      <p:sp>
        <p:nvSpPr>
          <p:cNvPr id="3" name="Content Placeholder 2">
            <a:extLst>
              <a:ext uri="{FF2B5EF4-FFF2-40B4-BE49-F238E27FC236}">
                <a16:creationId xmlns:a16="http://schemas.microsoft.com/office/drawing/2014/main" id="{C3E4701F-B79D-B545-89ED-998F03E6AD0A}"/>
              </a:ext>
            </a:extLst>
          </p:cNvPr>
          <p:cNvSpPr>
            <a:spLocks noGrp="1"/>
          </p:cNvSpPr>
          <p:nvPr>
            <p:ph idx="1"/>
          </p:nvPr>
        </p:nvSpPr>
        <p:spPr/>
        <p:txBody>
          <a:bodyPr/>
          <a:lstStyle/>
          <a:p>
            <a:r>
              <a:rPr lang="en-US" dirty="0"/>
              <a:t>Galaxies are in clusters, which make up superclusters, and there exists essentially “bubbles” or “webs” of structure up to about 100 </a:t>
            </a:r>
            <a:r>
              <a:rPr lang="en-US" dirty="0" err="1"/>
              <a:t>Mpc</a:t>
            </a:r>
            <a:r>
              <a:rPr lang="en-US" dirty="0"/>
              <a:t> scales.</a:t>
            </a:r>
          </a:p>
          <a:p>
            <a:r>
              <a:rPr lang="en-US" dirty="0"/>
              <a:t>Understanding this is essential to understanding how the universe formed and evolved.</a:t>
            </a:r>
          </a:p>
          <a:p>
            <a:r>
              <a:rPr lang="en-US" dirty="0"/>
              <a:t>Test with simulations that require right mix of matter (baryonic and dark) as well as dark energy.  Without right mix, simulations will not resemble the universe.  Our current mix looks pretty good and consistent with </a:t>
            </a:r>
            <a:r>
              <a:rPr lang="en-US" dirty="0" err="1"/>
              <a:t>observerations</a:t>
            </a:r>
            <a:r>
              <a:rPr lang="en-US" dirty="0"/>
              <a:t>.</a:t>
            </a:r>
          </a:p>
        </p:txBody>
      </p:sp>
    </p:spTree>
    <p:extLst>
      <p:ext uri="{BB962C8B-B14F-4D97-AF65-F5344CB8AC3E}">
        <p14:creationId xmlns:p14="http://schemas.microsoft.com/office/powerpoint/2010/main" val="1648801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AFF-DE97-A741-B1B8-A47E30275CDA}"/>
              </a:ext>
            </a:extLst>
          </p:cNvPr>
          <p:cNvSpPr>
            <a:spLocks noGrp="1"/>
          </p:cNvSpPr>
          <p:nvPr>
            <p:ph type="title"/>
          </p:nvPr>
        </p:nvSpPr>
        <p:spPr>
          <a:xfrm>
            <a:off x="630212" y="464761"/>
            <a:ext cx="10494987" cy="1102782"/>
          </a:xfrm>
        </p:spPr>
        <p:txBody>
          <a:bodyPr>
            <a:normAutofit fontScale="90000"/>
          </a:bodyPr>
          <a:lstStyle/>
          <a:p>
            <a:r>
              <a:rPr lang="en-US" dirty="0"/>
              <a:t>Virgo Supercluster &amp; larger supercluster </a:t>
            </a:r>
            <a:r>
              <a:rPr lang="en-US" dirty="0" err="1"/>
              <a:t>Laniakea</a:t>
            </a:r>
            <a:r>
              <a:rPr lang="en-US" dirty="0"/>
              <a:t>.</a:t>
            </a:r>
            <a:br>
              <a:rPr lang="en-US" dirty="0"/>
            </a:br>
            <a:endParaRPr lang="en-US" dirty="0"/>
          </a:p>
        </p:txBody>
      </p:sp>
      <p:sp>
        <p:nvSpPr>
          <p:cNvPr id="3" name="Content Placeholder 2">
            <a:extLst>
              <a:ext uri="{FF2B5EF4-FFF2-40B4-BE49-F238E27FC236}">
                <a16:creationId xmlns:a16="http://schemas.microsoft.com/office/drawing/2014/main" id="{3822D50A-961A-BA4A-9905-87926401195F}"/>
              </a:ext>
            </a:extLst>
          </p:cNvPr>
          <p:cNvSpPr>
            <a:spLocks noGrp="1"/>
          </p:cNvSpPr>
          <p:nvPr>
            <p:ph idx="1"/>
          </p:nvPr>
        </p:nvSpPr>
        <p:spPr>
          <a:xfrm>
            <a:off x="500743" y="4968743"/>
            <a:ext cx="11430000" cy="841621"/>
          </a:xfrm>
        </p:spPr>
        <p:txBody>
          <a:bodyPr>
            <a:normAutofit/>
          </a:bodyPr>
          <a:lstStyle/>
          <a:p>
            <a:r>
              <a:rPr lang="en-US" dirty="0"/>
              <a:t>Credit: Brent Tully. </a:t>
            </a:r>
            <a:r>
              <a:rPr lang="en-US" dirty="0">
                <a:hlinkClick r:id="rId2"/>
              </a:rPr>
              <a:t>https://www.youtube.com/watch?v=rENyyRwxpHo</a:t>
            </a:r>
            <a:r>
              <a:rPr lang="en-US" dirty="0"/>
              <a:t> (4 m) </a:t>
            </a:r>
          </a:p>
          <a:p>
            <a:endParaRPr lang="en-US" dirty="0"/>
          </a:p>
        </p:txBody>
      </p:sp>
      <p:pic>
        <p:nvPicPr>
          <p:cNvPr id="1026" name="Picture 2" descr="https://www.universetoday.com/wp-content/uploads/2017/12/manoa-ifa-galaxies-orbits.jpg">
            <a:extLst>
              <a:ext uri="{FF2B5EF4-FFF2-40B4-BE49-F238E27FC236}">
                <a16:creationId xmlns:a16="http://schemas.microsoft.com/office/drawing/2014/main" id="{C19EF953-C8B5-AF40-A3BE-975F84148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12" y="1088363"/>
            <a:ext cx="5653314" cy="38803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A3A082-3ED1-E049-AFA3-FAFC795CA25E}"/>
              </a:ext>
            </a:extLst>
          </p:cNvPr>
          <p:cNvPicPr>
            <a:picLocks noChangeAspect="1"/>
          </p:cNvPicPr>
          <p:nvPr/>
        </p:nvPicPr>
        <p:blipFill>
          <a:blip r:embed="rId4"/>
          <a:stretch>
            <a:fillRect/>
          </a:stretch>
        </p:blipFill>
        <p:spPr>
          <a:xfrm>
            <a:off x="6283526" y="1306382"/>
            <a:ext cx="5478665" cy="3113314"/>
          </a:xfrm>
          <a:prstGeom prst="rect">
            <a:avLst/>
          </a:prstGeom>
        </p:spPr>
      </p:pic>
    </p:spTree>
    <p:extLst>
      <p:ext uri="{BB962C8B-B14F-4D97-AF65-F5344CB8AC3E}">
        <p14:creationId xmlns:p14="http://schemas.microsoft.com/office/powerpoint/2010/main" val="3585657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AFF-DE97-A741-B1B8-A47E30275CDA}"/>
              </a:ext>
            </a:extLst>
          </p:cNvPr>
          <p:cNvSpPr>
            <a:spLocks noGrp="1"/>
          </p:cNvSpPr>
          <p:nvPr>
            <p:ph type="title"/>
          </p:nvPr>
        </p:nvSpPr>
        <p:spPr>
          <a:xfrm>
            <a:off x="630212" y="464761"/>
            <a:ext cx="10494987" cy="1102782"/>
          </a:xfrm>
        </p:spPr>
        <p:txBody>
          <a:bodyPr>
            <a:normAutofit fontScale="90000"/>
          </a:bodyPr>
          <a:lstStyle/>
          <a:p>
            <a:r>
              <a:rPr lang="en-US" dirty="0"/>
              <a:t>Issue of non-Hubble Flow Velocities.</a:t>
            </a:r>
            <a:br>
              <a:rPr lang="en-US" dirty="0"/>
            </a:br>
            <a:endParaRPr lang="en-US" dirty="0"/>
          </a:p>
        </p:txBody>
      </p:sp>
      <p:sp>
        <p:nvSpPr>
          <p:cNvPr id="3" name="Content Placeholder 2">
            <a:extLst>
              <a:ext uri="{FF2B5EF4-FFF2-40B4-BE49-F238E27FC236}">
                <a16:creationId xmlns:a16="http://schemas.microsoft.com/office/drawing/2014/main" id="{3822D50A-961A-BA4A-9905-87926401195F}"/>
              </a:ext>
            </a:extLst>
          </p:cNvPr>
          <p:cNvSpPr>
            <a:spLocks noGrp="1"/>
          </p:cNvSpPr>
          <p:nvPr>
            <p:ph idx="1"/>
          </p:nvPr>
        </p:nvSpPr>
        <p:spPr>
          <a:xfrm>
            <a:off x="533400" y="5921523"/>
            <a:ext cx="11430000" cy="841621"/>
          </a:xfrm>
        </p:spPr>
        <p:txBody>
          <a:bodyPr>
            <a:normAutofit/>
          </a:bodyPr>
          <a:lstStyle/>
          <a:p>
            <a:r>
              <a:rPr lang="en-US" dirty="0"/>
              <a:t>Virgo and dispersions and net flow.</a:t>
            </a:r>
          </a:p>
          <a:p>
            <a:endParaRPr lang="en-US" dirty="0"/>
          </a:p>
        </p:txBody>
      </p:sp>
      <p:pic>
        <p:nvPicPr>
          <p:cNvPr id="4" name="Picture 3">
            <a:extLst>
              <a:ext uri="{FF2B5EF4-FFF2-40B4-BE49-F238E27FC236}">
                <a16:creationId xmlns:a16="http://schemas.microsoft.com/office/drawing/2014/main" id="{789ABB1F-27E9-9042-A58B-3FAEA3D901D8}"/>
              </a:ext>
            </a:extLst>
          </p:cNvPr>
          <p:cNvPicPr>
            <a:picLocks noChangeAspect="1"/>
          </p:cNvPicPr>
          <p:nvPr/>
        </p:nvPicPr>
        <p:blipFill>
          <a:blip r:embed="rId2"/>
          <a:stretch>
            <a:fillRect/>
          </a:stretch>
        </p:blipFill>
        <p:spPr>
          <a:xfrm>
            <a:off x="2376713" y="1050470"/>
            <a:ext cx="6364515" cy="4706155"/>
          </a:xfrm>
          <a:prstGeom prst="rect">
            <a:avLst/>
          </a:prstGeom>
        </p:spPr>
      </p:pic>
    </p:spTree>
    <p:extLst>
      <p:ext uri="{BB962C8B-B14F-4D97-AF65-F5344CB8AC3E}">
        <p14:creationId xmlns:p14="http://schemas.microsoft.com/office/powerpoint/2010/main" val="4073416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AFF-DE97-A741-B1B8-A47E30275CDA}"/>
              </a:ext>
            </a:extLst>
          </p:cNvPr>
          <p:cNvSpPr>
            <a:spLocks noGrp="1"/>
          </p:cNvSpPr>
          <p:nvPr>
            <p:ph type="title"/>
          </p:nvPr>
        </p:nvSpPr>
        <p:spPr>
          <a:xfrm>
            <a:off x="630212" y="464761"/>
            <a:ext cx="10494987" cy="1102782"/>
          </a:xfrm>
        </p:spPr>
        <p:txBody>
          <a:bodyPr>
            <a:normAutofit fontScale="90000"/>
          </a:bodyPr>
          <a:lstStyle/>
          <a:p>
            <a:r>
              <a:rPr lang="en-US" dirty="0"/>
              <a:t>Even Larger Scales.</a:t>
            </a:r>
            <a:br>
              <a:rPr lang="en-US" dirty="0"/>
            </a:br>
            <a:endParaRPr lang="en-US" dirty="0"/>
          </a:p>
        </p:txBody>
      </p:sp>
      <p:sp>
        <p:nvSpPr>
          <p:cNvPr id="3" name="Content Placeholder 2">
            <a:extLst>
              <a:ext uri="{FF2B5EF4-FFF2-40B4-BE49-F238E27FC236}">
                <a16:creationId xmlns:a16="http://schemas.microsoft.com/office/drawing/2014/main" id="{3822D50A-961A-BA4A-9905-87926401195F}"/>
              </a:ext>
            </a:extLst>
          </p:cNvPr>
          <p:cNvSpPr>
            <a:spLocks noGrp="1"/>
          </p:cNvSpPr>
          <p:nvPr>
            <p:ph idx="1"/>
          </p:nvPr>
        </p:nvSpPr>
        <p:spPr>
          <a:xfrm>
            <a:off x="500742" y="5602099"/>
            <a:ext cx="11430000" cy="841621"/>
          </a:xfrm>
        </p:spPr>
        <p:txBody>
          <a:bodyPr>
            <a:normAutofit/>
          </a:bodyPr>
          <a:lstStyle/>
          <a:p>
            <a:r>
              <a:rPr lang="en-US" dirty="0"/>
              <a:t>CFA Survey.  15000 km/s corresponds to z=0.05 or about 200 </a:t>
            </a:r>
            <a:r>
              <a:rPr lang="en-US" dirty="0" err="1"/>
              <a:t>Mpc</a:t>
            </a:r>
            <a:r>
              <a:rPr lang="en-US" dirty="0"/>
              <a:t>.</a:t>
            </a:r>
          </a:p>
          <a:p>
            <a:endParaRPr lang="en-US" dirty="0"/>
          </a:p>
        </p:txBody>
      </p:sp>
      <p:pic>
        <p:nvPicPr>
          <p:cNvPr id="5" name="Picture 4">
            <a:extLst>
              <a:ext uri="{FF2B5EF4-FFF2-40B4-BE49-F238E27FC236}">
                <a16:creationId xmlns:a16="http://schemas.microsoft.com/office/drawing/2014/main" id="{F6AD196F-3CE6-A841-BE2E-FD19BFEB4A30}"/>
              </a:ext>
            </a:extLst>
          </p:cNvPr>
          <p:cNvPicPr>
            <a:picLocks noChangeAspect="1"/>
          </p:cNvPicPr>
          <p:nvPr/>
        </p:nvPicPr>
        <p:blipFill>
          <a:blip r:embed="rId2"/>
          <a:stretch>
            <a:fillRect/>
          </a:stretch>
        </p:blipFill>
        <p:spPr>
          <a:xfrm>
            <a:off x="2317296" y="1016152"/>
            <a:ext cx="7796893" cy="4455367"/>
          </a:xfrm>
          <a:prstGeom prst="rect">
            <a:avLst/>
          </a:prstGeom>
        </p:spPr>
      </p:pic>
    </p:spTree>
    <p:extLst>
      <p:ext uri="{BB962C8B-B14F-4D97-AF65-F5344CB8AC3E}">
        <p14:creationId xmlns:p14="http://schemas.microsoft.com/office/powerpoint/2010/main" val="15446277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AFF-DE97-A741-B1B8-A47E30275CDA}"/>
              </a:ext>
            </a:extLst>
          </p:cNvPr>
          <p:cNvSpPr>
            <a:spLocks noGrp="1"/>
          </p:cNvSpPr>
          <p:nvPr>
            <p:ph type="title"/>
          </p:nvPr>
        </p:nvSpPr>
        <p:spPr>
          <a:xfrm>
            <a:off x="630212" y="464761"/>
            <a:ext cx="10494987" cy="1102782"/>
          </a:xfrm>
        </p:spPr>
        <p:txBody>
          <a:bodyPr>
            <a:normAutofit fontScale="90000"/>
          </a:bodyPr>
          <a:lstStyle/>
          <a:p>
            <a:r>
              <a:rPr lang="en-US" dirty="0"/>
              <a:t>Even Larger Scales.</a:t>
            </a:r>
            <a:br>
              <a:rPr lang="en-US" dirty="0"/>
            </a:br>
            <a:endParaRPr lang="en-US" dirty="0"/>
          </a:p>
        </p:txBody>
      </p:sp>
      <p:sp>
        <p:nvSpPr>
          <p:cNvPr id="3" name="Content Placeholder 2">
            <a:extLst>
              <a:ext uri="{FF2B5EF4-FFF2-40B4-BE49-F238E27FC236}">
                <a16:creationId xmlns:a16="http://schemas.microsoft.com/office/drawing/2014/main" id="{3822D50A-961A-BA4A-9905-87926401195F}"/>
              </a:ext>
            </a:extLst>
          </p:cNvPr>
          <p:cNvSpPr>
            <a:spLocks noGrp="1"/>
          </p:cNvSpPr>
          <p:nvPr>
            <p:ph idx="1"/>
          </p:nvPr>
        </p:nvSpPr>
        <p:spPr>
          <a:xfrm>
            <a:off x="533399" y="1267375"/>
            <a:ext cx="4680858" cy="3631195"/>
          </a:xfrm>
        </p:spPr>
        <p:txBody>
          <a:bodyPr>
            <a:normAutofit/>
          </a:bodyPr>
          <a:lstStyle/>
          <a:p>
            <a:r>
              <a:rPr lang="en-US" dirty="0"/>
              <a:t>SDSS.  Outer edge is about 2 billion light years away.</a:t>
            </a:r>
          </a:p>
          <a:p>
            <a:r>
              <a:rPr lang="en-US" dirty="0"/>
              <a:t>Wow!</a:t>
            </a:r>
          </a:p>
          <a:p>
            <a:endParaRPr lang="en-US" dirty="0"/>
          </a:p>
        </p:txBody>
      </p:sp>
      <p:pic>
        <p:nvPicPr>
          <p:cNvPr id="4" name="Picture 3">
            <a:extLst>
              <a:ext uri="{FF2B5EF4-FFF2-40B4-BE49-F238E27FC236}">
                <a16:creationId xmlns:a16="http://schemas.microsoft.com/office/drawing/2014/main" id="{38307F30-1CDC-B248-B8BA-9BA4D3968A9C}"/>
              </a:ext>
            </a:extLst>
          </p:cNvPr>
          <p:cNvPicPr>
            <a:picLocks noChangeAspect="1"/>
          </p:cNvPicPr>
          <p:nvPr/>
        </p:nvPicPr>
        <p:blipFill>
          <a:blip r:embed="rId2"/>
          <a:stretch>
            <a:fillRect/>
          </a:stretch>
        </p:blipFill>
        <p:spPr>
          <a:xfrm>
            <a:off x="5560784" y="300263"/>
            <a:ext cx="6273363" cy="6231165"/>
          </a:xfrm>
          <a:prstGeom prst="rect">
            <a:avLst/>
          </a:prstGeom>
        </p:spPr>
      </p:pic>
    </p:spTree>
    <p:extLst>
      <p:ext uri="{BB962C8B-B14F-4D97-AF65-F5344CB8AC3E}">
        <p14:creationId xmlns:p14="http://schemas.microsoft.com/office/powerpoint/2010/main" val="1063106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AFF-DE97-A741-B1B8-A47E30275CDA}"/>
              </a:ext>
            </a:extLst>
          </p:cNvPr>
          <p:cNvSpPr>
            <a:spLocks noGrp="1"/>
          </p:cNvSpPr>
          <p:nvPr>
            <p:ph type="title"/>
          </p:nvPr>
        </p:nvSpPr>
        <p:spPr>
          <a:xfrm>
            <a:off x="7934527" y="399447"/>
            <a:ext cx="10494987" cy="1102782"/>
          </a:xfrm>
        </p:spPr>
        <p:txBody>
          <a:bodyPr>
            <a:normAutofit fontScale="90000"/>
          </a:bodyPr>
          <a:lstStyle/>
          <a:p>
            <a:r>
              <a:rPr lang="en-US" dirty="0"/>
              <a:t>Simulations</a:t>
            </a:r>
            <a:br>
              <a:rPr lang="en-US" dirty="0"/>
            </a:br>
            <a:endParaRPr lang="en-US" dirty="0"/>
          </a:p>
        </p:txBody>
      </p:sp>
      <p:sp>
        <p:nvSpPr>
          <p:cNvPr id="3" name="Content Placeholder 2">
            <a:extLst>
              <a:ext uri="{FF2B5EF4-FFF2-40B4-BE49-F238E27FC236}">
                <a16:creationId xmlns:a16="http://schemas.microsoft.com/office/drawing/2014/main" id="{3822D50A-961A-BA4A-9905-87926401195F}"/>
              </a:ext>
            </a:extLst>
          </p:cNvPr>
          <p:cNvSpPr>
            <a:spLocks noGrp="1"/>
          </p:cNvSpPr>
          <p:nvPr>
            <p:ph idx="1"/>
          </p:nvPr>
        </p:nvSpPr>
        <p:spPr>
          <a:xfrm>
            <a:off x="8045448" y="1502229"/>
            <a:ext cx="2514601" cy="1462010"/>
          </a:xfrm>
        </p:spPr>
        <p:txBody>
          <a:bodyPr>
            <a:normAutofit/>
          </a:bodyPr>
          <a:lstStyle/>
          <a:p>
            <a:r>
              <a:rPr lang="en-US" dirty="0"/>
              <a:t>Scale bar is 180 </a:t>
            </a:r>
            <a:r>
              <a:rPr lang="en-US" dirty="0" err="1"/>
              <a:t>Mpc</a:t>
            </a:r>
            <a:endParaRPr lang="en-US" dirty="0"/>
          </a:p>
          <a:p>
            <a:endParaRPr lang="en-US" dirty="0"/>
          </a:p>
        </p:txBody>
      </p:sp>
      <p:pic>
        <p:nvPicPr>
          <p:cNvPr id="5" name="Picture 4">
            <a:extLst>
              <a:ext uri="{FF2B5EF4-FFF2-40B4-BE49-F238E27FC236}">
                <a16:creationId xmlns:a16="http://schemas.microsoft.com/office/drawing/2014/main" id="{8DCA51F3-D89B-324E-9943-A53500617001}"/>
              </a:ext>
            </a:extLst>
          </p:cNvPr>
          <p:cNvPicPr>
            <a:picLocks noChangeAspect="1"/>
          </p:cNvPicPr>
          <p:nvPr/>
        </p:nvPicPr>
        <p:blipFill>
          <a:blip r:embed="rId2"/>
          <a:stretch>
            <a:fillRect/>
          </a:stretch>
        </p:blipFill>
        <p:spPr>
          <a:xfrm>
            <a:off x="540783" y="277197"/>
            <a:ext cx="4672693" cy="6230257"/>
          </a:xfrm>
          <a:prstGeom prst="rect">
            <a:avLst/>
          </a:prstGeom>
        </p:spPr>
      </p:pic>
      <p:pic>
        <p:nvPicPr>
          <p:cNvPr id="7" name="Picture 6">
            <a:extLst>
              <a:ext uri="{FF2B5EF4-FFF2-40B4-BE49-F238E27FC236}">
                <a16:creationId xmlns:a16="http://schemas.microsoft.com/office/drawing/2014/main" id="{F657B8AE-040A-6B44-80FA-EB38C3F0AEFE}"/>
              </a:ext>
            </a:extLst>
          </p:cNvPr>
          <p:cNvPicPr>
            <a:picLocks noChangeAspect="1"/>
          </p:cNvPicPr>
          <p:nvPr/>
        </p:nvPicPr>
        <p:blipFill>
          <a:blip r:embed="rId3"/>
          <a:stretch>
            <a:fillRect/>
          </a:stretch>
        </p:blipFill>
        <p:spPr>
          <a:xfrm>
            <a:off x="5515490" y="301475"/>
            <a:ext cx="2006600" cy="6205979"/>
          </a:xfrm>
          <a:prstGeom prst="rect">
            <a:avLst/>
          </a:prstGeom>
        </p:spPr>
      </p:pic>
    </p:spTree>
    <p:extLst>
      <p:ext uri="{BB962C8B-B14F-4D97-AF65-F5344CB8AC3E}">
        <p14:creationId xmlns:p14="http://schemas.microsoft.com/office/powerpoint/2010/main" val="496590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FE87-16F8-C14A-80C5-DB26F00A41C6}"/>
              </a:ext>
            </a:extLst>
          </p:cNvPr>
          <p:cNvSpPr>
            <a:spLocks noGrp="1"/>
          </p:cNvSpPr>
          <p:nvPr>
            <p:ph type="title"/>
          </p:nvPr>
        </p:nvSpPr>
        <p:spPr>
          <a:xfrm>
            <a:off x="772885" y="212725"/>
            <a:ext cx="11168743" cy="1325563"/>
          </a:xfrm>
        </p:spPr>
        <p:txBody>
          <a:bodyPr/>
          <a:lstStyle/>
          <a:p>
            <a:r>
              <a:rPr lang="en-US" dirty="0"/>
              <a:t>The NASA/IPAC Extragalactic Database (</a:t>
            </a:r>
            <a:r>
              <a:rPr lang="en-US" dirty="0">
                <a:hlinkClick r:id="rId2"/>
              </a:rPr>
              <a:t>NED</a:t>
            </a:r>
            <a:r>
              <a:rPr lang="en-US" dirty="0"/>
              <a:t>)</a:t>
            </a:r>
          </a:p>
        </p:txBody>
      </p:sp>
      <p:sp>
        <p:nvSpPr>
          <p:cNvPr id="4" name="Content Placeholder 3">
            <a:extLst>
              <a:ext uri="{FF2B5EF4-FFF2-40B4-BE49-F238E27FC236}">
                <a16:creationId xmlns:a16="http://schemas.microsoft.com/office/drawing/2014/main" id="{AD4477E8-1496-134E-81E6-0E78D18C41B1}"/>
              </a:ext>
            </a:extLst>
          </p:cNvPr>
          <p:cNvSpPr>
            <a:spLocks noGrp="1"/>
          </p:cNvSpPr>
          <p:nvPr>
            <p:ph idx="1"/>
          </p:nvPr>
        </p:nvSpPr>
        <p:spPr>
          <a:xfrm>
            <a:off x="859971" y="1411968"/>
            <a:ext cx="10515600" cy="4351338"/>
          </a:xfrm>
        </p:spPr>
        <p:txBody>
          <a:bodyPr/>
          <a:lstStyle/>
          <a:p>
            <a:r>
              <a:rPr lang="en-US" dirty="0"/>
              <a:t>It’s like SIMBAD for extragalactic objects (i.e. galaxies, quasars, etc.).</a:t>
            </a:r>
          </a:p>
          <a:p>
            <a:r>
              <a:rPr lang="en-US" dirty="0"/>
              <a:t>Compiles lots of catalogs and ancillary information about galaxies.</a:t>
            </a:r>
          </a:p>
          <a:p>
            <a:r>
              <a:rPr lang="en-US" dirty="0"/>
              <a:t>Distances!  Redshifts!  SEDs!  Spectra!  Images!  References!  Reddening!</a:t>
            </a:r>
          </a:p>
          <a:p>
            <a:r>
              <a:rPr lang="en-US" dirty="0"/>
              <a:t>Let’s take a look!</a:t>
            </a:r>
          </a:p>
        </p:txBody>
      </p:sp>
    </p:spTree>
    <p:extLst>
      <p:ext uri="{BB962C8B-B14F-4D97-AF65-F5344CB8AC3E}">
        <p14:creationId xmlns:p14="http://schemas.microsoft.com/office/powerpoint/2010/main" val="168299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C3B9AA-3219-CE47-995E-87DE3BC514DC}"/>
              </a:ext>
            </a:extLst>
          </p:cNvPr>
          <p:cNvPicPr>
            <a:picLocks noChangeAspect="1"/>
          </p:cNvPicPr>
          <p:nvPr/>
        </p:nvPicPr>
        <p:blipFill>
          <a:blip r:embed="rId2"/>
          <a:stretch>
            <a:fillRect/>
          </a:stretch>
        </p:blipFill>
        <p:spPr>
          <a:xfrm>
            <a:off x="4112912" y="5288830"/>
            <a:ext cx="3570751" cy="751737"/>
          </a:xfrm>
          <a:prstGeom prst="rect">
            <a:avLst/>
          </a:prstGeom>
        </p:spPr>
      </p:pic>
      <p:pic>
        <p:nvPicPr>
          <p:cNvPr id="4" name="Content Placeholder 3">
            <a:extLst>
              <a:ext uri="{FF2B5EF4-FFF2-40B4-BE49-F238E27FC236}">
                <a16:creationId xmlns:a16="http://schemas.microsoft.com/office/drawing/2014/main" id="{87A0D69D-41E3-EB4E-AE02-9FF789EB14F4}"/>
              </a:ext>
            </a:extLst>
          </p:cNvPr>
          <p:cNvPicPr>
            <a:picLocks noGrp="1" noChangeAspect="1"/>
          </p:cNvPicPr>
          <p:nvPr>
            <p:ph idx="1"/>
          </p:nvPr>
        </p:nvPicPr>
        <p:blipFill>
          <a:blip r:embed="rId3"/>
          <a:stretch>
            <a:fillRect/>
          </a:stretch>
        </p:blipFill>
        <p:spPr>
          <a:xfrm>
            <a:off x="1853034" y="746757"/>
            <a:ext cx="8366187" cy="3890011"/>
          </a:xfrm>
          <a:prstGeom prst="rect">
            <a:avLst/>
          </a:prstGeom>
        </p:spPr>
      </p:pic>
      <p:sp>
        <p:nvSpPr>
          <p:cNvPr id="2" name="Title 1">
            <a:extLst>
              <a:ext uri="{FF2B5EF4-FFF2-40B4-BE49-F238E27FC236}">
                <a16:creationId xmlns:a16="http://schemas.microsoft.com/office/drawing/2014/main" id="{E2191057-B3E9-6746-830F-E2A0885DCC34}"/>
              </a:ext>
            </a:extLst>
          </p:cNvPr>
          <p:cNvSpPr>
            <a:spLocks noGrp="1"/>
          </p:cNvSpPr>
          <p:nvPr>
            <p:ph type="title"/>
          </p:nvPr>
        </p:nvSpPr>
        <p:spPr>
          <a:xfrm>
            <a:off x="544287" y="365125"/>
            <a:ext cx="11146970" cy="1325563"/>
          </a:xfrm>
        </p:spPr>
        <p:txBody>
          <a:bodyPr/>
          <a:lstStyle/>
          <a:p>
            <a:r>
              <a:rPr lang="en-US" dirty="0"/>
              <a:t>Galaxy azimuthally averaged radial light profiles</a:t>
            </a:r>
          </a:p>
        </p:txBody>
      </p:sp>
      <p:sp>
        <p:nvSpPr>
          <p:cNvPr id="5" name="TextBox 4">
            <a:extLst>
              <a:ext uri="{FF2B5EF4-FFF2-40B4-BE49-F238E27FC236}">
                <a16:creationId xmlns:a16="http://schemas.microsoft.com/office/drawing/2014/main" id="{929A3CA4-D076-0243-89B9-0B8325D11DED}"/>
              </a:ext>
            </a:extLst>
          </p:cNvPr>
          <p:cNvSpPr txBox="1"/>
          <p:nvPr/>
        </p:nvSpPr>
        <p:spPr>
          <a:xfrm>
            <a:off x="2324100" y="4685679"/>
            <a:ext cx="7587343" cy="1200329"/>
          </a:xfrm>
          <a:prstGeom prst="rect">
            <a:avLst/>
          </a:prstGeom>
          <a:noFill/>
        </p:spPr>
        <p:txBody>
          <a:bodyPr wrap="square" rtlCol="0">
            <a:spAutoFit/>
          </a:bodyPr>
          <a:lstStyle/>
          <a:p>
            <a:r>
              <a:rPr lang="en-US" sz="2400" dirty="0">
                <a:solidFill>
                  <a:schemeClr val="accent2"/>
                </a:solidFill>
              </a:rPr>
              <a:t>Elliptical</a:t>
            </a:r>
            <a:r>
              <a:rPr lang="en-US" sz="2400" dirty="0"/>
              <a:t>:</a:t>
            </a:r>
          </a:p>
          <a:p>
            <a:r>
              <a:rPr lang="en-US" sz="2400" dirty="0">
                <a:solidFill>
                  <a:srgbClr val="0070C0"/>
                </a:solidFill>
              </a:rPr>
              <a:t>Disk</a:t>
            </a:r>
            <a:r>
              <a:rPr lang="en-US" sz="2400" dirty="0"/>
              <a:t>:</a:t>
            </a:r>
          </a:p>
          <a:p>
            <a:r>
              <a:rPr lang="en-US" sz="2400" dirty="0" err="1"/>
              <a:t>Sersic</a:t>
            </a:r>
            <a:r>
              <a:rPr lang="en-US" sz="2400" dirty="0"/>
              <a:t> (1963):  </a:t>
            </a:r>
          </a:p>
        </p:txBody>
      </p:sp>
      <p:pic>
        <p:nvPicPr>
          <p:cNvPr id="7" name="Picture 6">
            <a:extLst>
              <a:ext uri="{FF2B5EF4-FFF2-40B4-BE49-F238E27FC236}">
                <a16:creationId xmlns:a16="http://schemas.microsoft.com/office/drawing/2014/main" id="{5F1CDA88-6921-164F-B307-5DD94BEB815C}"/>
              </a:ext>
            </a:extLst>
          </p:cNvPr>
          <p:cNvPicPr>
            <a:picLocks noChangeAspect="1"/>
          </p:cNvPicPr>
          <p:nvPr/>
        </p:nvPicPr>
        <p:blipFill>
          <a:blip r:embed="rId4"/>
          <a:stretch>
            <a:fillRect/>
          </a:stretch>
        </p:blipFill>
        <p:spPr>
          <a:xfrm>
            <a:off x="3565072" y="4685679"/>
            <a:ext cx="1890812" cy="464410"/>
          </a:xfrm>
          <a:prstGeom prst="rect">
            <a:avLst/>
          </a:prstGeom>
        </p:spPr>
      </p:pic>
      <p:pic>
        <p:nvPicPr>
          <p:cNvPr id="9" name="Picture 8">
            <a:extLst>
              <a:ext uri="{FF2B5EF4-FFF2-40B4-BE49-F238E27FC236}">
                <a16:creationId xmlns:a16="http://schemas.microsoft.com/office/drawing/2014/main" id="{8906EC01-512C-5C40-A1B2-3D68809903A1}"/>
              </a:ext>
            </a:extLst>
          </p:cNvPr>
          <p:cNvPicPr>
            <a:picLocks noChangeAspect="1"/>
          </p:cNvPicPr>
          <p:nvPr/>
        </p:nvPicPr>
        <p:blipFill>
          <a:blip r:embed="rId5"/>
          <a:stretch>
            <a:fillRect/>
          </a:stretch>
        </p:blipFill>
        <p:spPr>
          <a:xfrm>
            <a:off x="3565072" y="5101177"/>
            <a:ext cx="1890812" cy="392433"/>
          </a:xfrm>
          <a:prstGeom prst="rect">
            <a:avLst/>
          </a:prstGeom>
        </p:spPr>
      </p:pic>
    </p:spTree>
    <p:extLst>
      <p:ext uri="{BB962C8B-B14F-4D97-AF65-F5344CB8AC3E}">
        <p14:creationId xmlns:p14="http://schemas.microsoft.com/office/powerpoint/2010/main" val="4146284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1057-B3E9-6746-830F-E2A0885DCC34}"/>
              </a:ext>
            </a:extLst>
          </p:cNvPr>
          <p:cNvSpPr>
            <a:spLocks noGrp="1"/>
          </p:cNvSpPr>
          <p:nvPr>
            <p:ph type="title"/>
          </p:nvPr>
        </p:nvSpPr>
        <p:spPr>
          <a:xfrm>
            <a:off x="544287" y="365125"/>
            <a:ext cx="11146970" cy="1325563"/>
          </a:xfrm>
        </p:spPr>
        <p:txBody>
          <a:bodyPr/>
          <a:lstStyle/>
          <a:p>
            <a:r>
              <a:rPr lang="en-US" dirty="0"/>
              <a:t>Surface Brightness</a:t>
            </a:r>
          </a:p>
        </p:txBody>
      </p:sp>
      <p:sp>
        <p:nvSpPr>
          <p:cNvPr id="8" name="Content Placeholder 7">
            <a:extLst>
              <a:ext uri="{FF2B5EF4-FFF2-40B4-BE49-F238E27FC236}">
                <a16:creationId xmlns:a16="http://schemas.microsoft.com/office/drawing/2014/main" id="{2B612622-94B9-114E-A920-838DC4B93F58}"/>
              </a:ext>
            </a:extLst>
          </p:cNvPr>
          <p:cNvSpPr>
            <a:spLocks noGrp="1"/>
          </p:cNvSpPr>
          <p:nvPr>
            <p:ph idx="1"/>
          </p:nvPr>
        </p:nvSpPr>
        <p:spPr>
          <a:xfrm>
            <a:off x="838200" y="1404257"/>
            <a:ext cx="10515600" cy="4865914"/>
          </a:xfrm>
        </p:spPr>
        <p:txBody>
          <a:bodyPr>
            <a:normAutofit/>
          </a:bodyPr>
          <a:lstStyle/>
          <a:p>
            <a:r>
              <a:rPr lang="en-US" dirty="0"/>
              <a:t>For example, magnitudes per square arcsecond.</a:t>
            </a:r>
          </a:p>
          <a:p>
            <a:r>
              <a:rPr lang="en-US" dirty="0"/>
              <a:t>Conserved with distance!</a:t>
            </a:r>
          </a:p>
          <a:p>
            <a:pPr lvl="1"/>
            <a:r>
              <a:rPr lang="en-US" dirty="0"/>
              <a:t>Light gets fainter by inverse square law</a:t>
            </a:r>
          </a:p>
          <a:p>
            <a:pPr lvl="1"/>
            <a:r>
              <a:rPr lang="en-US" dirty="0"/>
              <a:t>Geometry means physical area increases by the square of distance per square arcsecond  </a:t>
            </a:r>
          </a:p>
          <a:p>
            <a:r>
              <a:rPr lang="en-US" dirty="0"/>
              <a:t>General property of galaxies to be measured and understood</a:t>
            </a:r>
          </a:p>
          <a:p>
            <a:r>
              <a:rPr lang="en-US" dirty="0"/>
              <a:t>Note that the SKY has a surface brightness.  In optical, affected by moonlight.  In infrared, by atmospheric temperature.  Darker in space but there is light there, too (e.g., Zodiacal light).</a:t>
            </a:r>
          </a:p>
          <a:p>
            <a:r>
              <a:rPr lang="en-US" dirty="0"/>
              <a:t>For Galaxies, Holmberg radius is where galaxy gets to 26.5 mag/sq. arcsecond in the B band.  One measure of a galaxy size.</a:t>
            </a:r>
          </a:p>
        </p:txBody>
      </p:sp>
    </p:spTree>
    <p:extLst>
      <p:ext uri="{BB962C8B-B14F-4D97-AF65-F5344CB8AC3E}">
        <p14:creationId xmlns:p14="http://schemas.microsoft.com/office/powerpoint/2010/main" val="646268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1057-B3E9-6746-830F-E2A0885DCC34}"/>
              </a:ext>
            </a:extLst>
          </p:cNvPr>
          <p:cNvSpPr>
            <a:spLocks noGrp="1"/>
          </p:cNvSpPr>
          <p:nvPr>
            <p:ph type="title"/>
          </p:nvPr>
        </p:nvSpPr>
        <p:spPr>
          <a:xfrm>
            <a:off x="555173" y="0"/>
            <a:ext cx="11146970" cy="1325563"/>
          </a:xfrm>
        </p:spPr>
        <p:txBody>
          <a:bodyPr/>
          <a:lstStyle/>
          <a:p>
            <a:r>
              <a:rPr lang="en-US" dirty="0"/>
              <a:t>Surface Brightness Example</a:t>
            </a:r>
          </a:p>
        </p:txBody>
      </p:sp>
      <p:pic>
        <p:nvPicPr>
          <p:cNvPr id="7" name="Content Placeholder 6">
            <a:extLst>
              <a:ext uri="{FF2B5EF4-FFF2-40B4-BE49-F238E27FC236}">
                <a16:creationId xmlns:a16="http://schemas.microsoft.com/office/drawing/2014/main" id="{8AB600D9-728C-0C4C-8E0A-AFC75C8A3DE3}"/>
              </a:ext>
            </a:extLst>
          </p:cNvPr>
          <p:cNvPicPr>
            <a:picLocks noGrp="1" noChangeAspect="1"/>
          </p:cNvPicPr>
          <p:nvPr>
            <p:ph idx="1"/>
          </p:nvPr>
        </p:nvPicPr>
        <p:blipFill>
          <a:blip r:embed="rId2"/>
          <a:stretch>
            <a:fillRect/>
          </a:stretch>
        </p:blipFill>
        <p:spPr>
          <a:xfrm>
            <a:off x="1382487" y="1166887"/>
            <a:ext cx="8567056" cy="5151682"/>
          </a:xfrm>
        </p:spPr>
      </p:pic>
    </p:spTree>
    <p:extLst>
      <p:ext uri="{BB962C8B-B14F-4D97-AF65-F5344CB8AC3E}">
        <p14:creationId xmlns:p14="http://schemas.microsoft.com/office/powerpoint/2010/main" val="2356439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15907</TotalTime>
  <Words>2523</Words>
  <Application>Microsoft Macintosh PowerPoint</Application>
  <PresentationFormat>Widescreen</PresentationFormat>
  <Paragraphs>347</Paragraphs>
  <Slides>59</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ＭＳ Ｐゴシック</vt:lpstr>
      <vt:lpstr>Arial</vt:lpstr>
      <vt:lpstr>Calibri</vt:lpstr>
      <vt:lpstr>Calibri Light</vt:lpstr>
      <vt:lpstr>Symbol</vt:lpstr>
      <vt:lpstr>Tahoma</vt:lpstr>
      <vt:lpstr>Wingdings</vt:lpstr>
      <vt:lpstr>Office Theme</vt:lpstr>
      <vt:lpstr>ASTR 2320  General Astronomy II</vt:lpstr>
      <vt:lpstr>Galaxies</vt:lpstr>
      <vt:lpstr>Hubble Types and Galaxy Classification</vt:lpstr>
      <vt:lpstr>Others, e.g., De Vaucouleur’s Scheme</vt:lpstr>
      <vt:lpstr>The Hubble Heritage Gallery. Let’s have a look!</vt:lpstr>
      <vt:lpstr>The NASA/IPAC Extragalactic Database (NED)</vt:lpstr>
      <vt:lpstr>Galaxy azimuthally averaged radial light profiles</vt:lpstr>
      <vt:lpstr>Surface Brightness</vt:lpstr>
      <vt:lpstr>Surface Brightness Example</vt:lpstr>
      <vt:lpstr>Spirals vs. Ellipticals re: gas and dust</vt:lpstr>
      <vt:lpstr>Galaxy Properties</vt:lpstr>
      <vt:lpstr>Distance Measurements to Other Galaxies (I)</vt:lpstr>
      <vt:lpstr>Cepheid Distance Measurement</vt:lpstr>
      <vt:lpstr>Cepheid Distance Measurement</vt:lpstr>
      <vt:lpstr>Distance Measurements to Other Galaxies (II): The Hubble Law</vt:lpstr>
      <vt:lpstr>Issues around the Hubble Constant</vt:lpstr>
      <vt:lpstr>Redshift-Independent Distances</vt:lpstr>
      <vt:lpstr>The Extragalactic Distance Scale</vt:lpstr>
      <vt:lpstr>Galaxy Sizes and Luminosities</vt:lpstr>
      <vt:lpstr>Clusters of Galaxies</vt:lpstr>
      <vt:lpstr>Hot Gas in Clusters of Galaxies</vt:lpstr>
      <vt:lpstr>The Father of Dark Matter</vt:lpstr>
      <vt:lpstr>Gravitational Lensing</vt:lpstr>
      <vt:lpstr>The Bullet Cluster</vt:lpstr>
      <vt:lpstr>The Bullet Cluster</vt:lpstr>
      <vt:lpstr>Our Galaxy Cluster:  The Local Group</vt:lpstr>
      <vt:lpstr>Starburst Galaxies</vt:lpstr>
      <vt:lpstr>Interacting Galaxies</vt:lpstr>
      <vt:lpstr>Tidal Tails</vt:lpstr>
      <vt:lpstr>Simulations of Galaxy Interactions</vt:lpstr>
      <vt:lpstr>Galactic Interaction Simulations</vt:lpstr>
      <vt:lpstr>Mergers of Galaxies</vt:lpstr>
      <vt:lpstr>Active Galaxies</vt:lpstr>
      <vt:lpstr>Line Spectra of Galaxies</vt:lpstr>
      <vt:lpstr>Seyfert Galaxies</vt:lpstr>
      <vt:lpstr>Interacting Galaxies</vt:lpstr>
      <vt:lpstr>Cosmic Jets and Radio Lobes</vt:lpstr>
      <vt:lpstr>Radio Galaxies</vt:lpstr>
      <vt:lpstr>Radio Galaxies (II)</vt:lpstr>
      <vt:lpstr>Formation of Radio Jets</vt:lpstr>
      <vt:lpstr>The Jets of M87</vt:lpstr>
      <vt:lpstr>The Dust Torus in NGC4261</vt:lpstr>
      <vt:lpstr>Model for Seyfert Galaxies</vt:lpstr>
      <vt:lpstr>Other Types of AGN and  AGN Unification</vt:lpstr>
      <vt:lpstr>PowerPoint Presentation</vt:lpstr>
      <vt:lpstr>Quasars</vt:lpstr>
      <vt:lpstr>The Spectra of Quasars</vt:lpstr>
      <vt:lpstr>Quasar Red Shifts</vt:lpstr>
      <vt:lpstr>Studying Quasars</vt:lpstr>
      <vt:lpstr>Probing Dark Matter with High-z Quasars: Gravitational Lensing</vt:lpstr>
      <vt:lpstr>Gravitational Lensing of Quasars</vt:lpstr>
      <vt:lpstr>Gallery of Quasar Host Galaxies</vt:lpstr>
      <vt:lpstr>My Post-Starburst Quasar  Images from Hubble:</vt:lpstr>
      <vt:lpstr>Large Scale Structure</vt:lpstr>
      <vt:lpstr>Virgo Supercluster &amp; larger supercluster Laniakea. </vt:lpstr>
      <vt:lpstr>Issue of non-Hubble Flow Velocities. </vt:lpstr>
      <vt:lpstr>Even Larger Scales. </vt:lpstr>
      <vt:lpstr>Even Larger Scales. </vt:lpstr>
      <vt:lpstr>Simulations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Microsoft Office User</cp:lastModifiedBy>
  <cp:revision>48</cp:revision>
  <dcterms:created xsi:type="dcterms:W3CDTF">2019-04-06T11:23:24Z</dcterms:created>
  <dcterms:modified xsi:type="dcterms:W3CDTF">2019-04-29T05:21:30Z</dcterms:modified>
</cp:coreProperties>
</file>