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82" r:id="rId3"/>
    <p:sldId id="294" r:id="rId4"/>
    <p:sldId id="406" r:id="rId5"/>
    <p:sldId id="295" r:id="rId6"/>
    <p:sldId id="272" r:id="rId7"/>
    <p:sldId id="257" r:id="rId8"/>
    <p:sldId id="309" r:id="rId9"/>
    <p:sldId id="310" r:id="rId10"/>
    <p:sldId id="296" r:id="rId11"/>
    <p:sldId id="259" r:id="rId12"/>
    <p:sldId id="297" r:id="rId13"/>
    <p:sldId id="281" r:id="rId14"/>
    <p:sldId id="276" r:id="rId15"/>
    <p:sldId id="407" r:id="rId16"/>
    <p:sldId id="265" r:id="rId17"/>
    <p:sldId id="415" r:id="rId18"/>
    <p:sldId id="266" r:id="rId19"/>
    <p:sldId id="401" r:id="rId20"/>
    <p:sldId id="408" r:id="rId21"/>
    <p:sldId id="289" r:id="rId22"/>
    <p:sldId id="402" r:id="rId23"/>
    <p:sldId id="403" r:id="rId24"/>
    <p:sldId id="404" r:id="rId25"/>
    <p:sldId id="405" r:id="rId26"/>
    <p:sldId id="301" r:id="rId27"/>
    <p:sldId id="410" r:id="rId28"/>
    <p:sldId id="261" r:id="rId29"/>
    <p:sldId id="267" r:id="rId30"/>
    <p:sldId id="416" r:id="rId31"/>
    <p:sldId id="417" r:id="rId32"/>
    <p:sldId id="413" r:id="rId33"/>
    <p:sldId id="258" r:id="rId34"/>
    <p:sldId id="409" r:id="rId35"/>
    <p:sldId id="284" r:id="rId36"/>
    <p:sldId id="306" r:id="rId37"/>
    <p:sldId id="411" r:id="rId38"/>
    <p:sldId id="414" r:id="rId39"/>
    <p:sldId id="305" r:id="rId40"/>
    <p:sldId id="307" r:id="rId41"/>
    <p:sldId id="269" r:id="rId42"/>
    <p:sldId id="271" r:id="rId43"/>
    <p:sldId id="268" r:id="rId44"/>
    <p:sldId id="308" r:id="rId45"/>
    <p:sldId id="412" r:id="rId46"/>
    <p:sldId id="41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0"/>
    <p:restoredTop sz="94656"/>
  </p:normalViewPr>
  <p:slideViewPr>
    <p:cSldViewPr snapToGrid="0" snapToObjects="1">
      <p:cViewPr varScale="1">
        <p:scale>
          <a:sx n="107" d="100"/>
          <a:sy n="107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8820A3CD-361E-0043-A52B-09FC9597B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72D9AE-126F-B349-B634-12F78BD3385F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B9474CB7-AD83-CB49-9ECF-7963A2A911F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C25D6B6-3F58-274D-972A-B7B578A33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211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E903918-5DD9-1140-9CAC-FCB491286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5A3D02-AE6B-A042-B697-38A4945252C2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F01972B-09DE-E24E-8DA7-6633E42D40B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AA205CA-7A72-A046-A483-BC2420AB3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2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2FD719F-D5B9-5148-A347-AE4144F10A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832D968-46D9-C443-818A-1F4467C9547F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0164122-B8C1-1C4E-BD56-1EF2C6B305E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2A622E3-54B4-AB42-A620-96377630C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626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614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22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F80F21B-EB38-1F48-8709-21FC712FF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BF3DC8-263D-9349-9897-C2964498022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A7C1FFC-4B9F-514F-A68B-87CECAC61BA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3C33DDF-D8C1-3042-B25A-8B5242B61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3198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F257147-19DC-B348-A0B5-A45972C30C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8E3585-1D44-EB4D-BA9E-F80ED8451171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75684816-1961-934F-9F94-2918AAD0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E1274CAD-7388-F342-9E11-026E8D4C5FF7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7832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4D21A9F-7018-324F-98A5-CA98FEF21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3A1E46-A01D-454A-A0BE-7287ACED48F8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8293745-63F7-5B44-8D4C-60DEC0E700F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BEB03A8-5C02-8A42-BEED-2F7A56A17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818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EBD1AA08-61F0-014B-99CD-89F28379E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1F475F-D8BF-FF44-A2EE-5BBB24F583D3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DA1F035-6862-0F45-B597-657762CD04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0B2BB36-9653-9845-8A95-2F2CD8407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944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08B5BABB-E85A-654E-9FFD-FE969FB06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5FF845-F8CB-6541-9000-EC97E30FB759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D9A479BB-A2FF-764C-AA2D-5C02575F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8C04B8F0-D68D-8F45-95AC-182477A762C1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964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B2A62DD1-2236-044C-989D-275806312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EA53D5-D37A-D74C-A9A6-E29AC7D8FED8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233C21A-AFC6-8F44-A31E-D8C948B701D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82A4EAA-E111-3641-8922-3A2CF1236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63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D0FDA3A5-E889-C740-95C2-7471EDF30C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E729B0-2A33-9D4B-8790-946C37336322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90B53D1-7230-8348-9E86-FC3FC047F9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5A64C19-D6D1-C847-B8C0-F03121A46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3895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810E16F-07DB-D54A-9CDE-8BE3EA8A7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2E1D53-F8C0-3D46-B0E5-F5D3D9F1E9E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6B75F072-2619-3240-8C13-A2F072299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7348" name="Text Box 2">
            <a:extLst>
              <a:ext uri="{FF2B5EF4-FFF2-40B4-BE49-F238E27FC236}">
                <a16:creationId xmlns:a16="http://schemas.microsoft.com/office/drawing/2014/main" id="{36BF19E4-6269-9F46-B41F-B69EB2D8B49D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069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4DE3A25C-89E0-B54C-9307-6BD71D1E2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3BD552-D48A-5247-ACE7-F6D6D7C0886F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C995517A-F446-0243-A86B-368D23BF3E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7B938E1-9EAD-544E-86CD-BC0AEAE33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7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081A19A-EFB8-AC47-BAFA-A417825FFA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4C934A-E3B0-8B40-824E-D5E8EADE23B9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892C6A1-068F-2B48-BCF2-F6A5956E32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C2C40F7-280E-774A-B2C8-299DD7BA8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043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73B7ED0F-BF36-6644-991A-5B2AC6031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EC603E-F419-DF45-93DF-18F1665E3650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B79559E-5A7F-5E41-89E1-8457B876DF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F2C52AE-11D1-A34B-A0F3-74004942F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229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1ACEA077-839F-6142-A39D-4C86B2751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8FAD15-24D7-D240-9C8C-9A5F454E2217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E9C7696-8C3F-9A4E-98FF-9D11548A15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A6E0280-C3B7-074B-BFDE-BF6D13FC4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65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697DAA6-C5AA-C74F-BBA8-4A24437EA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3FCA1F-F1E2-4649-A07B-AC1106830193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8569EDD3-F300-7B46-B4E2-01A6F272263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622D3CB-C9A2-7640-A0C5-7E253FBF2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059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AAD67D1-7DC2-DE47-B6BB-522B318FF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D404EF7-741C-A246-B9A0-545ACAF1CD9D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3EC497BB-6A84-9440-845E-4A00747FA6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6382E35-A1FD-2A49-A25A-11BDF502C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238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AB1E9B51-BFE4-DF4D-9E53-D13411C33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FB4C23-5174-214A-A277-AD9EDAF72C52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FA199EC-FA36-644B-AF5B-73079D8E270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30E6B8A-DC36-D14A-80D9-BECB31E96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286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32772BC1-A264-8F4A-BF78-BADE03561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12D24F-63C1-F647-9446-DAA06E486B29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30A6871D-93E9-4940-B124-6A153B4D572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BDD8781-9BC4-0146-9CFA-6D2975485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351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5B6EA894-99F2-6745-AC1F-E486B0E61C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E4E954-2147-5147-9035-D8D57AE9BC1D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16168B84-ECFF-134C-B5C5-4C2AFB445D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0513EEE-7B16-7D48-A184-9C5049939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309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348A992-9E78-5F40-B7FA-213809025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E6536C-0606-2146-8FC5-0A3432E173D0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D65D7CC-B54F-A14E-9DD2-7C7D60E2EA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20698C7-54A1-1F41-8BF9-94C837EFC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854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7DB33C10-2BB9-1048-A451-0B7F61ACD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E25707-9A18-CB4C-8678-45AD1B8D113D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E400DDF-C46B-B24B-AEED-D5BA33DE78C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0731B05-0637-8442-8DDE-436209076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623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D475F654-EF3F-4240-A1E2-1A514EA85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0363CE-EF9E-564E-ACBA-D6A6276E6820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4A01982-113C-3A4A-9754-F0749C656B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DD5B584-4352-EB47-8D30-3C067734F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9929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DBA9EC2E-9E1D-BC47-BDA8-BA6FAD387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7C1A32-4B14-8D4B-A723-93274F68D7DB}" type="slidenum">
              <a:rPr lang="en-US" altLang="en-US" sz="1200"/>
              <a:pPr eaLnBrk="1" hangingPunct="1"/>
              <a:t>43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E241E04-7A1D-DA4E-8ADF-BAB984AF3F2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345B486-B811-8F41-8FEA-41FC98E6B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3754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77E95E97-39E2-9A4C-8921-513C917E9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23E6E3-17EB-3845-92A0-D5CB52475123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D3DB5F4-BD23-B849-A953-67531C5980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B1E783A-E160-0E4F-B9E3-F6E951230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32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3BD7236-0C6D-A049-B251-4EB30AD7D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A0EBC5-BB22-1B42-93E3-CB1CB42AD12F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4E766A3-03EE-8347-80A9-62DEFF911D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5FBB8BD-FB25-4240-BAC9-1E8824B3E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74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CF134AEF-5FE9-B543-A613-08337E267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6C2E73-8393-CD42-A492-D7489C48D3CA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399946E-576A-F044-847F-AAF2268CDE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8525242-BAA2-BE4C-AD0D-17F650400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233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72892924-825D-D343-B366-0C7D1FE72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12A13D-BA3D-804F-95BA-7988DC312413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795D0D1-55BD-0F4F-B64F-D95DA5B3528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C2C2603-AB93-2A4F-993C-4EC233F4C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47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F7694AF-1A24-624D-914C-C2F986C79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EEC6F1-4D9A-BF4C-8089-62B2492CE56D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CFDFD06-28D8-924F-B0D0-70B99EE13BF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1AB8213-5B68-A745-AD44-9B5B9367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22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8B5E060-0099-044A-8C74-336C8AC24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378C7C-AE0C-4E40-BCED-7D8557F446D2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15AE9AF6-851B-2B46-845F-95167CB001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E582511-6FA4-2244-8BD0-DB46C6375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0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6A7D5A52-0639-4647-997D-04DD203A7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EC1313-087B-0C49-9222-2B2A80297A0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4B0C0DC-6BC8-0E4E-BD21-A268AFA6D21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2B489C4-6248-8541-8708-3BF88FE1A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91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A2-5446-6046-BC19-C920E76F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0C45-7674-C446-94D5-CBBCAD388F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CC44-299E-BE4B-97EE-B40DB58F09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BB93D-A661-9246-B7BA-333A9CB051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8831DD-929A-A44E-8FF1-799475F653D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991B4-3D1E-1B42-A527-9FDE6F7FCD8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F3A6F-AACB-1747-A52F-F26A51068AB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99E138DB-1080-DA4E-A70F-0E32A2660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9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31B0A6-9FDB-5346-8C86-8551E339C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9FA6B9B-1872-C940-827F-1CD91E6CF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E2B1CA-D8CF-3E42-82D9-14BFE53D6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FA1CC-712F-D548-9FFD-F5CF5D7E5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42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GWU1XkLV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mentary_particle" TargetMode="External"/><Relationship Id="rId7" Type="http://schemas.openxmlformats.org/officeDocument/2006/relationships/hyperlink" Target="http://en.wikipedia.org/wiki/Photo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antum_chromodynamics" TargetMode="External"/><Relationship Id="rId5" Type="http://schemas.openxmlformats.org/officeDocument/2006/relationships/hyperlink" Target="http://en.wikipedia.org/wiki/Strong-CP_problem" TargetMode="External"/><Relationship Id="rId4" Type="http://schemas.openxmlformats.org/officeDocument/2006/relationships/hyperlink" Target="http://en.wikipedia.org/wiki/Peccei-Quinn_theor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n.wikipedia.org/wiki/Str%C3%B6mgren_sphere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n.wikipedia.org/wiki/Str%C3%B6mgren_sphere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galacticcenter.astro.ucla.edu/pictures/orbitsMovie.shtml" TargetMode="Externa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Chapter 17 – The Milky Way</a:t>
            </a:r>
          </a:p>
          <a:p>
            <a:r>
              <a:rPr lang="en-US" dirty="0"/>
              <a:t>There’s a restaurant at the end of the universe, and a bar at the center of the galaxy.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0" name="Picture 18" descr="1205c">
            <a:extLst>
              <a:ext uri="{FF2B5EF4-FFF2-40B4-BE49-F238E27FC236}">
                <a16:creationId xmlns:a16="http://schemas.microsoft.com/office/drawing/2014/main" id="{44BAADCC-B7DD-A64C-B79C-FD94CF8A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3805238"/>
            <a:ext cx="300672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7" descr="1205b">
            <a:extLst>
              <a:ext uri="{FF2B5EF4-FFF2-40B4-BE49-F238E27FC236}">
                <a16:creationId xmlns:a16="http://schemas.microsoft.com/office/drawing/2014/main" id="{88D3EF6C-A2FF-6E45-8E5B-B8AA56F6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1"/>
            <a:ext cx="51816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D92CFECF-E14E-454E-AED9-CE97DBED6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6800" y="-76199"/>
            <a:ext cx="6324600" cy="1600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Exploring the Galaxy Using Clusters of Stars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BBDD6087-EFB1-BE4F-A441-6ADD5F6C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24001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Two types of clusters of stars: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C7649B7A-0030-3943-9ED2-C03FB2BD4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965326"/>
            <a:ext cx="548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1) Open clusters = young clusters of recently formed stars; within the disk of the Galaxy</a:t>
            </a:r>
          </a:p>
        </p:txBody>
      </p:sp>
      <p:sp>
        <p:nvSpPr>
          <p:cNvPr id="79885" name="Text Box 13">
            <a:extLst>
              <a:ext uri="{FF2B5EF4-FFF2-40B4-BE49-F238E27FC236}">
                <a16:creationId xmlns:a16="http://schemas.microsoft.com/office/drawing/2014/main" id="{3DA103D5-0E22-5043-B4F8-BA56397A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927726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2) Globular clusters = old, centrally concentrated clusters of stars; mostly in a halo around the galaxy</a:t>
            </a:r>
          </a:p>
        </p:txBody>
      </p:sp>
      <p:sp>
        <p:nvSpPr>
          <p:cNvPr id="79886" name="Text Box 14">
            <a:extLst>
              <a:ext uri="{FF2B5EF4-FFF2-40B4-BE49-F238E27FC236}">
                <a16:creationId xmlns:a16="http://schemas.microsoft.com/office/drawing/2014/main" id="{DA9972CE-3393-7C4A-8944-660027673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862639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Globular Cluster M 19</a:t>
            </a:r>
          </a:p>
        </p:txBody>
      </p:sp>
      <p:sp>
        <p:nvSpPr>
          <p:cNvPr id="31752" name="FlagCount" hidden="1">
            <a:extLst>
              <a:ext uri="{FF2B5EF4-FFF2-40B4-BE49-F238E27FC236}">
                <a16:creationId xmlns:a16="http://schemas.microsoft.com/office/drawing/2014/main" id="{E97D811D-3F04-2C4F-959F-EDF75B146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79888" name="Picture 16" descr="1205a">
            <a:extLst>
              <a:ext uri="{FF2B5EF4-FFF2-40B4-BE49-F238E27FC236}">
                <a16:creationId xmlns:a16="http://schemas.microsoft.com/office/drawing/2014/main" id="{DE69574F-E6A7-454F-8EFF-6D0E1390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1"/>
            <a:ext cx="3048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Text Box 12">
            <a:extLst>
              <a:ext uri="{FF2B5EF4-FFF2-40B4-BE49-F238E27FC236}">
                <a16:creationId xmlns:a16="http://schemas.microsoft.com/office/drawing/2014/main" id="{73CF5C63-B5E3-7644-935B-CF1EC560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124201"/>
            <a:ext cx="2133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/>
              <a:t>Open clusters h and </a:t>
            </a:r>
            <a:r>
              <a:rPr lang="en-US" altLang="en-US" sz="2000">
                <a:latin typeface="Symbol" pitchFamily="2" charset="2"/>
              </a:rPr>
              <a:t>c</a:t>
            </a:r>
            <a:r>
              <a:rPr lang="en-US" altLang="en-US" sz="2000"/>
              <a:t> Persei</a:t>
            </a:r>
          </a:p>
        </p:txBody>
      </p:sp>
    </p:spTree>
    <p:extLst>
      <p:ext uri="{BB962C8B-B14F-4D97-AF65-F5344CB8AC3E}">
        <p14:creationId xmlns:p14="http://schemas.microsoft.com/office/powerpoint/2010/main" val="24599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85" grpId="0"/>
      <p:bldP spid="79886" grpId="0"/>
      <p:bldP spid="798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09b">
            <a:extLst>
              <a:ext uri="{FF2B5EF4-FFF2-40B4-BE49-F238E27FC236}">
                <a16:creationId xmlns:a16="http://schemas.microsoft.com/office/drawing/2014/main" id="{5E925555-2947-9644-8EFD-4A669590441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1" y="-304800"/>
            <a:ext cx="7496175" cy="7696200"/>
          </a:xfrm>
          <a:noFill/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B05FCDC8-5160-9244-89B9-D7173F3CF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6038"/>
            <a:ext cx="6629400" cy="13255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Globular Clusters</a:t>
            </a:r>
          </a:p>
        </p:txBody>
      </p:sp>
      <p:sp>
        <p:nvSpPr>
          <p:cNvPr id="33795" name="Text Box 6">
            <a:extLst>
              <a:ext uri="{FF2B5EF4-FFF2-40B4-BE49-F238E27FC236}">
                <a16:creationId xmlns:a16="http://schemas.microsoft.com/office/drawing/2014/main" id="{E4DB0FD6-ABA2-4A4F-8645-5ADAE5D53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92676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4C0E913C-61A8-1847-9E35-8518E85B0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816475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Dense clusters of 50,000 – a million stars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05A63C0F-1721-694E-9A99-944A2F1F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67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Approx. 200 globular clusters in our Milky Way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28170BE0-9512-104B-A1BD-0668A47ED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349875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Old (~ 11 billion years), lower-main-sequence stars</a:t>
            </a:r>
          </a:p>
        </p:txBody>
      </p:sp>
      <p:sp>
        <p:nvSpPr>
          <p:cNvPr id="33799" name="Text Box 10">
            <a:extLst>
              <a:ext uri="{FF2B5EF4-FFF2-40B4-BE49-F238E27FC236}">
                <a16:creationId xmlns:a16="http://schemas.microsoft.com/office/drawing/2014/main" id="{04BEF6E9-1A75-D641-B45C-E9C7689B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7432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Globular Cluster M80</a:t>
            </a:r>
          </a:p>
        </p:txBody>
      </p:sp>
      <p:sp>
        <p:nvSpPr>
          <p:cNvPr id="33800" name="FlagCount" hidden="1">
            <a:extLst>
              <a:ext uri="{FF2B5EF4-FFF2-40B4-BE49-F238E27FC236}">
                <a16:creationId xmlns:a16="http://schemas.microsoft.com/office/drawing/2014/main" id="{D09CA134-6D5C-E748-8F12-4DADE52C6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21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  <p:bldP spid="61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81" name="Picture 13" descr="1206a">
            <a:extLst>
              <a:ext uri="{FF2B5EF4-FFF2-40B4-BE49-F238E27FC236}">
                <a16:creationId xmlns:a16="http://schemas.microsoft.com/office/drawing/2014/main" id="{D14CA40B-6613-0E4F-A9D8-D1795918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40386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31922AFF-D0BE-534D-A77B-1AEAC44CA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1"/>
            <a:ext cx="9144000" cy="9445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Locating the Center of the Milky Way</a:t>
            </a:r>
          </a:p>
        </p:txBody>
      </p:sp>
      <p:pic>
        <p:nvPicPr>
          <p:cNvPr id="83972" name="Picture 4" descr="03">
            <a:extLst>
              <a:ext uri="{FF2B5EF4-FFF2-40B4-BE49-F238E27FC236}">
                <a16:creationId xmlns:a16="http://schemas.microsoft.com/office/drawing/2014/main" id="{46AE5E27-14C1-AF45-A4D4-D8DBB5284A5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886200"/>
            <a:ext cx="4038600" cy="2933700"/>
          </a:xfrm>
          <a:noFill/>
        </p:spPr>
      </p:pic>
      <p:sp>
        <p:nvSpPr>
          <p:cNvPr id="83975" name="Text Box 7">
            <a:extLst>
              <a:ext uri="{FF2B5EF4-FFF2-40B4-BE49-F238E27FC236}">
                <a16:creationId xmlns:a16="http://schemas.microsoft.com/office/drawing/2014/main" id="{B5374A10-7892-F947-9EC3-27C2C46C1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1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Distribution of globular clusters is </a:t>
            </a:r>
            <a:r>
              <a:rPr lang="en-US" altLang="en-US" sz="3200" dirty="0">
                <a:solidFill>
                  <a:srgbClr val="FF0000"/>
                </a:solidFill>
              </a:rPr>
              <a:t>not </a:t>
            </a:r>
            <a:r>
              <a:rPr lang="en-US" altLang="en-US" dirty="0">
                <a:solidFill>
                  <a:srgbClr val="FF0000"/>
                </a:solidFill>
              </a:rPr>
              <a:t>centered on the sun,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C39064CC-FF44-8E44-9D0E-AEE52C7D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24955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but on a location which is heavily obscured from direct (visual) observation.</a:t>
            </a:r>
          </a:p>
        </p:txBody>
      </p:sp>
      <p:sp>
        <p:nvSpPr>
          <p:cNvPr id="83977" name="Line 9">
            <a:extLst>
              <a:ext uri="{FF2B5EF4-FFF2-40B4-BE49-F238E27FC236}">
                <a16:creationId xmlns:a16="http://schemas.microsoft.com/office/drawing/2014/main" id="{0B975821-F257-AD43-83FB-CC1E7EE8A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419600"/>
            <a:ext cx="25908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lagCount" hidden="1">
            <a:extLst>
              <a:ext uri="{FF2B5EF4-FFF2-40B4-BE49-F238E27FC236}">
                <a16:creationId xmlns:a16="http://schemas.microsoft.com/office/drawing/2014/main" id="{D5B2C195-0451-544C-BF8D-939948175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21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9" name="Picture 27" descr="1208">
            <a:extLst>
              <a:ext uri="{FF2B5EF4-FFF2-40B4-BE49-F238E27FC236}">
                <a16:creationId xmlns:a16="http://schemas.microsoft.com/office/drawing/2014/main" id="{EA89F332-BDA1-FB44-A906-19C62B43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4" y="1371600"/>
            <a:ext cx="34115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E29BED0C-0B9D-EB46-AD6E-07EA7C593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Structure of the Milky Way</a:t>
            </a:r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6ABD8F45-37C1-0649-AFFE-5FB29FCFF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447800"/>
            <a:ext cx="2667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F9DDB8CC-20C2-3846-B685-E844F994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974724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~50 kpc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B04241C3-5D73-084D-A35B-33D210881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956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Disk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CECD4884-C32B-2E43-AB29-8182A8F5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52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Nuclear Bulge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45048548-0E55-2D40-9B49-D183AF99A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1148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Halo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485E7794-0C9C-774F-AAD7-88BA739D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57EE678F-87CE-1F4C-8695-10BD6FD37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5626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Globular Clusters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id="{48F27082-DC11-FD40-8A37-EA65582B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648201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Open Clusters, O/B Associations</a:t>
            </a:r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8F832B9E-3F2D-CB41-9A60-35D88BDD1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3200400"/>
            <a:ext cx="1066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4">
            <a:extLst>
              <a:ext uri="{FF2B5EF4-FFF2-40B4-BE49-F238E27FC236}">
                <a16:creationId xmlns:a16="http://schemas.microsoft.com/office/drawing/2014/main" id="{B69BBB78-19E4-2747-ADFB-0D3CD9B075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3200400"/>
            <a:ext cx="990600" cy="2438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Line 15">
            <a:extLst>
              <a:ext uri="{FF2B5EF4-FFF2-40B4-BE49-F238E27FC236}">
                <a16:creationId xmlns:a16="http://schemas.microsoft.com/office/drawing/2014/main" id="{54318C9D-7D6E-9246-977D-7C22E736A2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3200400"/>
            <a:ext cx="1828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Line 16">
            <a:extLst>
              <a:ext uri="{FF2B5EF4-FFF2-40B4-BE49-F238E27FC236}">
                <a16:creationId xmlns:a16="http://schemas.microsoft.com/office/drawing/2014/main" id="{003D2929-4B9C-DC4A-A7E9-DF866D607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733800"/>
            <a:ext cx="19050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Line 17">
            <a:extLst>
              <a:ext uri="{FF2B5EF4-FFF2-40B4-BE49-F238E27FC236}">
                <a16:creationId xmlns:a16="http://schemas.microsoft.com/office/drawing/2014/main" id="{9A7407EA-5AA6-7C45-9F2B-069DC974A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4343400"/>
            <a:ext cx="22098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Line 18">
            <a:extLst>
              <a:ext uri="{FF2B5EF4-FFF2-40B4-BE49-F238E27FC236}">
                <a16:creationId xmlns:a16="http://schemas.microsoft.com/office/drawing/2014/main" id="{343822F7-496C-AE41-9B7F-B2A07BA05F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343400"/>
            <a:ext cx="990600" cy="167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Line 19">
            <a:extLst>
              <a:ext uri="{FF2B5EF4-FFF2-40B4-BE49-F238E27FC236}">
                <a16:creationId xmlns:a16="http://schemas.microsoft.com/office/drawing/2014/main" id="{2E74E83A-8D8C-454C-85B6-EBD772ABCC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3581400"/>
            <a:ext cx="1676400" cy="137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2" name="Line 20">
            <a:extLst>
              <a:ext uri="{FF2B5EF4-FFF2-40B4-BE49-F238E27FC236}">
                <a16:creationId xmlns:a16="http://schemas.microsoft.com/office/drawing/2014/main" id="{3A2195B3-DF27-9E48-98C5-163587756E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4953000"/>
            <a:ext cx="1371600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3" name="Line 21">
            <a:extLst>
              <a:ext uri="{FF2B5EF4-FFF2-40B4-BE49-F238E27FC236}">
                <a16:creationId xmlns:a16="http://schemas.microsoft.com/office/drawing/2014/main" id="{286BD364-2D42-614A-90FF-C635FA5AAE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5715000"/>
            <a:ext cx="16764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Line 22">
            <a:extLst>
              <a:ext uri="{FF2B5EF4-FFF2-40B4-BE49-F238E27FC236}">
                <a16:creationId xmlns:a16="http://schemas.microsoft.com/office/drawing/2014/main" id="{4AA959F4-4B50-9448-B43C-BE1F5EA65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5715000"/>
            <a:ext cx="1828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Line 23">
            <a:extLst>
              <a:ext uri="{FF2B5EF4-FFF2-40B4-BE49-F238E27FC236}">
                <a16:creationId xmlns:a16="http://schemas.microsoft.com/office/drawing/2014/main" id="{F54F24E0-ACC1-464C-B5FE-9FF4DDAAE4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3200400"/>
            <a:ext cx="3810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Line 24">
            <a:extLst>
              <a:ext uri="{FF2B5EF4-FFF2-40B4-BE49-F238E27FC236}">
                <a16:creationId xmlns:a16="http://schemas.microsoft.com/office/drawing/2014/main" id="{1FE83862-F714-AB47-A559-4A23251CC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419600"/>
            <a:ext cx="457200" cy="114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FlagCount" hidden="1">
            <a:extLst>
              <a:ext uri="{FF2B5EF4-FFF2-40B4-BE49-F238E27FC236}">
                <a16:creationId xmlns:a16="http://schemas.microsoft.com/office/drawing/2014/main" id="{5D7D5081-B74D-2543-8F54-75053D39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74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9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2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0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3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/>
      <p:bldP spid="54280" grpId="0"/>
      <p:bldP spid="54281" grpId="0"/>
      <p:bldP spid="54282" grpId="0"/>
      <p:bldP spid="54283" grpId="0"/>
      <p:bldP spid="542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BBA7669-A5EE-9544-AA92-15CDF600E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Infrared View of the Milky Way</a:t>
            </a:r>
          </a:p>
        </p:txBody>
      </p:sp>
      <p:pic>
        <p:nvPicPr>
          <p:cNvPr id="40964" name="Picture 4" descr="07">
            <a:extLst>
              <a:ext uri="{FF2B5EF4-FFF2-40B4-BE49-F238E27FC236}">
                <a16:creationId xmlns:a16="http://schemas.microsoft.com/office/drawing/2014/main" id="{1EB7A401-8F40-1746-A441-8181C407A5E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158876"/>
            <a:ext cx="4876800" cy="3014663"/>
          </a:xfrm>
          <a:noFill/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A8CED7CE-8584-E643-A62D-49DF46440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828801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Interstellar dust (absorbing optical light) emits mostly infrared.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7C06ACEF-C8B6-EA4C-B7A6-D5AB85EB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27126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Near-infrared image</a:t>
            </a:r>
          </a:p>
        </p:txBody>
      </p:sp>
      <p:sp>
        <p:nvSpPr>
          <p:cNvPr id="40975" name="Text Box 15">
            <a:extLst>
              <a:ext uri="{FF2B5EF4-FFF2-40B4-BE49-F238E27FC236}">
                <a16:creationId xmlns:a16="http://schemas.microsoft.com/office/drawing/2014/main" id="{2E5F5AB9-A042-9446-B6C2-8848AEE4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24400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Infrared emission is not strongly absorbed and provides a clear view throughout the Milky Way</a:t>
            </a:r>
          </a:p>
        </p:txBody>
      </p:sp>
      <p:sp>
        <p:nvSpPr>
          <p:cNvPr id="40976" name="Text Box 16">
            <a:extLst>
              <a:ext uri="{FF2B5EF4-FFF2-40B4-BE49-F238E27FC236}">
                <a16:creationId xmlns:a16="http://schemas.microsoft.com/office/drawing/2014/main" id="{6F5560ED-C196-684B-B054-A665D9865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5926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Nuclear bulge</a:t>
            </a:r>
          </a:p>
        </p:txBody>
      </p:sp>
      <p:sp>
        <p:nvSpPr>
          <p:cNvPr id="40977" name="Text Box 17">
            <a:extLst>
              <a:ext uri="{FF2B5EF4-FFF2-40B4-BE49-F238E27FC236}">
                <a16:creationId xmlns:a16="http://schemas.microsoft.com/office/drawing/2014/main" id="{816B1B06-5494-E548-AC0F-2A57ECC8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plane</a:t>
            </a:r>
          </a:p>
        </p:txBody>
      </p:sp>
      <p:sp>
        <p:nvSpPr>
          <p:cNvPr id="40978" name="Line 18">
            <a:extLst>
              <a:ext uri="{FF2B5EF4-FFF2-40B4-BE49-F238E27FC236}">
                <a16:creationId xmlns:a16="http://schemas.microsoft.com/office/drawing/2014/main" id="{4A3F639D-0585-5147-8CB4-2C55E7E06D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2743200"/>
            <a:ext cx="4572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1CABBF9D-571B-0340-87D2-8C25A15EA7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2209800"/>
            <a:ext cx="3048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Line 20">
            <a:extLst>
              <a:ext uri="{FF2B5EF4-FFF2-40B4-BE49-F238E27FC236}">
                <a16:creationId xmlns:a16="http://schemas.microsoft.com/office/drawing/2014/main" id="{97308742-58FD-5445-8E8F-B6C0B9184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209800"/>
            <a:ext cx="2286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2" name="Picture 22">
            <a:extLst>
              <a:ext uri="{FF2B5EF4-FFF2-40B4-BE49-F238E27FC236}">
                <a16:creationId xmlns:a16="http://schemas.microsoft.com/office/drawing/2014/main" id="{FA78CBBC-CF77-8E45-8438-A280DF83CE0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467100"/>
            <a:ext cx="4572000" cy="3162300"/>
          </a:xfrm>
          <a:noFill/>
        </p:spPr>
      </p:pic>
      <p:sp>
        <p:nvSpPr>
          <p:cNvPr id="40973" name="Text Box 13">
            <a:extLst>
              <a:ext uri="{FF2B5EF4-FFF2-40B4-BE49-F238E27FC236}">
                <a16:creationId xmlns:a16="http://schemas.microsoft.com/office/drawing/2014/main" id="{63DD8195-A61B-8143-A7FF-C08FE8B5B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2484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Far-infrared image</a:t>
            </a:r>
          </a:p>
        </p:txBody>
      </p:sp>
      <p:sp>
        <p:nvSpPr>
          <p:cNvPr id="39949" name="FlagCount" hidden="1">
            <a:extLst>
              <a:ext uri="{FF2B5EF4-FFF2-40B4-BE49-F238E27FC236}">
                <a16:creationId xmlns:a16="http://schemas.microsoft.com/office/drawing/2014/main" id="{13952F72-1A76-7147-BC3F-9AE94DE3B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700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72" grpId="0"/>
      <p:bldP spid="40975" grpId="0"/>
      <p:bldP spid="40976" grpId="0"/>
      <p:bldP spid="40977" grpId="0"/>
      <p:bldP spid="409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0299-B513-1A4A-827E-6A4EA567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5F6E9-3740-804D-A983-EA49A4797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209" y="5797921"/>
            <a:ext cx="9469582" cy="1060079"/>
          </a:xfrm>
        </p:spPr>
        <p:txBody>
          <a:bodyPr/>
          <a:lstStyle/>
          <a:p>
            <a:r>
              <a:rPr lang="en-US" dirty="0"/>
              <a:t>Galactic latitude (b) and longitude (l) are sometimes useful.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76C92-441B-2947-9A9D-6BBC2EB2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403350"/>
            <a:ext cx="8318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4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1211a">
            <a:extLst>
              <a:ext uri="{FF2B5EF4-FFF2-40B4-BE49-F238E27FC236}">
                <a16:creationId xmlns:a16="http://schemas.microsoft.com/office/drawing/2014/main" id="{8E225440-BDC1-DE4E-A41F-4B51C31C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62357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1211b">
            <a:extLst>
              <a:ext uri="{FF2B5EF4-FFF2-40B4-BE49-F238E27FC236}">
                <a16:creationId xmlns:a16="http://schemas.microsoft.com/office/drawing/2014/main" id="{B5124B60-ADD8-B240-8791-73AAB129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03564"/>
            <a:ext cx="62484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Orbital Motions in the Milky Way (I)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FAD58D2D-C4A6-984A-998D-5C8DAA5A8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312863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Disk stars: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Nearly circular orbits in the disk of the galaxy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E173FFBA-90E0-7C46-A217-C6FA90CF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284663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Halo stars: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Highly elliptical orbits; randomly oriented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65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Orbital Motions in the Milky Way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FAD58D2D-C4A6-984A-998D-5C8DAA5A8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026" y="1312863"/>
            <a:ext cx="9489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See textbook for discussion of local standard of rest and Oort coefficients.  We will defer this level of detail probably to ASTR 4610.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774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3" name="Picture 13" descr="1212">
            <a:extLst>
              <a:ext uri="{FF2B5EF4-FFF2-40B4-BE49-F238E27FC236}">
                <a16:creationId xmlns:a16="http://schemas.microsoft.com/office/drawing/2014/main" id="{011EE578-B4F1-FB4E-BBFA-3DFA2402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143001"/>
            <a:ext cx="89662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5B0BFE5-BA0F-1048-8395-6D3CD60C8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7010400" cy="838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Mass of the Milky Way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8DBD9EEF-4C7E-2142-896C-1C07970F3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046164"/>
            <a:ext cx="480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If all mass was concentrated in the center, Rotation curve would follow a modified version of Kepler</a:t>
            </a:r>
            <a:r>
              <a:rPr lang="ja-JP" altLang="en-US" sz="2000">
                <a:solidFill>
                  <a:schemeClr val="accent2"/>
                </a:solidFill>
              </a:rPr>
              <a:t>’</a:t>
            </a:r>
            <a:r>
              <a:rPr lang="en-US" altLang="ja-JP" sz="2000">
                <a:solidFill>
                  <a:schemeClr val="accent2"/>
                </a:solidFill>
              </a:rPr>
              <a:t>s 3rd law.</a:t>
            </a: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85D60F02-B628-8B48-AD64-41F56E43AA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1371601"/>
            <a:ext cx="1066800" cy="5381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F6C8307F-DE8B-3F4D-B4A5-6FAC3E01D1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4114800"/>
            <a:ext cx="304800" cy="1905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350A70F6-4743-F14B-8CD4-A6C3A8E7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1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Rotation Curve = orbital velocity as function of radius.</a:t>
            </a:r>
          </a:p>
        </p:txBody>
      </p:sp>
      <p:sp>
        <p:nvSpPr>
          <p:cNvPr id="44039" name="FlagCount" hidden="1">
            <a:extLst>
              <a:ext uri="{FF2B5EF4-FFF2-40B4-BE49-F238E27FC236}">
                <a16:creationId xmlns:a16="http://schemas.microsoft.com/office/drawing/2014/main" id="{BA2DBDB9-A88D-8744-8064-102AB0D50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699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9DFCE0A4-21CF-A749-8C2D-9C402A8585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1"/>
            <a:ext cx="8229600" cy="7921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ea typeface="ＭＳ Ｐゴシック" panose="020B0600070205080204" pitchFamily="34" charset="-128"/>
              </a:rPr>
              <a:t>Flat Rotation Curves – so what?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1B4D3851-CC39-7D49-9FD5-56FF33651E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67400" y="6324600"/>
            <a:ext cx="4800600" cy="306388"/>
          </a:xfrm>
        </p:spPr>
        <p:txBody>
          <a:bodyPr/>
          <a:lstStyle/>
          <a:p>
            <a:pPr marL="341313" indent="-341313">
              <a:spcBef>
                <a:spcPts val="350"/>
              </a:spcBef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400">
                <a:ea typeface="ＭＳ Ｐゴシック" panose="020B0600070205080204" pitchFamily="34" charset="-128"/>
              </a:rPr>
              <a:t>Following Rieke, images from Bennett and Pryke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64F7CB2E-6317-A44B-8D11-8874330A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441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313D6EAB-04FD-E342-B77D-7577DFAE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1"/>
            <a:ext cx="37338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5" name="Picture 5">
            <a:extLst>
              <a:ext uri="{FF2B5EF4-FFF2-40B4-BE49-F238E27FC236}">
                <a16:creationId xmlns:a16="http://schemas.microsoft.com/office/drawing/2014/main" id="{35BC4B65-F04D-9541-82EA-4F3D70FF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35369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15379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5" y="28224"/>
            <a:ext cx="10515600" cy="1325563"/>
          </a:xfrm>
        </p:spPr>
        <p:txBody>
          <a:bodyPr/>
          <a:lstStyle/>
          <a:p>
            <a:r>
              <a:rPr lang="en-US" dirty="0"/>
              <a:t>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6" y="1128156"/>
            <a:ext cx="10997397" cy="54032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History</a:t>
            </a:r>
          </a:p>
          <a:p>
            <a:r>
              <a:rPr lang="en-US" dirty="0"/>
              <a:t>The H-R diagram</a:t>
            </a:r>
          </a:p>
          <a:p>
            <a:r>
              <a:rPr lang="en-US" dirty="0"/>
              <a:t>Star clusters</a:t>
            </a:r>
          </a:p>
          <a:p>
            <a:r>
              <a:rPr lang="en-US" dirty="0"/>
              <a:t>Structure &amp; components of the galaxy (including H II regions and neutral H clouds)</a:t>
            </a:r>
          </a:p>
          <a:p>
            <a:r>
              <a:rPr lang="en-US" dirty="0"/>
              <a:t>Multiwavelength views, central bar, etc.</a:t>
            </a:r>
          </a:p>
          <a:p>
            <a:r>
              <a:rPr lang="en-US" dirty="0"/>
              <a:t>Spiral arms with their H II regions and Stromgren spheres</a:t>
            </a:r>
          </a:p>
          <a:p>
            <a:r>
              <a:rPr lang="en-US" dirty="0"/>
              <a:t>LSR and Oort constants</a:t>
            </a:r>
          </a:p>
          <a:p>
            <a:r>
              <a:rPr lang="en-US" dirty="0"/>
              <a:t>More on dust and extinction</a:t>
            </a:r>
          </a:p>
          <a:p>
            <a:r>
              <a:rPr lang="en-US" dirty="0"/>
              <a:t>Dark Matter, </a:t>
            </a:r>
            <a:r>
              <a:rPr lang="en-US" dirty="0" err="1"/>
              <a:t>MaCHOs</a:t>
            </a:r>
            <a:r>
              <a:rPr lang="en-US" dirty="0"/>
              <a:t> and WIMPs</a:t>
            </a:r>
          </a:p>
          <a:p>
            <a:r>
              <a:rPr lang="en-US" dirty="0"/>
              <a:t>Synchrotron radiation (save for AGN probably)</a:t>
            </a:r>
          </a:p>
          <a:p>
            <a:endParaRPr lang="en-US" dirty="0"/>
          </a:p>
          <a:p>
            <a:r>
              <a:rPr lang="en-US" dirty="0"/>
              <a:t>(Many Slides based on Horizons by Michael Seeds and other sources)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44F6-153A-9647-A2E8-D1E4C5B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Interior mass estimation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ADE55-212D-3144-8B98-58BACE9013F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1327067"/>
            <a:ext cx="11348851" cy="4722341"/>
          </a:xfrm>
        </p:spPr>
      </p:pic>
    </p:spTree>
    <p:extLst>
      <p:ext uri="{BB962C8B-B14F-4D97-AF65-F5344CB8AC3E}">
        <p14:creationId xmlns:p14="http://schemas.microsoft.com/office/powerpoint/2010/main" val="280214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9" name="Picture 19" descr="1208">
            <a:extLst>
              <a:ext uri="{FF2B5EF4-FFF2-40B4-BE49-F238E27FC236}">
                <a16:creationId xmlns:a16="http://schemas.microsoft.com/office/drawing/2014/main" id="{EA8F0ECD-234C-8E47-9B4E-F184ADE3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705179"/>
            <a:ext cx="36480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80C62912-DA61-554D-A54B-E772285A7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7239000" cy="9445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Mass of the Milky Way (II)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DB958F2C-10FF-1049-A5A3-288C228C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579" y="985215"/>
            <a:ext cx="56157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Total mass in the disk of the Milky Way: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Approx. 200 billion solar masses</a:t>
            </a: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26912DCC-2BD1-D74D-A79B-D89599673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477" y="2936250"/>
            <a:ext cx="53195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Additional mass in an extended halo: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Total: Approx. 1 trillion solar masses</a:t>
            </a: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570" name="Text Box 10">
            <a:extLst>
              <a:ext uri="{FF2B5EF4-FFF2-40B4-BE49-F238E27FC236}">
                <a16:creationId xmlns:a16="http://schemas.microsoft.com/office/drawing/2014/main" id="{A82206CE-8126-7540-A300-4725BE65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4131941"/>
            <a:ext cx="408344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Most of the mass is not emitting any radiation: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dark matter!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  <a:hlinkClick r:id="rId4"/>
              </a:rPr>
              <a:t>The LATEST (Video)</a:t>
            </a:r>
            <a:endParaRPr lang="en-US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571" name="Line 11">
            <a:extLst>
              <a:ext uri="{FF2B5EF4-FFF2-40B4-BE49-F238E27FC236}">
                <a16:creationId xmlns:a16="http://schemas.microsoft.com/office/drawing/2014/main" id="{0811FFB8-A9CE-D444-8927-CABB752034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133600"/>
            <a:ext cx="25146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2" name="Line 12">
            <a:extLst>
              <a:ext uri="{FF2B5EF4-FFF2-40B4-BE49-F238E27FC236}">
                <a16:creationId xmlns:a16="http://schemas.microsoft.com/office/drawing/2014/main" id="{C40D0B23-049F-9A48-B9C7-8E1F6B6823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087564"/>
            <a:ext cx="2438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0B199EF4-A8D2-BE42-B2D5-54E5666CAC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114800"/>
            <a:ext cx="2590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64F3C36E-98FD-FF4A-B020-851B7F99C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4114800"/>
            <a:ext cx="19050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FlagCount" hidden="1">
            <a:extLst>
              <a:ext uri="{FF2B5EF4-FFF2-40B4-BE49-F238E27FC236}">
                <a16:creationId xmlns:a16="http://schemas.microsoft.com/office/drawing/2014/main" id="{2F916AAD-A720-1E42-8D11-1F4EEF19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3368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  <p:bldP spid="66569" grpId="0" autoUpdateAnimBg="0"/>
      <p:bldP spid="6657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1306 copy">
            <a:extLst>
              <a:ext uri="{FF2B5EF4-FFF2-40B4-BE49-F238E27FC236}">
                <a16:creationId xmlns:a16="http://schemas.microsoft.com/office/drawing/2014/main" id="{8F684801-B50D-6640-A68A-96CAACE5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565151"/>
            <a:ext cx="85344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3">
            <a:extLst>
              <a:ext uri="{FF2B5EF4-FFF2-40B4-BE49-F238E27FC236}">
                <a16:creationId xmlns:a16="http://schemas.microsoft.com/office/drawing/2014/main" id="{E7710085-162F-E54C-B5B0-1AAAC37DF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2390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Rotation Curves of Galaxies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7BDDD16C-3406-E940-A98E-9408C24E2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485" y="5362576"/>
            <a:ext cx="304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 Observe frequency of spectral lines across a galaxy.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940C8A90-40D3-3249-A07C-7A6C16E5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0"/>
            <a:ext cx="4114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From blue / red shift of spectral lines across the galaxy </a:t>
            </a:r>
            <a:r>
              <a:rPr lang="en-US" altLang="en-US" dirty="0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2000" dirty="0">
                <a:solidFill>
                  <a:schemeClr val="accent2"/>
                </a:solidFill>
                <a:cs typeface="Arial" panose="020B0604020202020204" pitchFamily="34" charset="0"/>
              </a:rPr>
              <a:t> infer rotational velocity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EAEAE713-F8F8-7340-9A58-1E89815D2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38750"/>
            <a:ext cx="4191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Plot of rotational velocity vs. distance from the center of the galaxy: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rotation curve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178183" name="Line 7">
            <a:extLst>
              <a:ext uri="{FF2B5EF4-FFF2-40B4-BE49-F238E27FC236}">
                <a16:creationId xmlns:a16="http://schemas.microsoft.com/office/drawing/2014/main" id="{9D105FED-96F9-0C42-A2FA-A292B7115C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1828800"/>
            <a:ext cx="533400" cy="3733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4" name="Line 8">
            <a:extLst>
              <a:ext uri="{FF2B5EF4-FFF2-40B4-BE49-F238E27FC236}">
                <a16:creationId xmlns:a16="http://schemas.microsoft.com/office/drawing/2014/main" id="{A51F0352-39F8-B544-80B1-5A8089DE65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4267200"/>
            <a:ext cx="5334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Line 9">
            <a:extLst>
              <a:ext uri="{FF2B5EF4-FFF2-40B4-BE49-F238E27FC236}">
                <a16:creationId xmlns:a16="http://schemas.microsoft.com/office/drawing/2014/main" id="{ACDD9CC5-3F6C-374B-A411-98E0ED1009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57600"/>
            <a:ext cx="1600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6" name="Line 10">
            <a:extLst>
              <a:ext uri="{FF2B5EF4-FFF2-40B4-BE49-F238E27FC236}">
                <a16:creationId xmlns:a16="http://schemas.microsoft.com/office/drawing/2014/main" id="{62154E80-5B3F-4641-9A17-A95288FFA6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1447800"/>
            <a:ext cx="144780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7" name="Line 11">
            <a:extLst>
              <a:ext uri="{FF2B5EF4-FFF2-40B4-BE49-F238E27FC236}">
                <a16:creationId xmlns:a16="http://schemas.microsoft.com/office/drawing/2014/main" id="{F119FA37-9A69-E145-97A9-65FFFFB1A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4478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8" name="Line 12">
            <a:extLst>
              <a:ext uri="{FF2B5EF4-FFF2-40B4-BE49-F238E27FC236}">
                <a16:creationId xmlns:a16="http://schemas.microsoft.com/office/drawing/2014/main" id="{D87ECEFD-4660-8943-8A51-B778A65A08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352800"/>
            <a:ext cx="29718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FlagCount" hidden="1">
            <a:extLst>
              <a:ext uri="{FF2B5EF4-FFF2-40B4-BE49-F238E27FC236}">
                <a16:creationId xmlns:a16="http://schemas.microsoft.com/office/drawing/2014/main" id="{4429C33F-65BC-2444-97DB-8D8F0BE5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99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78181" grpId="0" animBg="1"/>
      <p:bldP spid="1781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5B7374C-C2FA-5A4B-9A03-5DC7E5977B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8601"/>
            <a:ext cx="8229600" cy="7921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The Mother of Dark Matter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80F22E2-3C98-244E-BFCD-59303CE89A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1143000"/>
            <a:ext cx="6324600" cy="2133600"/>
          </a:xfrm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Pioneered by Vera Rubin who started to report these FLAT rotation curves in spiral galaxies.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B7ED5AB4-550B-1545-BBBD-2254F4C5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914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1754A8D0-F48E-A446-A4E8-021C557C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895600"/>
            <a:ext cx="53435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276CFA6F-D1BC-774F-90FB-6409BD2A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114801"/>
            <a:ext cx="21431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08754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85BFE33-4395-434E-BA34-F820F20F2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1600" y="1"/>
            <a:ext cx="69342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Dark Matter</a:t>
            </a:r>
          </a:p>
        </p:txBody>
      </p:sp>
      <p:sp>
        <p:nvSpPr>
          <p:cNvPr id="184323" name="Text Box 3">
            <a:extLst>
              <a:ext uri="{FF2B5EF4-FFF2-40B4-BE49-F238E27FC236}">
                <a16:creationId xmlns:a16="http://schemas.microsoft.com/office/drawing/2014/main" id="{150BA7D7-54FC-B244-B8C2-B3D6BB6B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990600"/>
            <a:ext cx="7010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Adding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 dirty="0">
                <a:solidFill>
                  <a:srgbClr val="FF0000"/>
                </a:solidFill>
              </a:rPr>
              <a:t>visible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 mass in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stars,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interstellar gas,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dust,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etc., we find that most of the mass is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 dirty="0">
                <a:solidFill>
                  <a:srgbClr val="FF0000"/>
                </a:solidFill>
              </a:rPr>
              <a:t>invisible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!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83C8F518-F32E-654E-8B1E-12D8A77A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3778250"/>
            <a:ext cx="563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The nature of this </a:t>
            </a:r>
            <a:r>
              <a:rPr lang="ja-JP" altLang="en-US" sz="2800">
                <a:solidFill>
                  <a:srgbClr val="FF0000"/>
                </a:solidFill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</a:rPr>
              <a:t>dark matter</a:t>
            </a:r>
            <a:r>
              <a:rPr lang="ja-JP" altLang="en-US" sz="2800">
                <a:solidFill>
                  <a:srgbClr val="FF0000"/>
                </a:solidFill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</a:rPr>
              <a:t> is not understood at this time.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988F6A7C-6030-D347-8296-D38086B86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30788"/>
            <a:ext cx="6400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Some ideas: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Brown dwarfs, small black holes, </a:t>
            </a:r>
            <a:r>
              <a:rPr lang="en-US" altLang="en-US" b="1" i="1" dirty="0">
                <a:solidFill>
                  <a:srgbClr val="FF0000"/>
                </a:solidFill>
              </a:rPr>
              <a:t>exotic elementary particles (e.g. WIMPs).</a:t>
            </a:r>
          </a:p>
        </p:txBody>
      </p:sp>
      <p:sp>
        <p:nvSpPr>
          <p:cNvPr id="54277" name="FlagCount" hidden="1">
            <a:extLst>
              <a:ext uri="{FF2B5EF4-FFF2-40B4-BE49-F238E27FC236}">
                <a16:creationId xmlns:a16="http://schemas.microsoft.com/office/drawing/2014/main" id="{2C0244BA-38AF-864B-904C-57C6A58A3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978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/>
      <p:bldP spid="184324" grpId="0"/>
      <p:bldP spid="1843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A1F955B8-90D8-C94B-8DAB-D0184A55FA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WIMPs???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7DD9E5ED-AA58-9642-B0E7-6D3D063FB9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95401"/>
            <a:ext cx="8229600" cy="5434013"/>
          </a:xfrm>
        </p:spPr>
        <p:txBody>
          <a:bodyPr/>
          <a:lstStyle/>
          <a:p>
            <a:pPr marL="341313" indent="-341313"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WIMP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= Weakly interactive massive particle</a:t>
            </a:r>
          </a:p>
          <a:p>
            <a:pPr marL="741363" lvl="1" indent="-284163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Neutrinos?</a:t>
            </a: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Seem to have mass, but too small.</a:t>
            </a:r>
          </a:p>
          <a:p>
            <a:pPr marL="741363" lvl="1" indent="-284163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Axions?</a:t>
            </a: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From Wikipedia,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The </a:t>
            </a:r>
            <a:r>
              <a:rPr lang="en-US" altLang="ja-JP" b="1">
                <a:ea typeface="ＭＳ Ｐゴシック" panose="020B0600070205080204" pitchFamily="34" charset="-128"/>
              </a:rPr>
              <a:t>axion</a:t>
            </a:r>
            <a:r>
              <a:rPr lang="en-US" altLang="ja-JP">
                <a:ea typeface="ＭＳ Ｐゴシック" panose="020B0600070205080204" pitchFamily="34" charset="-128"/>
              </a:rPr>
              <a:t> is a hypothetical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3"/>
              </a:rPr>
              <a:t>elementary particle</a:t>
            </a:r>
            <a:r>
              <a:rPr lang="en-US" altLang="ja-JP">
                <a:ea typeface="ＭＳ Ｐゴシック" panose="020B0600070205080204" pitchFamily="34" charset="-128"/>
              </a:rPr>
              <a:t> postulated by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4"/>
              </a:rPr>
              <a:t>Peccei-Quinn theory</a:t>
            </a:r>
            <a:r>
              <a:rPr lang="en-US" altLang="ja-JP">
                <a:ea typeface="ＭＳ Ｐゴシック" panose="020B0600070205080204" pitchFamily="34" charset="-128"/>
              </a:rPr>
              <a:t> in 1977 to resolve the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5"/>
              </a:rPr>
              <a:t>strong-CP problem</a:t>
            </a:r>
            <a:r>
              <a:rPr lang="en-US" altLang="ja-JP">
                <a:ea typeface="ＭＳ Ｐゴシック" panose="020B0600070205080204" pitchFamily="34" charset="-128"/>
              </a:rPr>
              <a:t> in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6"/>
              </a:rPr>
              <a:t>quantum chromodynamics</a:t>
            </a:r>
            <a:r>
              <a:rPr lang="en-US" altLang="ja-JP">
                <a:ea typeface="ＭＳ Ｐゴシック" panose="020B0600070205080204" pitchFamily="34" charset="-128"/>
              </a:rPr>
              <a:t> (QCD).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As yet, not detected (axions are predicted to change to and from </a:t>
            </a:r>
            <a:r>
              <a:rPr lang="en-US" altLang="en-US">
                <a:solidFill>
                  <a:srgbClr val="70B040"/>
                </a:solidFill>
                <a:ea typeface="ＭＳ Ｐゴシック" panose="020B0600070205080204" pitchFamily="34" charset="-128"/>
                <a:hlinkClick r:id="rId7"/>
              </a:rPr>
              <a:t>photons</a:t>
            </a:r>
            <a:r>
              <a:rPr lang="en-US" altLang="en-US">
                <a:ea typeface="ＭＳ Ｐゴシック" panose="020B0600070205080204" pitchFamily="34" charset="-128"/>
              </a:rPr>
              <a:t> in the presence of strong magnetic fields, and this property is used for creating experiments to detect axions)</a:t>
            </a:r>
          </a:p>
        </p:txBody>
      </p:sp>
    </p:spTree>
    <p:extLst>
      <p:ext uri="{BB962C8B-B14F-4D97-AF65-F5344CB8AC3E}">
        <p14:creationId xmlns:p14="http://schemas.microsoft.com/office/powerpoint/2010/main" val="974137346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>
            <a:extLst>
              <a:ext uri="{FF2B5EF4-FFF2-40B4-BE49-F238E27FC236}">
                <a16:creationId xmlns:a16="http://schemas.microsoft.com/office/drawing/2014/main" id="{EBB795BB-F2AC-A740-943C-C642F6B43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4876800" cy="1600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History of the Milky Way</a:t>
            </a:r>
          </a:p>
        </p:txBody>
      </p:sp>
      <p:sp>
        <p:nvSpPr>
          <p:cNvPr id="96263" name="Text Box 7">
            <a:extLst>
              <a:ext uri="{FF2B5EF4-FFF2-40B4-BE49-F238E27FC236}">
                <a16:creationId xmlns:a16="http://schemas.microsoft.com/office/drawing/2014/main" id="{6188D4A9-5772-2740-A409-EDCFF896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00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The traditional theory:</a:t>
            </a:r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9EEED2FF-117A-A646-AAED-5CA86EAD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181225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Quasi-spherical gas cloud fragments into smaller pieces, forming the first, metal-poor stars (pop. II);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1B459EBB-F003-2844-80CC-22A52726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978276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Rotating cloud collapses into a disk-like structure</a:t>
            </a:r>
          </a:p>
        </p:txBody>
      </p:sp>
      <p:sp>
        <p:nvSpPr>
          <p:cNvPr id="96266" name="Text Box 10">
            <a:extLst>
              <a:ext uri="{FF2B5EF4-FFF2-40B4-BE49-F238E27FC236}">
                <a16:creationId xmlns:a16="http://schemas.microsoft.com/office/drawing/2014/main" id="{375F9701-582C-204A-BC7F-4E17311C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105401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Later populations of stars (pop. I) are restricted to the disk of the galaxy</a:t>
            </a:r>
          </a:p>
        </p:txBody>
      </p:sp>
      <p:sp>
        <p:nvSpPr>
          <p:cNvPr id="58374" name="FlagCount" hidden="1">
            <a:extLst>
              <a:ext uri="{FF2B5EF4-FFF2-40B4-BE49-F238E27FC236}">
                <a16:creationId xmlns:a16="http://schemas.microsoft.com/office/drawing/2014/main" id="{F41FDB2B-186B-8343-A6FF-D689BD3A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8375" name="Picture 12" descr="1215">
            <a:extLst>
              <a:ext uri="{FF2B5EF4-FFF2-40B4-BE49-F238E27FC236}">
                <a16:creationId xmlns:a16="http://schemas.microsoft.com/office/drawing/2014/main" id="{6D0634E7-1A0A-B842-AF29-D4506242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25401"/>
            <a:ext cx="2905125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3" grpId="0"/>
      <p:bldP spid="96264" grpId="0"/>
      <p:bldP spid="96265" grpId="0"/>
      <p:bldP spid="962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5773-6833-B240-ADF4-07C2EDC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365661"/>
          </a:xfrm>
        </p:spPr>
        <p:txBody>
          <a:bodyPr/>
          <a:lstStyle/>
          <a:p>
            <a:pPr algn="ctr"/>
            <a:r>
              <a:rPr lang="en-US" dirty="0"/>
              <a:t>Multiwavelength Views of the Milky Way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9D1D7-F1CB-DA40-B263-BCC23A14C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152" y="1069809"/>
            <a:ext cx="7077693" cy="51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77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5312F317-D95D-774D-9D2A-D252647CC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934200" cy="762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Radio Observations</a:t>
            </a:r>
          </a:p>
        </p:txBody>
      </p:sp>
      <p:pic>
        <p:nvPicPr>
          <p:cNvPr id="9220" name="Picture 4" descr="17">
            <a:extLst>
              <a:ext uri="{FF2B5EF4-FFF2-40B4-BE49-F238E27FC236}">
                <a16:creationId xmlns:a16="http://schemas.microsoft.com/office/drawing/2014/main" id="{01DC0EF1-BD06-B645-A015-ECD2B3290177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85988"/>
            <a:ext cx="4724400" cy="4062412"/>
          </a:xfrm>
          <a:noFill/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7A916669-0BCC-E94F-9D00-F1E37927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082676"/>
            <a:ext cx="678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21-cm radio observations reveal the distribution of neutral hydrogen throughout the galaxy.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FF5278B2-C057-934E-B9E3-B3D8D2703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270126"/>
            <a:ext cx="40138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Distances to hydrogen clouds determined through radial-velocity measurements (Doppler effect!) and modeling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97061DCE-CE0F-4D4C-A3AC-07B24B52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81589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79A148C0-6D6A-7D49-ABA9-73DA088D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651126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77247E8E-B370-B54F-9D77-8E896D9D2A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548188"/>
            <a:ext cx="76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CB603A65-CFBD-AC48-9719-600CE800E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895600"/>
            <a:ext cx="12954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0967AF18-8383-7244-8A82-13DE6B6C5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330" y="3914775"/>
            <a:ext cx="2895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Neutral hydrogen concentrated in spiral arms</a:t>
            </a:r>
          </a:p>
        </p:txBody>
      </p:sp>
      <p:sp>
        <p:nvSpPr>
          <p:cNvPr id="62474" name="FlagCount" hidden="1">
            <a:extLst>
              <a:ext uri="{FF2B5EF4-FFF2-40B4-BE49-F238E27FC236}">
                <a16:creationId xmlns:a16="http://schemas.microsoft.com/office/drawing/2014/main" id="{5AAFF269-1A64-A04B-8EAD-AE3528EC5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983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  <p:bldP spid="9225" grpId="0"/>
      <p:bldP spid="92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8">
            <a:extLst>
              <a:ext uri="{FF2B5EF4-FFF2-40B4-BE49-F238E27FC236}">
                <a16:creationId xmlns:a16="http://schemas.microsoft.com/office/drawing/2014/main" id="{E3451BFF-6D16-374D-955D-508E706A6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274638"/>
            <a:ext cx="5791200" cy="1401762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Structure of the Milky Way Revealed</a:t>
            </a:r>
          </a:p>
        </p:txBody>
      </p:sp>
      <p:pic>
        <p:nvPicPr>
          <p:cNvPr id="23556" name="Picture 4" descr="19b">
            <a:extLst>
              <a:ext uri="{FF2B5EF4-FFF2-40B4-BE49-F238E27FC236}">
                <a16:creationId xmlns:a16="http://schemas.microsoft.com/office/drawing/2014/main" id="{2A30817F-8053-314A-A238-695CDCA4FFC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944814"/>
            <a:ext cx="4495800" cy="3608387"/>
          </a:xfrm>
          <a:noFill/>
        </p:spPr>
      </p:pic>
      <p:pic>
        <p:nvPicPr>
          <p:cNvPr id="23559" name="Picture 7" descr="19a">
            <a:extLst>
              <a:ext uri="{FF2B5EF4-FFF2-40B4-BE49-F238E27FC236}">
                <a16:creationId xmlns:a16="http://schemas.microsoft.com/office/drawing/2014/main" id="{F91B3658-0617-2A47-9A02-EDC4EECE13D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938464"/>
            <a:ext cx="4038600" cy="3843337"/>
          </a:xfrm>
          <a:noFill/>
        </p:spPr>
      </p:pic>
      <p:sp>
        <p:nvSpPr>
          <p:cNvPr id="64516" name="Text Box 11">
            <a:extLst>
              <a:ext uri="{FF2B5EF4-FFF2-40B4-BE49-F238E27FC236}">
                <a16:creationId xmlns:a16="http://schemas.microsoft.com/office/drawing/2014/main" id="{F751C137-DD2C-D443-BFEB-CDB1C9629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676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6569E886-9C13-CC44-8D36-1A6A08519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86001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Distribution of dust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B86272E4-F26A-B240-8261-B1C485132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3E878605-BA54-BB47-AE89-79F27AFE1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6019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Ring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EC0A5110-C456-3E44-9A54-8787E916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943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Bar</a:t>
            </a:r>
          </a:p>
        </p:txBody>
      </p:sp>
      <p:sp>
        <p:nvSpPr>
          <p:cNvPr id="23568" name="Line 16">
            <a:extLst>
              <a:ext uri="{FF2B5EF4-FFF2-40B4-BE49-F238E27FC236}">
                <a16:creationId xmlns:a16="http://schemas.microsoft.com/office/drawing/2014/main" id="{AC01E22C-91D5-CF40-B84A-7889471652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4953000"/>
            <a:ext cx="15240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>
            <a:extLst>
              <a:ext uri="{FF2B5EF4-FFF2-40B4-BE49-F238E27FC236}">
                <a16:creationId xmlns:a16="http://schemas.microsoft.com/office/drawing/2014/main" id="{625E958A-67EE-4F4A-8FB2-7C6427560C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91600" y="4953000"/>
            <a:ext cx="7620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8">
            <a:extLst>
              <a:ext uri="{FF2B5EF4-FFF2-40B4-BE49-F238E27FC236}">
                <a16:creationId xmlns:a16="http://schemas.microsoft.com/office/drawing/2014/main" id="{C68F2AB7-77C9-7549-B004-2542858919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4400" y="5334000"/>
            <a:ext cx="12192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>
            <a:extLst>
              <a:ext uri="{FF2B5EF4-FFF2-40B4-BE49-F238E27FC236}">
                <a16:creationId xmlns:a16="http://schemas.microsoft.com/office/drawing/2014/main" id="{8C9E7765-24E6-7141-8FED-1D3A1BD822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6800" y="33528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0">
            <a:extLst>
              <a:ext uri="{FF2B5EF4-FFF2-40B4-BE49-F238E27FC236}">
                <a16:creationId xmlns:a16="http://schemas.microsoft.com/office/drawing/2014/main" id="{B957D30B-7C51-EC4D-875F-85508BF27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05000"/>
            <a:ext cx="365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Distribution of stars and neutral hydrogen</a:t>
            </a:r>
          </a:p>
        </p:txBody>
      </p:sp>
      <p:sp>
        <p:nvSpPr>
          <p:cNvPr id="64526" name="FlagCount" hidden="1">
            <a:extLst>
              <a:ext uri="{FF2B5EF4-FFF2-40B4-BE49-F238E27FC236}">
                <a16:creationId xmlns:a16="http://schemas.microsoft.com/office/drawing/2014/main" id="{9401E858-9547-6F46-B91B-4096F322E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26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23565" grpId="0"/>
      <p:bldP spid="23566" grpId="0"/>
      <p:bldP spid="23567" grpId="0"/>
      <p:bldP spid="235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>
            <a:extLst>
              <a:ext uri="{FF2B5EF4-FFF2-40B4-BE49-F238E27FC236}">
                <a16:creationId xmlns:a16="http://schemas.microsoft.com/office/drawing/2014/main" id="{1C419D4C-B0AB-224F-8FA4-AF9D37250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Milky Way</a:t>
            </a:r>
          </a:p>
        </p:txBody>
      </p:sp>
      <p:sp>
        <p:nvSpPr>
          <p:cNvPr id="73738" name="Text Box 10">
            <a:extLst>
              <a:ext uri="{FF2B5EF4-FFF2-40B4-BE49-F238E27FC236}">
                <a16:creationId xmlns:a16="http://schemas.microsoft.com/office/drawing/2014/main" id="{11AF3FF3-92A1-514A-8529-8D91B4DBF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18126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Almost everything we see in the night sky belongs to the Milky Way. 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id="{C69F801F-FFF6-5D42-9946-988EC7F0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We see most of the Milky Way as a faint band of light across the sky. </a:t>
            </a:r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id="{4A4BDF60-7236-BC4E-8B1D-0A05C41FF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1"/>
            <a:ext cx="419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From outside, our Milky Way might very much look like our cosmic neighbor, the Andromeda Galaxy.  How do we know that? </a:t>
            </a:r>
          </a:p>
        </p:txBody>
      </p:sp>
      <p:sp>
        <p:nvSpPr>
          <p:cNvPr id="19461" name="FlagCount" hidden="1">
            <a:extLst>
              <a:ext uri="{FF2B5EF4-FFF2-40B4-BE49-F238E27FC236}">
                <a16:creationId xmlns:a16="http://schemas.microsoft.com/office/drawing/2014/main" id="{28B92862-6A5D-B44D-983E-6D6B6D027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19462" name="Picture 1">
            <a:extLst>
              <a:ext uri="{FF2B5EF4-FFF2-40B4-BE49-F238E27FC236}">
                <a16:creationId xmlns:a16="http://schemas.microsoft.com/office/drawing/2014/main" id="{2F965333-37C3-FC4B-ACDA-23391E02F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67818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6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8" grpId="0"/>
      <p:bldP spid="737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413-1DF3-814E-A043-7A691FF1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distance modulus and dust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75790-A6DB-3B47-BEB1-F43F71701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5417" y="1940069"/>
            <a:ext cx="8621165" cy="3463203"/>
          </a:xfrm>
        </p:spPr>
      </p:pic>
    </p:spTree>
    <p:extLst>
      <p:ext uri="{BB962C8B-B14F-4D97-AF65-F5344CB8AC3E}">
        <p14:creationId xmlns:p14="http://schemas.microsoft.com/office/powerpoint/2010/main" val="981821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413-1DF3-814E-A043-7A691FF1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details on dust reddening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F7316-BB9F-134D-A6E3-7CBE6A2545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5656" y="1460665"/>
            <a:ext cx="5285134" cy="4985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0D9EC6-2B44-9C43-ADF3-C5610A1003E4}"/>
              </a:ext>
            </a:extLst>
          </p:cNvPr>
          <p:cNvSpPr txBox="1"/>
          <p:nvPr/>
        </p:nvSpPr>
        <p:spPr>
          <a:xfrm>
            <a:off x="6282048" y="1690687"/>
            <a:ext cx="54388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Description:  The 0.2 </a:t>
            </a:r>
            <a:r>
              <a:rPr lang="el-GR" sz="2400" dirty="0"/>
              <a:t>μ</a:t>
            </a:r>
            <a:r>
              <a:rPr lang="en-US" sz="2400" dirty="0"/>
              <a:t>m bump seems to be due to carbon grains. Farther out in the infrared we find spectral features due to absorption by water ice (at ~3 </a:t>
            </a:r>
            <a:r>
              <a:rPr lang="el-GR" sz="2400" dirty="0"/>
              <a:t>μ</a:t>
            </a:r>
            <a:r>
              <a:rPr lang="en-US" sz="2400" dirty="0"/>
              <a:t>m) and silicates (at ~9-10 </a:t>
            </a:r>
            <a:r>
              <a:rPr lang="el-GR" sz="2400" dirty="0"/>
              <a:t>μ</a:t>
            </a:r>
            <a:r>
              <a:rPr lang="en-US" sz="2400" dirty="0"/>
              <a:t>m). Some distinct emission features in the IR can be identified with PAHs, large hydrocarbon molecules containing several 10s of carbon atoms.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93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97B2-A2B3-5340-82EE-AE06EE1B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Another top view reconstruction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26F1F-6631-9A4E-8820-9F882DDC0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409988"/>
            <a:ext cx="5334000" cy="5334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D01DC-9FC9-9041-9882-9C2192A69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4715" y="1409988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Top view of Milky Way.</a:t>
            </a:r>
          </a:p>
          <a:p>
            <a:r>
              <a:rPr lang="en-US" dirty="0"/>
              <a:t>Credit: R. Hurt (SSC), </a:t>
            </a:r>
            <a:r>
              <a:rPr lang="en-US" dirty="0" err="1"/>
              <a:t>JPLCaltech</a:t>
            </a:r>
            <a:r>
              <a:rPr lang="en-US" dirty="0"/>
              <a:t>,</a:t>
            </a:r>
          </a:p>
          <a:p>
            <a:r>
              <a:rPr lang="en-US" dirty="0"/>
              <a:t>NASA.</a:t>
            </a:r>
          </a:p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</a:t>
            </a:r>
            <a:r>
              <a:rPr lang="en-US" dirty="0" err="1"/>
              <a:t>mission_pages</a:t>
            </a:r>
            <a:r>
              <a:rPr lang="en-US" dirty="0"/>
              <a:t>/spitzer/multimedia/20080603a.html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42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2BF8516F-AF02-CA45-9D5F-378B252BF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-30163"/>
            <a:ext cx="8001000" cy="124936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Exploring the structure of the Milky Way with O/B Associations</a:t>
            </a:r>
          </a:p>
        </p:txBody>
      </p:sp>
      <p:pic>
        <p:nvPicPr>
          <p:cNvPr id="60418" name="Picture 5" descr="16a">
            <a:extLst>
              <a:ext uri="{FF2B5EF4-FFF2-40B4-BE49-F238E27FC236}">
                <a16:creationId xmlns:a16="http://schemas.microsoft.com/office/drawing/2014/main" id="{5AF8D203-23DE-CF48-8BA5-A290B2DBA3F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4675"/>
            <a:ext cx="4191000" cy="4095750"/>
          </a:xfrm>
          <a:noFill/>
        </p:spPr>
      </p:pic>
      <p:sp>
        <p:nvSpPr>
          <p:cNvPr id="60419" name="Text Box 4">
            <a:extLst>
              <a:ext uri="{FF2B5EF4-FFF2-40B4-BE49-F238E27FC236}">
                <a16:creationId xmlns:a16="http://schemas.microsoft.com/office/drawing/2014/main" id="{C1D90CF7-9BC5-E14B-AE0C-083A543F4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430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O/B Associations</a:t>
            </a:r>
          </a:p>
        </p:txBody>
      </p:sp>
      <p:pic>
        <p:nvPicPr>
          <p:cNvPr id="60420" name="Picture 7" descr="16b">
            <a:extLst>
              <a:ext uri="{FF2B5EF4-FFF2-40B4-BE49-F238E27FC236}">
                <a16:creationId xmlns:a16="http://schemas.microsoft.com/office/drawing/2014/main" id="{859728E6-DA56-C345-BD89-37AB08B9DF0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828801"/>
            <a:ext cx="4038600" cy="3313113"/>
          </a:xfrm>
          <a:noFill/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62B89C88-655B-E94E-8784-926C4FB7C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1600200"/>
            <a:ext cx="3048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2013F49D-CA7F-C649-A275-F3420B0AE2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1600200"/>
            <a:ext cx="0" cy="1752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96341048-C23B-E940-B9CC-D45349042C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600200"/>
            <a:ext cx="12192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>
            <a:extLst>
              <a:ext uri="{FF2B5EF4-FFF2-40B4-BE49-F238E27FC236}">
                <a16:creationId xmlns:a16="http://schemas.microsoft.com/office/drawing/2014/main" id="{7A1F8D3B-6AD9-4347-94EA-9987E439E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600200"/>
            <a:ext cx="152400" cy="2438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>
            <a:extLst>
              <a:ext uri="{FF2B5EF4-FFF2-40B4-BE49-F238E27FC236}">
                <a16:creationId xmlns:a16="http://schemas.microsoft.com/office/drawing/2014/main" id="{D85D1FAC-8C8B-A94D-8D65-502B75D14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00200"/>
            <a:ext cx="12954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3D8F86B9-4A62-BE4A-99BE-74CBA3930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00200"/>
            <a:ext cx="1371600" cy="152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03A2175F-4D95-DB4F-8DFA-384AAA18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17" y="6035676"/>
            <a:ext cx="113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Distances to O/B Associations determined using Cepheid variables</a:t>
            </a: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295A858D-2804-4245-B421-C66F99ED3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81601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O/B Associations trace out 3 spiral arms near the sun.</a:t>
            </a:r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5E9822B4-F8B8-934A-9BB8-1023A2D6F586}"/>
              </a:ext>
            </a:extLst>
          </p:cNvPr>
          <p:cNvSpPr txBox="1">
            <a:spLocks noChangeArrowheads="1"/>
          </p:cNvSpPr>
          <p:nvPr/>
        </p:nvSpPr>
        <p:spPr bwMode="auto">
          <a:xfrm rot="1460891">
            <a:off x="6410325" y="42799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Sagittarius arm</a:t>
            </a: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948B406D-007B-2A49-AC90-B7D8D976B932}"/>
              </a:ext>
            </a:extLst>
          </p:cNvPr>
          <p:cNvSpPr txBox="1">
            <a:spLocks noChangeArrowheads="1"/>
          </p:cNvSpPr>
          <p:nvPr/>
        </p:nvSpPr>
        <p:spPr bwMode="auto">
          <a:xfrm rot="1625777">
            <a:off x="7023100" y="2955926"/>
            <a:ext cx="2501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Orion-Cygnus arm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50232C48-3EB9-9846-AC50-D4B5BDE84EB3}"/>
              </a:ext>
            </a:extLst>
          </p:cNvPr>
          <p:cNvSpPr txBox="1">
            <a:spLocks noChangeArrowheads="1"/>
          </p:cNvSpPr>
          <p:nvPr/>
        </p:nvSpPr>
        <p:spPr bwMode="auto">
          <a:xfrm rot="1983960">
            <a:off x="8077200" y="2422526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Perseus arm</a:t>
            </a: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54BEB8FB-A558-6043-810A-73EFC91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794126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5141" name="Line 21">
            <a:extLst>
              <a:ext uri="{FF2B5EF4-FFF2-40B4-BE49-F238E27FC236}">
                <a16:creationId xmlns:a16="http://schemas.microsoft.com/office/drawing/2014/main" id="{E041D0F9-2C34-7F41-A72D-EAE5042B74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1000" y="3581400"/>
            <a:ext cx="2286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FlagCount" hidden="1">
            <a:extLst>
              <a:ext uri="{FF2B5EF4-FFF2-40B4-BE49-F238E27FC236}">
                <a16:creationId xmlns:a16="http://schemas.microsoft.com/office/drawing/2014/main" id="{3CA3725F-C4F8-2344-B425-584BD0C8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05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36" grpId="0"/>
      <p:bldP spid="5137" grpId="0"/>
      <p:bldP spid="5138" grpId="0"/>
      <p:bldP spid="5139" grpId="0"/>
      <p:bldP spid="51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3609F93-2AE9-EF48-8695-736F7FE5B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 Formation in Spiral Arms (I)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91338F3A-8513-684D-A527-61ED6DF86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14401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Shock waves from supernovae, ionization fronts initiated by O and B stars, and the shock fronts forming spiral arms trigger star formation.</a:t>
            </a:r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5B6D29A0-85E1-6F42-92D1-A7FCE902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124201"/>
            <a:ext cx="2438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Spiral arms are stationary shock waves, initiating star formation.</a:t>
            </a:r>
          </a:p>
        </p:txBody>
      </p:sp>
      <p:pic>
        <p:nvPicPr>
          <p:cNvPr id="18436" name="Picture 10" descr="20">
            <a:extLst>
              <a:ext uri="{FF2B5EF4-FFF2-40B4-BE49-F238E27FC236}">
                <a16:creationId xmlns:a16="http://schemas.microsoft.com/office/drawing/2014/main" id="{DFE287A3-9037-7143-8500-F4371D7D97E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2179638"/>
            <a:ext cx="4767263" cy="4525962"/>
          </a:xfrm>
          <a:noFill/>
        </p:spPr>
      </p:pic>
      <p:sp>
        <p:nvSpPr>
          <p:cNvPr id="18437" name="FlagCount" hidden="1">
            <a:extLst>
              <a:ext uri="{FF2B5EF4-FFF2-40B4-BE49-F238E27FC236}">
                <a16:creationId xmlns:a16="http://schemas.microsoft.com/office/drawing/2014/main" id="{5401DE9A-70B3-7C4E-8470-87A52C4DD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232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  <p:bldP spid="5530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6BC75D84-2876-AE49-917D-E0BF2D124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152400"/>
            <a:ext cx="4648200" cy="1447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 Formation in Spiral Arms (II)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79026A39-8852-7241-A580-8844AA19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288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Spiral arms are basically stationary shock waves.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1138F1A0-7ACD-3749-897E-9CECC79B1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1"/>
            <a:ext cx="381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Stars and gas clouds orbit around the galactic center and cross spiral arms.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EA16076A-324F-C443-9219-45AB2442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91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Shocks initiate star formation.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270B29E7-474F-A041-B3D8-2EC412A0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76800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Star formation self-sustaining through O/B ionization fronts and supernova shock waves.</a:t>
            </a:r>
          </a:p>
        </p:txBody>
      </p:sp>
      <p:sp>
        <p:nvSpPr>
          <p:cNvPr id="20486" name="FlagCount" hidden="1">
            <a:extLst>
              <a:ext uri="{FF2B5EF4-FFF2-40B4-BE49-F238E27FC236}">
                <a16:creationId xmlns:a16="http://schemas.microsoft.com/office/drawing/2014/main" id="{2081BDE6-7D5F-BF47-A5DD-336CF1568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0487" name="Picture 11" descr="1219">
            <a:extLst>
              <a:ext uri="{FF2B5EF4-FFF2-40B4-BE49-F238E27FC236}">
                <a16:creationId xmlns:a16="http://schemas.microsoft.com/office/drawing/2014/main" id="{585B3296-C269-D446-AC32-C6D0321F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5401"/>
            <a:ext cx="3084513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58375" grpId="0"/>
      <p:bldP spid="58376" grpId="0"/>
      <p:bldP spid="583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>
            <a:extLst>
              <a:ext uri="{FF2B5EF4-FFF2-40B4-BE49-F238E27FC236}">
                <a16:creationId xmlns:a16="http://schemas.microsoft.com/office/drawing/2014/main" id="{CAAC6305-888D-1144-91A1-4FCA6C5E3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467600" cy="92132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Self-Sustained Star Formation in Spiral Arms</a:t>
            </a:r>
          </a:p>
        </p:txBody>
      </p:sp>
      <p:pic>
        <p:nvPicPr>
          <p:cNvPr id="108548" name="Picture 4" descr="24">
            <a:extLst>
              <a:ext uri="{FF2B5EF4-FFF2-40B4-BE49-F238E27FC236}">
                <a16:creationId xmlns:a16="http://schemas.microsoft.com/office/drawing/2014/main" id="{251A80B0-57A6-124E-A87B-3D53CD688B46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562100"/>
            <a:ext cx="3810000" cy="3810000"/>
          </a:xfrm>
          <a:noFill/>
        </p:spPr>
      </p:pic>
      <p:pic>
        <p:nvPicPr>
          <p:cNvPr id="108551" name="Picture 7" descr="25">
            <a:extLst>
              <a:ext uri="{FF2B5EF4-FFF2-40B4-BE49-F238E27FC236}">
                <a16:creationId xmlns:a16="http://schemas.microsoft.com/office/drawing/2014/main" id="{8F156D5C-A562-5747-B1B1-5AF467EE37A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388" y="76200"/>
            <a:ext cx="3021012" cy="6781800"/>
          </a:xfrm>
          <a:noFill/>
        </p:spPr>
      </p:pic>
      <p:sp>
        <p:nvSpPr>
          <p:cNvPr id="108553" name="Text Box 9">
            <a:extLst>
              <a:ext uri="{FF2B5EF4-FFF2-40B4-BE49-F238E27FC236}">
                <a16:creationId xmlns:a16="http://schemas.microsoft.com/office/drawing/2014/main" id="{6422F94D-B432-EB48-AE7A-3292D79D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34566"/>
            <a:ext cx="502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Star forming regions get elongated due to differential rotation.</a:t>
            </a:r>
          </a:p>
        </p:txBody>
      </p:sp>
      <p:sp>
        <p:nvSpPr>
          <p:cNvPr id="108556" name="Text Box 12">
            <a:extLst>
              <a:ext uri="{FF2B5EF4-FFF2-40B4-BE49-F238E27FC236}">
                <a16:creationId xmlns:a16="http://schemas.microsoft.com/office/drawing/2014/main" id="{2340F579-1892-E14D-9CD1-1BB5B65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5521174"/>
            <a:ext cx="556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Star formation is self-sustaining due to ionization fronts and supernova shocks.</a:t>
            </a:r>
          </a:p>
        </p:txBody>
      </p:sp>
      <p:sp>
        <p:nvSpPr>
          <p:cNvPr id="22534" name="FlagCount" hidden="1">
            <a:extLst>
              <a:ext uri="{FF2B5EF4-FFF2-40B4-BE49-F238E27FC236}">
                <a16:creationId xmlns:a16="http://schemas.microsoft.com/office/drawing/2014/main" id="{196B44A8-B6DE-D741-8EC3-9246A4471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609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3" grpId="0"/>
      <p:bldP spid="1085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736-AD0D-5F49-B734-07567585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II Regions and </a:t>
            </a:r>
            <a:r>
              <a:rPr lang="en-US" dirty="0">
                <a:hlinkClick r:id="rId2"/>
              </a:rPr>
              <a:t>Stromgren Spheres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78DBC5-78AC-DE42-917B-C5645909E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2080" y="1690688"/>
            <a:ext cx="8447840" cy="13731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6623A-926F-D141-95D9-9CB9CA978E0A}"/>
              </a:ext>
            </a:extLst>
          </p:cNvPr>
          <p:cNvSpPr txBox="1"/>
          <p:nvPr/>
        </p:nvSpPr>
        <p:spPr>
          <a:xfrm>
            <a:off x="570016" y="3206338"/>
            <a:ext cx="111271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Simplified</a:t>
            </a:r>
          </a:p>
          <a:p>
            <a:r>
              <a:rPr lang="en-US" sz="2400" dirty="0"/>
              <a:t>N is the number of H ionizing photons (energy &gt; 13.6 eV) = Number of </a:t>
            </a:r>
            <a:r>
              <a:rPr lang="en-US" sz="2400" dirty="0" err="1"/>
              <a:t>recombinations</a:t>
            </a:r>
            <a:endParaRPr lang="en-US" sz="2400" dirty="0"/>
          </a:p>
          <a:p>
            <a:r>
              <a:rPr lang="en-US" sz="2400" dirty="0"/>
              <a:t>Lower case n are number densities</a:t>
            </a:r>
          </a:p>
          <a:p>
            <a:r>
              <a:rPr lang="en-US" sz="2400" dirty="0"/>
              <a:t>Alpha (2) is probability of </a:t>
            </a:r>
            <a:r>
              <a:rPr lang="en-US" sz="2400" dirty="0" err="1"/>
              <a:t>recombinations</a:t>
            </a:r>
            <a:r>
              <a:rPr lang="en-US" sz="2400" dirty="0"/>
              <a:t> that don’t go back to ground state in cm</a:t>
            </a:r>
            <a:r>
              <a:rPr lang="en-US" sz="2400" baseline="30000" dirty="0"/>
              <a:t>3</a:t>
            </a:r>
            <a:r>
              <a:rPr lang="en-US" sz="2400" dirty="0"/>
              <a:t>/s</a:t>
            </a:r>
          </a:p>
          <a:p>
            <a:r>
              <a:rPr lang="en-US" sz="2400" dirty="0"/>
              <a:t>Can use to calculate sizes of H II regions and/or ionizing photons from OB stars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39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736-AD0D-5F49-B734-07567585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II Regions and </a:t>
            </a:r>
            <a:r>
              <a:rPr lang="en-US" dirty="0">
                <a:hlinkClick r:id="rId2"/>
              </a:rPr>
              <a:t>Stromgren Spheres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CA6539-CA05-B745-B48C-EA9C589D9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67690" y="1412212"/>
            <a:ext cx="9467603" cy="5165102"/>
          </a:xfrm>
        </p:spPr>
      </p:pic>
    </p:spTree>
    <p:extLst>
      <p:ext uri="{BB962C8B-B14F-4D97-AF65-F5344CB8AC3E}">
        <p14:creationId xmlns:p14="http://schemas.microsoft.com/office/powerpoint/2010/main" val="2740934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8">
            <a:extLst>
              <a:ext uri="{FF2B5EF4-FFF2-40B4-BE49-F238E27FC236}">
                <a16:creationId xmlns:a16="http://schemas.microsoft.com/office/drawing/2014/main" id="{010D69AC-7588-6042-A0CC-9906ABC1F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Grand-Design Spiral Galaxies</a:t>
            </a:r>
          </a:p>
        </p:txBody>
      </p:sp>
      <p:pic>
        <p:nvPicPr>
          <p:cNvPr id="105476" name="Picture 4" descr="23a">
            <a:extLst>
              <a:ext uri="{FF2B5EF4-FFF2-40B4-BE49-F238E27FC236}">
                <a16:creationId xmlns:a16="http://schemas.microsoft.com/office/drawing/2014/main" id="{DB0CF599-769D-0842-BD6A-8FC4193E849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652714"/>
            <a:ext cx="4038600" cy="3976687"/>
          </a:xfrm>
          <a:noFill/>
        </p:spPr>
      </p:pic>
      <p:pic>
        <p:nvPicPr>
          <p:cNvPr id="105479" name="Picture 7" descr="23b">
            <a:extLst>
              <a:ext uri="{FF2B5EF4-FFF2-40B4-BE49-F238E27FC236}">
                <a16:creationId xmlns:a16="http://schemas.microsoft.com/office/drawing/2014/main" id="{B4957850-6267-8741-8386-52FEE77E49C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286126"/>
            <a:ext cx="4038600" cy="3190875"/>
          </a:xfrm>
          <a:noFill/>
        </p:spPr>
      </p:pic>
      <p:sp>
        <p:nvSpPr>
          <p:cNvPr id="105482" name="Text Box 10">
            <a:extLst>
              <a:ext uri="{FF2B5EF4-FFF2-40B4-BE49-F238E27FC236}">
                <a16:creationId xmlns:a16="http://schemas.microsoft.com/office/drawing/2014/main" id="{BFE53E31-9734-3B44-BC2E-D3C9BCBF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63676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Grand-design spirals have two dominant spiral arms.</a:t>
            </a:r>
          </a:p>
        </p:txBody>
      </p:sp>
      <p:sp>
        <p:nvSpPr>
          <p:cNvPr id="105483" name="Text Box 11">
            <a:extLst>
              <a:ext uri="{FF2B5EF4-FFF2-40B4-BE49-F238E27FC236}">
                <a16:creationId xmlns:a16="http://schemas.microsoft.com/office/drawing/2014/main" id="{B9D7D8D0-AF4D-4F46-842A-BE07DD5D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1722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M 100</a:t>
            </a:r>
          </a:p>
        </p:txBody>
      </p:sp>
      <p:sp>
        <p:nvSpPr>
          <p:cNvPr id="105484" name="Text Box 12">
            <a:extLst>
              <a:ext uri="{FF2B5EF4-FFF2-40B4-BE49-F238E27FC236}">
                <a16:creationId xmlns:a16="http://schemas.microsoft.com/office/drawing/2014/main" id="{7386E267-BC71-1443-A148-C64AFE710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47800"/>
            <a:ext cx="388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Flocculent (woolly) galaxies also have spiral patterns, but no dominant pair of spiral arms.</a:t>
            </a:r>
          </a:p>
        </p:txBody>
      </p:sp>
      <p:sp>
        <p:nvSpPr>
          <p:cNvPr id="105485" name="Text Box 13">
            <a:extLst>
              <a:ext uri="{FF2B5EF4-FFF2-40B4-BE49-F238E27FC236}">
                <a16:creationId xmlns:a16="http://schemas.microsoft.com/office/drawing/2014/main" id="{8CFE6FD4-A137-B54A-8D6E-5E8804F1B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080126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NGC 300</a:t>
            </a:r>
          </a:p>
        </p:txBody>
      </p:sp>
      <p:sp>
        <p:nvSpPr>
          <p:cNvPr id="24584" name="FlagCount" hidden="1">
            <a:extLst>
              <a:ext uri="{FF2B5EF4-FFF2-40B4-BE49-F238E27FC236}">
                <a16:creationId xmlns:a16="http://schemas.microsoft.com/office/drawing/2014/main" id="{03D440DE-EB94-1C4B-8BFB-55E30B8B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4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2" grpId="0"/>
      <p:bldP spid="1054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5" y="0"/>
            <a:ext cx="10515600" cy="1325563"/>
          </a:xfrm>
        </p:spPr>
        <p:txBody>
          <a:bodyPr/>
          <a:lstStyle/>
          <a:p>
            <a:r>
              <a:rPr lang="en-US" dirty="0"/>
              <a:t>Early Attempts at Mapping 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6" y="1027893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In 1700s, no parallax measured yet!  What to do?</a:t>
            </a:r>
          </a:p>
          <a:p>
            <a:r>
              <a:rPr lang="en-US" dirty="0"/>
              <a:t>Assume stars have similar absolute magnitude to sun, no dust,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9034E-80B3-1E49-A74B-05ED57768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1922648"/>
            <a:ext cx="7880845" cy="45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5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>
            <a:extLst>
              <a:ext uri="{FF2B5EF4-FFF2-40B4-BE49-F238E27FC236}">
                <a16:creationId xmlns:a16="http://schemas.microsoft.com/office/drawing/2014/main" id="{47EC147C-5DA5-D44F-BB77-1D48D4615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Whirlpool Galaxy</a:t>
            </a:r>
          </a:p>
        </p:txBody>
      </p:sp>
      <p:pic>
        <p:nvPicPr>
          <p:cNvPr id="111620" name="Picture 4" descr="26">
            <a:extLst>
              <a:ext uri="{FF2B5EF4-FFF2-40B4-BE49-F238E27FC236}">
                <a16:creationId xmlns:a16="http://schemas.microsoft.com/office/drawing/2014/main" id="{4B4B50FD-6390-C640-A318-66470D52CD7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1265238"/>
            <a:ext cx="4303713" cy="5364162"/>
          </a:xfrm>
          <a:noFill/>
        </p:spPr>
      </p:pic>
      <p:sp>
        <p:nvSpPr>
          <p:cNvPr id="111623" name="Text Box 7">
            <a:extLst>
              <a:ext uri="{FF2B5EF4-FFF2-40B4-BE49-F238E27FC236}">
                <a16:creationId xmlns:a16="http://schemas.microsoft.com/office/drawing/2014/main" id="{3B113146-BFF5-B841-B3EB-27135A1C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752601"/>
            <a:ext cx="297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Grand-design galaxy M 51 (Whirlpool Galaxy):</a:t>
            </a:r>
          </a:p>
        </p:txBody>
      </p:sp>
      <p:sp>
        <p:nvSpPr>
          <p:cNvPr id="111624" name="Text Box 8">
            <a:extLst>
              <a:ext uri="{FF2B5EF4-FFF2-40B4-BE49-F238E27FC236}">
                <a16:creationId xmlns:a16="http://schemas.microsoft.com/office/drawing/2014/main" id="{98FB80BD-A0AA-B545-AFC6-175BA779C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66077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Self-sustaining star forming regions along spiral arm patterns are clearly visible.</a:t>
            </a:r>
          </a:p>
        </p:txBody>
      </p:sp>
      <p:sp>
        <p:nvSpPr>
          <p:cNvPr id="111625" name="Line 9">
            <a:extLst>
              <a:ext uri="{FF2B5EF4-FFF2-40B4-BE49-F238E27FC236}">
                <a16:creationId xmlns:a16="http://schemas.microsoft.com/office/drawing/2014/main" id="{B9B934C0-9A04-3F49-9011-5BE3A9F722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29400" y="3657600"/>
            <a:ext cx="12954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6" name="Line 10">
            <a:extLst>
              <a:ext uri="{FF2B5EF4-FFF2-40B4-BE49-F238E27FC236}">
                <a16:creationId xmlns:a16="http://schemas.microsoft.com/office/drawing/2014/main" id="{14879B9D-4A96-B444-8188-1500DF2F30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3962400"/>
            <a:ext cx="1219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3F81EBC0-A4F7-BF44-8582-6EC07B311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4495800"/>
            <a:ext cx="13716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8" name="Line 12">
            <a:extLst>
              <a:ext uri="{FF2B5EF4-FFF2-40B4-BE49-F238E27FC236}">
                <a16:creationId xmlns:a16="http://schemas.microsoft.com/office/drawing/2014/main" id="{87A85F8F-AABC-474D-8DB9-6F2237E3D1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276600"/>
            <a:ext cx="13716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FlagCount" hidden="1">
            <a:extLst>
              <a:ext uri="{FF2B5EF4-FFF2-40B4-BE49-F238E27FC236}">
                <a16:creationId xmlns:a16="http://schemas.microsoft.com/office/drawing/2014/main" id="{55AF0605-1BDE-4740-8025-2934F539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639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/>
      <p:bldP spid="1116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770194F6-9EA6-6043-A0B9-BB1BD563E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4038" y="76200"/>
            <a:ext cx="6553200" cy="9144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2"/>
                </a:solidFill>
                <a:ea typeface="ＭＳ Ｐゴシック" panose="020B0600070205080204" pitchFamily="34" charset="-128"/>
              </a:rPr>
              <a:t>The Galactic Center (I)</a:t>
            </a:r>
          </a:p>
        </p:txBody>
      </p:sp>
      <p:pic>
        <p:nvPicPr>
          <p:cNvPr id="28674" name="Picture 4" descr="gc_wideangle">
            <a:extLst>
              <a:ext uri="{FF2B5EF4-FFF2-40B4-BE49-F238E27FC236}">
                <a16:creationId xmlns:a16="http://schemas.microsoft.com/office/drawing/2014/main" id="{70F13DF1-329D-F948-819D-865F9415177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793876"/>
            <a:ext cx="6751638" cy="5064125"/>
          </a:xfrm>
          <a:noFill/>
        </p:spPr>
      </p:pic>
      <p:sp>
        <p:nvSpPr>
          <p:cNvPr id="28675" name="Oval 6">
            <a:extLst>
              <a:ext uri="{FF2B5EF4-FFF2-40B4-BE49-F238E27FC236}">
                <a16:creationId xmlns:a16="http://schemas.microsoft.com/office/drawing/2014/main" id="{4B6C7A48-8196-D440-9F13-D83DCE7E2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038" y="3886200"/>
            <a:ext cx="609600" cy="609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8676" name="Text Box 7">
            <a:extLst>
              <a:ext uri="{FF2B5EF4-FFF2-40B4-BE49-F238E27FC236}">
                <a16:creationId xmlns:a16="http://schemas.microsoft.com/office/drawing/2014/main" id="{8390289A-768E-144E-BE94-E10BE343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461126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Wide-angle optical view of the GC region</a:t>
            </a:r>
          </a:p>
        </p:txBody>
      </p:sp>
      <p:sp>
        <p:nvSpPr>
          <p:cNvPr id="28677" name="Text Box 8">
            <a:extLst>
              <a:ext uri="{FF2B5EF4-FFF2-40B4-BE49-F238E27FC236}">
                <a16:creationId xmlns:a16="http://schemas.microsoft.com/office/drawing/2014/main" id="{19DD9071-732A-E745-BC38-4AFFD140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3641726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28678" name="Line 9">
            <a:extLst>
              <a:ext uri="{FF2B5EF4-FFF2-40B4-BE49-F238E27FC236}">
                <a16:creationId xmlns:a16="http://schemas.microsoft.com/office/drawing/2014/main" id="{D5EBC422-44E5-724B-A45A-4778BB593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9638" y="3886200"/>
            <a:ext cx="3048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Text Box 10">
            <a:extLst>
              <a:ext uri="{FF2B5EF4-FFF2-40B4-BE49-F238E27FC236}">
                <a16:creationId xmlns:a16="http://schemas.microsoft.com/office/drawing/2014/main" id="{1973A40E-0973-8C46-9482-F058FA84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990601"/>
            <a:ext cx="685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Our view (in visible light) towards the Galactic center (GC) is heavily obscured by gas and dust:</a:t>
            </a: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DBA0340F-2548-E04B-8190-4AC0423C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1752601"/>
            <a:ext cx="5715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Extinction by 30 magnitudes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sym typeface="Wingdings" pitchFamily="2" charset="2"/>
              </a:rPr>
              <a:t></a:t>
            </a:r>
            <a:r>
              <a:rPr lang="en-US" altLang="en-US" sz="2000">
                <a:solidFill>
                  <a:schemeClr val="bg1"/>
                </a:solidFill>
              </a:rPr>
              <a:t> Only 1 out of 10</a:t>
            </a:r>
            <a:r>
              <a:rPr lang="en-US" altLang="en-US" sz="2000" baseline="30000">
                <a:solidFill>
                  <a:schemeClr val="bg1"/>
                </a:solidFill>
              </a:rPr>
              <a:t>12</a:t>
            </a:r>
            <a:r>
              <a:rPr lang="en-US" altLang="en-US" sz="2000">
                <a:solidFill>
                  <a:schemeClr val="bg1"/>
                </a:solidFill>
              </a:rPr>
              <a:t> optical photons makes its way from the GC towards Earth!</a:t>
            </a:r>
          </a:p>
        </p:txBody>
      </p:sp>
      <p:sp>
        <p:nvSpPr>
          <p:cNvPr id="28681" name="FlagCount" hidden="1">
            <a:extLst>
              <a:ext uri="{FF2B5EF4-FFF2-40B4-BE49-F238E27FC236}">
                <a16:creationId xmlns:a16="http://schemas.microsoft.com/office/drawing/2014/main" id="{CBDC48C9-978C-B848-B68E-B28C0452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94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/>
      <p:bldP spid="2970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handra_gc_long">
            <a:extLst>
              <a:ext uri="{FF2B5EF4-FFF2-40B4-BE49-F238E27FC236}">
                <a16:creationId xmlns:a16="http://schemas.microsoft.com/office/drawing/2014/main" id="{D2168B5B-836D-2648-8EE0-279C43810E4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0"/>
            <a:ext cx="6858000" cy="6858000"/>
          </a:xfrm>
          <a:noFill/>
        </p:spPr>
      </p:pic>
      <p:sp>
        <p:nvSpPr>
          <p:cNvPr id="34818" name="Text Box 6">
            <a:extLst>
              <a:ext uri="{FF2B5EF4-FFF2-40B4-BE49-F238E27FC236}">
                <a16:creationId xmlns:a16="http://schemas.microsoft.com/office/drawing/2014/main" id="{2B11DD95-1021-8D47-AD7A-382395B1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1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Chandra X ray image of Sgr A*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568AFDB0-6FB0-EF4C-82DF-AA4C153DC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48201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Supermassive black hole in the galactic center is unusually faint in X rays, compared to those in other galaxies.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2027803C-0355-564C-B477-C480F92F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066801"/>
            <a:ext cx="693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center region contains many black-hole and neutron-star X-ray binaries.</a:t>
            </a:r>
          </a:p>
        </p:txBody>
      </p:sp>
      <p:sp>
        <p:nvSpPr>
          <p:cNvPr id="34821" name="FlagCount" hidden="1">
            <a:extLst>
              <a:ext uri="{FF2B5EF4-FFF2-40B4-BE49-F238E27FC236}">
                <a16:creationId xmlns:a16="http://schemas.microsoft.com/office/drawing/2014/main" id="{7E5A4303-7679-D447-84A6-7419BF48C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4822" name="Rectangle 13">
            <a:extLst>
              <a:ext uri="{FF2B5EF4-FFF2-40B4-BE49-F238E27FC236}">
                <a16:creationId xmlns:a16="http://schemas.microsoft.com/office/drawing/2014/main" id="{73D5E2A6-62FE-8B48-BE50-9B1066564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3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X-Ray View of the Galactic Center</a:t>
            </a:r>
          </a:p>
        </p:txBody>
      </p:sp>
    </p:spTree>
    <p:extLst>
      <p:ext uri="{BB962C8B-B14F-4D97-AF65-F5344CB8AC3E}">
        <p14:creationId xmlns:p14="http://schemas.microsoft.com/office/powerpoint/2010/main" val="27515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0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19DC4D6-D901-F043-9C9B-3E4C3F03A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Radio View of the Galactic Center</a:t>
            </a:r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6628" name="Picture 4" descr="gc_1meter_big">
            <a:extLst>
              <a:ext uri="{FF2B5EF4-FFF2-40B4-BE49-F238E27FC236}">
                <a16:creationId xmlns:a16="http://schemas.microsoft.com/office/drawing/2014/main" id="{389FC659-03CC-E44D-95A7-05C25169E07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0" y="1189038"/>
            <a:ext cx="3613150" cy="4525962"/>
          </a:xfrm>
          <a:noFill/>
        </p:spPr>
      </p:pic>
      <p:pic>
        <p:nvPicPr>
          <p:cNvPr id="26630" name="Picture 6" descr="sgrA_radio">
            <a:extLst>
              <a:ext uri="{FF2B5EF4-FFF2-40B4-BE49-F238E27FC236}">
                <a16:creationId xmlns:a16="http://schemas.microsoft.com/office/drawing/2014/main" id="{CF9CF532-0899-A24F-A1B7-B1335AE6EF8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1938338"/>
            <a:ext cx="3886200" cy="2914650"/>
          </a:xfrm>
          <a:noFill/>
        </p:spPr>
      </p:pic>
      <p:sp>
        <p:nvSpPr>
          <p:cNvPr id="26632" name="Rectangle 8">
            <a:extLst>
              <a:ext uri="{FF2B5EF4-FFF2-40B4-BE49-F238E27FC236}">
                <a16:creationId xmlns:a16="http://schemas.microsoft.com/office/drawing/2014/main" id="{063B0A56-AE20-AC45-A9D6-DC66295EA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667000"/>
            <a:ext cx="6858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9B540D9D-08F3-9C4B-8CD8-927CAE855F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905000"/>
            <a:ext cx="2362200" cy="762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EDCDF0BE-CE16-EC4A-AC67-D1429CCAE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276600"/>
            <a:ext cx="2362200" cy="1600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5B61C578-1971-6C4E-A74C-76CF1411E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3886200" cy="2971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EC3791CF-7AF4-6446-81A3-C3204833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050926"/>
            <a:ext cx="350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Many supernova remnants; shells and filaments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AFD62646-A9A2-474C-87F6-2E3B601C7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Sgr A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04FBF379-853B-214B-A593-26B03AF4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133601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Arc</a:t>
            </a:r>
          </a:p>
        </p:txBody>
      </p:sp>
      <p:sp>
        <p:nvSpPr>
          <p:cNvPr id="26639" name="Line 15">
            <a:extLst>
              <a:ext uri="{FF2B5EF4-FFF2-40B4-BE49-F238E27FC236}">
                <a16:creationId xmlns:a16="http://schemas.microsoft.com/office/drawing/2014/main" id="{9A3447BF-A1CF-5B42-A704-9F4F6479AC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2366ED7D-B0CB-664A-94E5-BB8D1EAD5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17">
            <a:extLst>
              <a:ext uri="{FF2B5EF4-FFF2-40B4-BE49-F238E27FC236}">
                <a16:creationId xmlns:a16="http://schemas.microsoft.com/office/drawing/2014/main" id="{88AE58E8-FAB8-7F4A-BAD5-4F9C66B194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3810000"/>
            <a:ext cx="8382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8">
            <a:extLst>
              <a:ext uri="{FF2B5EF4-FFF2-40B4-BE49-F238E27FC236}">
                <a16:creationId xmlns:a16="http://schemas.microsoft.com/office/drawing/2014/main" id="{667BD24F-D2D3-B249-ADB5-40428A1E75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4038600"/>
            <a:ext cx="10668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Text Box 19">
            <a:extLst>
              <a:ext uri="{FF2B5EF4-FFF2-40B4-BE49-F238E27FC236}">
                <a16:creationId xmlns:a16="http://schemas.microsoft.com/office/drawing/2014/main" id="{458E50B4-D756-B44A-AA10-BE5E6205D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318126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Sgr A*: The center of our galaxy</a:t>
            </a:r>
          </a:p>
        </p:txBody>
      </p:sp>
      <p:sp>
        <p:nvSpPr>
          <p:cNvPr id="26644" name="Line 20">
            <a:extLst>
              <a:ext uri="{FF2B5EF4-FFF2-40B4-BE49-F238E27FC236}">
                <a16:creationId xmlns:a16="http://schemas.microsoft.com/office/drawing/2014/main" id="{85E781C0-4DA2-A44A-834D-C91A5E9C14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3962400"/>
            <a:ext cx="1447800" cy="129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CB0A6CEE-D235-2047-947E-4AAAA2DE4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83276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The galactic center contains a supermassive black hole of approx. 4.3 million solar masses. </a:t>
            </a: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B6181CB2-7308-E14D-827E-6E9091A3C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6576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Sgr A</a:t>
            </a:r>
          </a:p>
        </p:txBody>
      </p:sp>
      <p:sp>
        <p:nvSpPr>
          <p:cNvPr id="26647" name="Line 23">
            <a:extLst>
              <a:ext uri="{FF2B5EF4-FFF2-40B4-BE49-F238E27FC236}">
                <a16:creationId xmlns:a16="http://schemas.microsoft.com/office/drawing/2014/main" id="{478C0F0E-E96E-5746-91BD-C7F9472198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124200"/>
            <a:ext cx="609600" cy="68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Rectangle 24">
            <a:extLst>
              <a:ext uri="{FF2B5EF4-FFF2-40B4-BE49-F238E27FC236}">
                <a16:creationId xmlns:a16="http://schemas.microsoft.com/office/drawing/2014/main" id="{C170D48F-09BB-CB46-9D7B-FDB3762FC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657600"/>
            <a:ext cx="3810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26649" name="Picture 25" descr="seedsgc5">
            <a:extLst>
              <a:ext uri="{FF2B5EF4-FFF2-40B4-BE49-F238E27FC236}">
                <a16:creationId xmlns:a16="http://schemas.microsoft.com/office/drawing/2014/main" id="{78166AF4-71D9-DB4C-9869-15393245A138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1295400"/>
            <a:ext cx="4240213" cy="4267200"/>
          </a:xfrm>
          <a:noFill/>
        </p:spPr>
      </p:pic>
      <p:sp>
        <p:nvSpPr>
          <p:cNvPr id="26651" name="Line 27">
            <a:extLst>
              <a:ext uri="{FF2B5EF4-FFF2-40B4-BE49-F238E27FC236}">
                <a16:creationId xmlns:a16="http://schemas.microsoft.com/office/drawing/2014/main" id="{231864D2-D622-974E-B4CF-A4ABCB1D9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1219200"/>
            <a:ext cx="2667000" cy="2438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Line 28">
            <a:extLst>
              <a:ext uri="{FF2B5EF4-FFF2-40B4-BE49-F238E27FC236}">
                <a16:creationId xmlns:a16="http://schemas.microsoft.com/office/drawing/2014/main" id="{E1289262-825A-A04E-96F1-4A6D07D5EB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038600"/>
            <a:ext cx="26670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Rectangle 29">
            <a:extLst>
              <a:ext uri="{FF2B5EF4-FFF2-40B4-BE49-F238E27FC236}">
                <a16:creationId xmlns:a16="http://schemas.microsoft.com/office/drawing/2014/main" id="{F9156182-FF33-5B4B-9705-F844932B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19200"/>
            <a:ext cx="4267200" cy="4267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54" name="Line 30">
            <a:extLst>
              <a:ext uri="{FF2B5EF4-FFF2-40B4-BE49-F238E27FC236}">
                <a16:creationId xmlns:a16="http://schemas.microsoft.com/office/drawing/2014/main" id="{4D99C40E-07A1-C24B-AC0D-A4A1053A0E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1000" y="3657600"/>
            <a:ext cx="2971800" cy="1676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366283B8-4866-504E-9D6B-4EAEE3B7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8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689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6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6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9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3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2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/>
      <p:bldP spid="26632" grpId="1" animBg="1"/>
      <p:bldP spid="26635" grpId="0" animBg="1"/>
      <p:bldP spid="26636" grpId="0"/>
      <p:bldP spid="26637" grpId="0"/>
      <p:bldP spid="26638" grpId="0"/>
      <p:bldP spid="26643" grpId="0"/>
      <p:bldP spid="26645" grpId="0"/>
      <p:bldP spid="26646" grpId="0"/>
      <p:bldP spid="26646" grpId="1"/>
      <p:bldP spid="26648" grpId="0" animBg="1"/>
      <p:bldP spid="2665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84" name="Picture 20" descr="12p275c copy">
            <a:extLst>
              <a:ext uri="{FF2B5EF4-FFF2-40B4-BE49-F238E27FC236}">
                <a16:creationId xmlns:a16="http://schemas.microsoft.com/office/drawing/2014/main" id="{41DA223E-E699-FF41-8B6F-FF7000CD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3981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2" name="Picture 18" descr="12p275c copy 1">
            <a:extLst>
              <a:ext uri="{FF2B5EF4-FFF2-40B4-BE49-F238E27FC236}">
                <a16:creationId xmlns:a16="http://schemas.microsoft.com/office/drawing/2014/main" id="{60B08C2A-64A8-704B-80AD-D0E7D271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9" y="4010025"/>
            <a:ext cx="25669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>
            <a:extLst>
              <a:ext uri="{FF2B5EF4-FFF2-40B4-BE49-F238E27FC236}">
                <a16:creationId xmlns:a16="http://schemas.microsoft.com/office/drawing/2014/main" id="{B2E7337A-0760-284B-9A90-EA0C93BD0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Measuring the Mass of the Black Hole in the Center of the Milky Way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3671" name="Text Box 7">
            <a:extLst>
              <a:ext uri="{FF2B5EF4-FFF2-40B4-BE49-F238E27FC236}">
                <a16:creationId xmlns:a16="http://schemas.microsoft.com/office/drawing/2014/main" id="{6E589F4D-5C4A-5F4C-A129-F78195C35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603375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By following the orbits of individual stars near the center of the Milky Way, the mass of the central black hole could be determined to be ~ 4.3 million solar masses.</a:t>
            </a:r>
          </a:p>
        </p:txBody>
      </p:sp>
      <p:sp>
        <p:nvSpPr>
          <p:cNvPr id="113675" name="Line 11">
            <a:extLst>
              <a:ext uri="{FF2B5EF4-FFF2-40B4-BE49-F238E27FC236}">
                <a16:creationId xmlns:a16="http://schemas.microsoft.com/office/drawing/2014/main" id="{C272151E-F32A-B240-B715-423ADCDE4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352800"/>
            <a:ext cx="2971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12">
            <a:extLst>
              <a:ext uri="{FF2B5EF4-FFF2-40B4-BE49-F238E27FC236}">
                <a16:creationId xmlns:a16="http://schemas.microsoft.com/office/drawing/2014/main" id="{5F63A8C2-CD2B-DF44-9C65-4E4AA616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429000"/>
            <a:ext cx="2971800" cy="3429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9" name="Rectangle 15">
            <a:extLst>
              <a:ext uri="{FF2B5EF4-FFF2-40B4-BE49-F238E27FC236}">
                <a16:creationId xmlns:a16="http://schemas.microsoft.com/office/drawing/2014/main" id="{894CE01B-E16A-3043-9275-84687C9A3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962400"/>
            <a:ext cx="2971800" cy="2895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6" name="FlagCount" hidden="1">
            <a:extLst>
              <a:ext uri="{FF2B5EF4-FFF2-40B4-BE49-F238E27FC236}">
                <a16:creationId xmlns:a16="http://schemas.microsoft.com/office/drawing/2014/main" id="{3C8BE926-56DC-5249-83A4-17B44AFF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2777" name="Text Box 22">
            <a:extLst>
              <a:ext uri="{FF2B5EF4-FFF2-40B4-BE49-F238E27FC236}">
                <a16:creationId xmlns:a16="http://schemas.microsoft.com/office/drawing/2014/main" id="{89BCB884-48D6-3942-B561-C06F8F15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hlinkClick r:id="rId5"/>
              </a:rPr>
              <a:t>Animated movie</a:t>
            </a:r>
            <a:r>
              <a:rPr lang="en-US" altLang="en-US" sz="1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/>
      <p:bldP spid="11367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CCF50-7F4F-334E-ABA6-C73B4898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Event Horizon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2245D-4AE6-3542-8257-29F852DFE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99618" cy="4351338"/>
          </a:xfrm>
        </p:spPr>
        <p:txBody>
          <a:bodyPr/>
          <a:lstStyle/>
          <a:p>
            <a:pPr algn="ctr"/>
            <a:r>
              <a:rPr lang="en-US" dirty="0"/>
              <a:t>WATCH THIS SPACE!</a:t>
            </a:r>
          </a:p>
        </p:txBody>
      </p:sp>
    </p:spTree>
    <p:extLst>
      <p:ext uri="{BB962C8B-B14F-4D97-AF65-F5344CB8AC3E}">
        <p14:creationId xmlns:p14="http://schemas.microsoft.com/office/powerpoint/2010/main" val="223584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E717-B879-304D-8439-3B481293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Fields and Synchrotron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53207-9125-B84B-8E81-DFA2FA6714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Deferred…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C0D0F-DB02-274E-A652-D565101280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5" name="Picture 25" descr="1202a">
            <a:extLst>
              <a:ext uri="{FF2B5EF4-FFF2-40B4-BE49-F238E27FC236}">
                <a16:creationId xmlns:a16="http://schemas.microsoft.com/office/drawing/2014/main" id="{6DBBF144-C878-8E40-ACDB-5A33AE58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914400"/>
            <a:ext cx="8966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D6FA6846-BF17-E044-A2E9-E74223C6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76201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First Studies of the Galaxy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F463E7E0-3BCC-E940-BE44-999A36A68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040188"/>
            <a:ext cx="388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First attempt to unveil the structure of the galaxy by William Herschel (1785), based on optical observations.</a:t>
            </a: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28D22690-7EF7-F347-B218-E66BC324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51463"/>
            <a:ext cx="426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The shape of the Milky Way was believed to resemble a grindstone, with the sun close to the center</a:t>
            </a: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287E6D98-4EB3-2441-8ABB-C77D5307DF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7100" y="2501106"/>
            <a:ext cx="685800" cy="3505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lagCount" hidden="1">
            <a:extLst>
              <a:ext uri="{FF2B5EF4-FFF2-40B4-BE49-F238E27FC236}">
                <a16:creationId xmlns:a16="http://schemas.microsoft.com/office/drawing/2014/main" id="{E87D6741-5574-964B-99B9-2BD4E5DA9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76826" name="Picture 26" descr="1202b">
            <a:extLst>
              <a:ext uri="{FF2B5EF4-FFF2-40B4-BE49-F238E27FC236}">
                <a16:creationId xmlns:a16="http://schemas.microsoft.com/office/drawing/2014/main" id="{95409406-7262-884E-B840-FF3663FD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40894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0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768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7208CE4-4919-8149-A063-42A7AD0CA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Strategies to explore the structure of our Milky Way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87CD9417-A239-1048-8AAE-6EFD0E1B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28801"/>
            <a:ext cx="5562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I. Select bright objects that you can see throughout the Milky Way and trace their directions and distances.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533E33F5-A870-1B45-A9D9-498E420A4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33931"/>
            <a:ext cx="739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II. Observe objects at wavelengths other than visible (to circumvent the problem of optical obscuration), and catalog their directions and distances</a:t>
            </a:r>
            <a:r>
              <a:rPr lang="en-US" altLang="en-US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126C1A81-6B69-DC4B-ACD7-725D08DE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045076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III. Trace the orbital velocities of objects in different directions relative to our position.</a:t>
            </a:r>
          </a:p>
        </p:txBody>
      </p:sp>
      <p:sp>
        <p:nvSpPr>
          <p:cNvPr id="23557" name="FlagCount" hidden="1">
            <a:extLst>
              <a:ext uri="{FF2B5EF4-FFF2-40B4-BE49-F238E27FC236}">
                <a16:creationId xmlns:a16="http://schemas.microsoft.com/office/drawing/2014/main" id="{5AE56FE4-630E-884A-AB86-F90F5E1B9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6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358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visible_allsky">
            <a:extLst>
              <a:ext uri="{FF2B5EF4-FFF2-40B4-BE49-F238E27FC236}">
                <a16:creationId xmlns:a16="http://schemas.microsoft.com/office/drawing/2014/main" id="{63714F6F-865C-FD4D-B8ED-B919FE2C872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32CC14F-619A-2642-B050-7314F3F97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00" y="-76200"/>
            <a:ext cx="5867400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Determining the Structure of the Milky Way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61FB787E-067A-904A-8B1F-4FDEB9901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438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Plane</a:t>
            </a:r>
          </a:p>
        </p:txBody>
      </p:sp>
      <p:sp>
        <p:nvSpPr>
          <p:cNvPr id="3079" name="Line 7">
            <a:extLst>
              <a:ext uri="{FF2B5EF4-FFF2-40B4-BE49-F238E27FC236}">
                <a16:creationId xmlns:a16="http://schemas.microsoft.com/office/drawing/2014/main" id="{9E61B414-0B09-024A-9C03-05FF60B37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8000"/>
            <a:ext cx="548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ADB328E-0DFA-8845-B836-2BBE69E18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7338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0346F21E-9097-D74A-9A52-E1E429AED8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3048000"/>
            <a:ext cx="6096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3A40E78B-D06F-6546-9AED-2958FB85D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6482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The structure of our Milky Way is hard to determine because: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5272C404-B6A4-E247-A35C-C9F4A503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105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1) We are inside.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F57B5168-A3BC-0741-83BF-31CD1944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2) Distance measurements are difficult.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8BDC43B5-A9C8-5A4E-95A5-0E75771E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19801"/>
            <a:ext cx="563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3) Our view towards the center is obscured by gas and dust.</a:t>
            </a:r>
          </a:p>
        </p:txBody>
      </p:sp>
      <p:sp>
        <p:nvSpPr>
          <p:cNvPr id="25611" name="FlagCount" hidden="1">
            <a:extLst>
              <a:ext uri="{FF2B5EF4-FFF2-40B4-BE49-F238E27FC236}">
                <a16:creationId xmlns:a16="http://schemas.microsoft.com/office/drawing/2014/main" id="{0CCD73E4-D538-5743-B18E-07CAB7959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362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0" grpId="0"/>
      <p:bldP spid="3082" grpId="0"/>
      <p:bldP spid="3083" grpId="0"/>
      <p:bldP spid="3084" grpId="0"/>
      <p:bldP spid="30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74F6F1CC-3CB5-644E-BC4C-3198AD371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Measuring Distances: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Cepheid Method</a:t>
            </a:r>
          </a:p>
        </p:txBody>
      </p:sp>
      <p:sp>
        <p:nvSpPr>
          <p:cNvPr id="117766" name="Text Box 6">
            <a:extLst>
              <a:ext uri="{FF2B5EF4-FFF2-40B4-BE49-F238E27FC236}">
                <a16:creationId xmlns:a16="http://schemas.microsoft.com/office/drawing/2014/main" id="{D1E35FD0-C089-4F4B-B771-4BBA26B0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81201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Instability Strip</a:t>
            </a:r>
          </a:p>
        </p:txBody>
      </p:sp>
      <p:sp>
        <p:nvSpPr>
          <p:cNvPr id="117767" name="Line 7">
            <a:extLst>
              <a:ext uri="{FF2B5EF4-FFF2-40B4-BE49-F238E27FC236}">
                <a16:creationId xmlns:a16="http://schemas.microsoft.com/office/drawing/2014/main" id="{31439998-05BF-EC49-BCF2-6D9F7E3E9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362200"/>
            <a:ext cx="15240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E4FB9ADF-856D-6F49-B6D2-F49B8742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524000"/>
            <a:ext cx="2057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The more luminous a Cepheid variable, the longer its pulsation period.</a:t>
            </a: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A902ABC4-CD8B-7942-BC28-BDA5B18AE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346575"/>
            <a:ext cx="2133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Observing the period yields a measure of its luminosity and thus its distance!</a:t>
            </a:r>
          </a:p>
        </p:txBody>
      </p:sp>
      <p:sp>
        <p:nvSpPr>
          <p:cNvPr id="27654" name="FlagCount" hidden="1">
            <a:extLst>
              <a:ext uri="{FF2B5EF4-FFF2-40B4-BE49-F238E27FC236}">
                <a16:creationId xmlns:a16="http://schemas.microsoft.com/office/drawing/2014/main" id="{82B57D49-3CC6-C141-9080-EE1698380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7655" name="Picture 12">
            <a:extLst>
              <a:ext uri="{FF2B5EF4-FFF2-40B4-BE49-F238E27FC236}">
                <a16:creationId xmlns:a16="http://schemas.microsoft.com/office/drawing/2014/main" id="{77ABF94D-FD80-D141-9813-C7F9FAA15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371600"/>
            <a:ext cx="6781800" cy="5334000"/>
          </a:xfrm>
        </p:spPr>
      </p:pic>
    </p:spTree>
    <p:extLst>
      <p:ext uri="{BB962C8B-B14F-4D97-AF65-F5344CB8AC3E}">
        <p14:creationId xmlns:p14="http://schemas.microsoft.com/office/powerpoint/2010/main" val="3993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/>
      <p:bldP spid="117768" grpId="0"/>
      <p:bldP spid="1177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11317E3-1031-2E45-9FA4-8F0F5F91B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29400" y="228600"/>
            <a:ext cx="3886200" cy="1981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Cepheid Method</a:t>
            </a: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B0CF1F93-26C4-1E4A-BDA0-2CD8D80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89877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Allows us to measure the distances to star clusters throughout the Milky Way</a:t>
            </a:r>
          </a:p>
        </p:txBody>
      </p:sp>
      <p:sp>
        <p:nvSpPr>
          <p:cNvPr id="29699" name="FlagCount" hidden="1">
            <a:extLst>
              <a:ext uri="{FF2B5EF4-FFF2-40B4-BE49-F238E27FC236}">
                <a16:creationId xmlns:a16="http://schemas.microsoft.com/office/drawing/2014/main" id="{A6D1E1AB-A485-094D-9874-8FF0FE0CA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9700" name="Picture 16">
            <a:extLst>
              <a:ext uri="{FF2B5EF4-FFF2-40B4-BE49-F238E27FC236}">
                <a16:creationId xmlns:a16="http://schemas.microsoft.com/office/drawing/2014/main" id="{75DC9915-4057-9049-AEB4-15739C1C30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7026" y="381000"/>
            <a:ext cx="5337175" cy="6400800"/>
          </a:xfrm>
        </p:spPr>
      </p:pic>
    </p:spTree>
    <p:extLst>
      <p:ext uri="{BB962C8B-B14F-4D97-AF65-F5344CB8AC3E}">
        <p14:creationId xmlns:p14="http://schemas.microsoft.com/office/powerpoint/2010/main" val="28628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77604</TotalTime>
  <Words>1822</Words>
  <Application>Microsoft Macintosh PowerPoint</Application>
  <PresentationFormat>Widescreen</PresentationFormat>
  <Paragraphs>266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Symbol</vt:lpstr>
      <vt:lpstr>Tahoma</vt:lpstr>
      <vt:lpstr>Wingdings</vt:lpstr>
      <vt:lpstr>Office Theme</vt:lpstr>
      <vt:lpstr>ASTR 2320  General Astronomy II</vt:lpstr>
      <vt:lpstr>The Milky Way</vt:lpstr>
      <vt:lpstr>The Milky Way</vt:lpstr>
      <vt:lpstr>Early Attempts at Mapping the Milky Way</vt:lpstr>
      <vt:lpstr>First Studies of the Galaxy</vt:lpstr>
      <vt:lpstr>Strategies to explore the structure of our Milky Way</vt:lpstr>
      <vt:lpstr>Determining the Structure of the Milky Way</vt:lpstr>
      <vt:lpstr>Measuring Distances: The Cepheid Method</vt:lpstr>
      <vt:lpstr>The Cepheid Method</vt:lpstr>
      <vt:lpstr>Exploring the Galaxy Using Clusters of Stars</vt:lpstr>
      <vt:lpstr>Globular Clusters</vt:lpstr>
      <vt:lpstr>Locating the Center of the Milky Way</vt:lpstr>
      <vt:lpstr>The Structure of the Milky Way</vt:lpstr>
      <vt:lpstr>Infrared View of the Milky Way</vt:lpstr>
      <vt:lpstr>Galactic Coordinates</vt:lpstr>
      <vt:lpstr>Orbital Motions in the Milky Way (I)</vt:lpstr>
      <vt:lpstr>Orbital Motions in the Milky Way</vt:lpstr>
      <vt:lpstr>The Mass of the Milky Way</vt:lpstr>
      <vt:lpstr>Flat Rotation Curves – so what?</vt:lpstr>
      <vt:lpstr>Interior mass estimation</vt:lpstr>
      <vt:lpstr>The Mass of the Milky Way (II)</vt:lpstr>
      <vt:lpstr>Rotation Curves of Galaxies</vt:lpstr>
      <vt:lpstr>The Mother of Dark Matter</vt:lpstr>
      <vt:lpstr>Dark Matter</vt:lpstr>
      <vt:lpstr>WIMPs???</vt:lpstr>
      <vt:lpstr>The History of the Milky Way</vt:lpstr>
      <vt:lpstr>Multiwavelength Views of the Milky Way</vt:lpstr>
      <vt:lpstr>Radio Observations</vt:lpstr>
      <vt:lpstr>The Structure of the Milky Way Revealed</vt:lpstr>
      <vt:lpstr>Review of distance modulus and dust</vt:lpstr>
      <vt:lpstr>More details on dust reddening</vt:lpstr>
      <vt:lpstr>Another top view reconstruction</vt:lpstr>
      <vt:lpstr>Exploring the structure of the Milky Way with O/B Associations</vt:lpstr>
      <vt:lpstr>Star Formation in Spiral Arms (I)</vt:lpstr>
      <vt:lpstr>Star Formation in Spiral Arms (II)</vt:lpstr>
      <vt:lpstr>Self-Sustained Star Formation in Spiral Arms</vt:lpstr>
      <vt:lpstr>H II Regions and Stromgren Spheres</vt:lpstr>
      <vt:lpstr>H II Regions and Stromgren Spheres</vt:lpstr>
      <vt:lpstr>Grand-Design Spiral Galaxies</vt:lpstr>
      <vt:lpstr>The Whirlpool Galaxy</vt:lpstr>
      <vt:lpstr>The Galactic Center (I)</vt:lpstr>
      <vt:lpstr>X-Ray View of the Galactic Center</vt:lpstr>
      <vt:lpstr>Radio View of the Galactic Center </vt:lpstr>
      <vt:lpstr>Measuring the Mass of the Black Hole in the Center of the Milky Way </vt:lpstr>
      <vt:lpstr>The Event Horizon Telescope</vt:lpstr>
      <vt:lpstr>Magnetic Fields and Synchrotron Radiation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Microsoft Office User</cp:lastModifiedBy>
  <cp:revision>483</cp:revision>
  <dcterms:created xsi:type="dcterms:W3CDTF">2019-01-24T05:30:55Z</dcterms:created>
  <dcterms:modified xsi:type="dcterms:W3CDTF">2019-04-03T08:27:28Z</dcterms:modified>
</cp:coreProperties>
</file>