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2" r:id="rId3"/>
    <p:sldId id="360" r:id="rId4"/>
    <p:sldId id="328" r:id="rId5"/>
    <p:sldId id="361" r:id="rId6"/>
    <p:sldId id="362" r:id="rId7"/>
    <p:sldId id="363" r:id="rId8"/>
    <p:sldId id="315" r:id="rId9"/>
    <p:sldId id="359" r:id="rId10"/>
    <p:sldId id="366" r:id="rId11"/>
    <p:sldId id="367" r:id="rId12"/>
    <p:sldId id="370" r:id="rId13"/>
    <p:sldId id="368" r:id="rId14"/>
    <p:sldId id="358" r:id="rId15"/>
    <p:sldId id="369" r:id="rId16"/>
    <p:sldId id="373" r:id="rId17"/>
    <p:sldId id="374" r:id="rId18"/>
    <p:sldId id="375" r:id="rId19"/>
    <p:sldId id="376" r:id="rId20"/>
    <p:sldId id="344" r:id="rId21"/>
    <p:sldId id="343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7" r:id="rId31"/>
    <p:sldId id="354" r:id="rId32"/>
    <p:sldId id="355" r:id="rId33"/>
    <p:sldId id="356" r:id="rId34"/>
    <p:sldId id="357" r:id="rId35"/>
    <p:sldId id="391" r:id="rId36"/>
    <p:sldId id="393" r:id="rId37"/>
    <p:sldId id="394" r:id="rId38"/>
    <p:sldId id="395" r:id="rId39"/>
    <p:sldId id="400" r:id="rId40"/>
    <p:sldId id="396" r:id="rId41"/>
    <p:sldId id="399" r:id="rId42"/>
    <p:sldId id="364" r:id="rId43"/>
    <p:sldId id="365" r:id="rId44"/>
    <p:sldId id="39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0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7B39D7-9260-B443-A24E-491D96161C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A840E9-07E1-0942-B0FD-AFF09876823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88417" name="Text Box 1">
            <a:extLst>
              <a:ext uri="{FF2B5EF4-FFF2-40B4-BE49-F238E27FC236}">
                <a16:creationId xmlns:a16="http://schemas.microsoft.com/office/drawing/2014/main" id="{426B0DE0-0D05-3F4F-940F-56C19BCA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8" name="Text Box 2">
            <a:extLst>
              <a:ext uri="{FF2B5EF4-FFF2-40B4-BE49-F238E27FC236}">
                <a16:creationId xmlns:a16="http://schemas.microsoft.com/office/drawing/2014/main" id="{7FFC81F5-1156-BB4B-B140-0C46529D9966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22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9FACAD-720B-0745-ADEA-914F2B1286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12EB4D-634E-4542-8515-343C25EA61A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2753" name="Text Box 1">
            <a:extLst>
              <a:ext uri="{FF2B5EF4-FFF2-40B4-BE49-F238E27FC236}">
                <a16:creationId xmlns:a16="http://schemas.microsoft.com/office/drawing/2014/main" id="{AF092E2C-70D8-FB43-8F5C-6CB37A39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4" name="Text Box 2">
            <a:extLst>
              <a:ext uri="{FF2B5EF4-FFF2-40B4-BE49-F238E27FC236}">
                <a16:creationId xmlns:a16="http://schemas.microsoft.com/office/drawing/2014/main" id="{31A5A119-5260-5C4C-9AD0-5EE194F6B16C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9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F110A1-FC4B-0546-98C4-2D04F5DB5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04DB13-73BA-5E42-B14A-0D0FD14B285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03777" name="Text Box 1">
            <a:extLst>
              <a:ext uri="{FF2B5EF4-FFF2-40B4-BE49-F238E27FC236}">
                <a16:creationId xmlns:a16="http://schemas.microsoft.com/office/drawing/2014/main" id="{5D684407-3AD3-2A43-9742-CFAA769E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78" name="Text Box 2">
            <a:extLst>
              <a:ext uri="{FF2B5EF4-FFF2-40B4-BE49-F238E27FC236}">
                <a16:creationId xmlns:a16="http://schemas.microsoft.com/office/drawing/2014/main" id="{4BA95D99-B06E-2E44-9F27-C3AA6AA849B7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47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74F013-264E-8243-99E9-047F655C0E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1102CF-9AAA-AD45-BC93-20330E7D571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04801" name="Text Box 1">
            <a:extLst>
              <a:ext uri="{FF2B5EF4-FFF2-40B4-BE49-F238E27FC236}">
                <a16:creationId xmlns:a16="http://schemas.microsoft.com/office/drawing/2014/main" id="{7FED0326-5903-244B-A7ED-47E91884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2" name="Text Box 2">
            <a:extLst>
              <a:ext uri="{FF2B5EF4-FFF2-40B4-BE49-F238E27FC236}">
                <a16:creationId xmlns:a16="http://schemas.microsoft.com/office/drawing/2014/main" id="{CBF47519-8CF8-074E-A2D4-A47F021022EA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82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448292-FB4D-BB40-AFA0-DC2FCF2EB4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28B1A3-6FFF-E748-B70C-1E5237D38E48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06849" name="Text Box 1">
            <a:extLst>
              <a:ext uri="{FF2B5EF4-FFF2-40B4-BE49-F238E27FC236}">
                <a16:creationId xmlns:a16="http://schemas.microsoft.com/office/drawing/2014/main" id="{E64E8291-2AC3-5241-BA3A-A7599BB9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0" name="Text Box 2">
            <a:extLst>
              <a:ext uri="{FF2B5EF4-FFF2-40B4-BE49-F238E27FC236}">
                <a16:creationId xmlns:a16="http://schemas.microsoft.com/office/drawing/2014/main" id="{E90C6FAF-9906-1C49-9AAF-96A4D4E026C5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21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2F5247-AF2B-FA48-9C42-41908F990D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898A10-6E01-9245-A63B-ED151DE71B77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05825" name="Text Box 1">
            <a:extLst>
              <a:ext uri="{FF2B5EF4-FFF2-40B4-BE49-F238E27FC236}">
                <a16:creationId xmlns:a16="http://schemas.microsoft.com/office/drawing/2014/main" id="{5616989D-8110-A449-AC65-8405F3737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26" name="Text Box 2">
            <a:extLst>
              <a:ext uri="{FF2B5EF4-FFF2-40B4-BE49-F238E27FC236}">
                <a16:creationId xmlns:a16="http://schemas.microsoft.com/office/drawing/2014/main" id="{BFD4D1E4-8775-1342-BD17-F847C8A3EA1E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72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6C3991-E772-894B-A83E-FCA5F73E15B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617035-6F01-A84D-9AA8-1348CFA87B0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07873" name="Text Box 1">
            <a:extLst>
              <a:ext uri="{FF2B5EF4-FFF2-40B4-BE49-F238E27FC236}">
                <a16:creationId xmlns:a16="http://schemas.microsoft.com/office/drawing/2014/main" id="{885AF9BB-8D6D-5347-B8CF-80B87B1F5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4" name="Text Box 2">
            <a:extLst>
              <a:ext uri="{FF2B5EF4-FFF2-40B4-BE49-F238E27FC236}">
                <a16:creationId xmlns:a16="http://schemas.microsoft.com/office/drawing/2014/main" id="{852F5789-95A7-F74A-A455-3973D186F7A4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102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9ED945-D937-7B4D-BCDF-F5FCBA2A64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28BAD-3B06-6D44-9602-4C36384FA06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08897" name="Text Box 1">
            <a:extLst>
              <a:ext uri="{FF2B5EF4-FFF2-40B4-BE49-F238E27FC236}">
                <a16:creationId xmlns:a16="http://schemas.microsoft.com/office/drawing/2014/main" id="{3C2076A3-BEEC-F34F-8396-7826BE28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898" name="Text Box 2">
            <a:extLst>
              <a:ext uri="{FF2B5EF4-FFF2-40B4-BE49-F238E27FC236}">
                <a16:creationId xmlns:a16="http://schemas.microsoft.com/office/drawing/2014/main" id="{FE433D3B-F127-0849-9B95-F085BA4CEF5C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5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1D1169-DE42-D94F-A8B1-5FB39AE41D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73413B-3ADF-CD43-925F-F8F323133D0E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09921" name="Text Box 1">
            <a:extLst>
              <a:ext uri="{FF2B5EF4-FFF2-40B4-BE49-F238E27FC236}">
                <a16:creationId xmlns:a16="http://schemas.microsoft.com/office/drawing/2014/main" id="{ACB5A95A-3EFD-6D4D-90E3-DEC9EF30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2" name="Text Box 2">
            <a:extLst>
              <a:ext uri="{FF2B5EF4-FFF2-40B4-BE49-F238E27FC236}">
                <a16:creationId xmlns:a16="http://schemas.microsoft.com/office/drawing/2014/main" id="{384DBA80-4123-B24F-8736-C5F28B56DBB3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382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2F0DB2-1AD8-3D46-9C2B-F6C43459AC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78AC2B-7708-854E-9A8C-3C226C89D4E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10945" name="Text Box 1">
            <a:extLst>
              <a:ext uri="{FF2B5EF4-FFF2-40B4-BE49-F238E27FC236}">
                <a16:creationId xmlns:a16="http://schemas.microsoft.com/office/drawing/2014/main" id="{A44747C2-9A56-4A44-8947-0361448B4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6" name="Text Box 2">
            <a:extLst>
              <a:ext uri="{FF2B5EF4-FFF2-40B4-BE49-F238E27FC236}">
                <a16:creationId xmlns:a16="http://schemas.microsoft.com/office/drawing/2014/main" id="{4C7CB6FF-E868-1A46-B55B-BE1C8FF51985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806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7D3237-201D-B840-9DEB-3257A9F478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ACAD5A-449E-754B-8113-DBE813477937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11969" name="Text Box 1">
            <a:extLst>
              <a:ext uri="{FF2B5EF4-FFF2-40B4-BE49-F238E27FC236}">
                <a16:creationId xmlns:a16="http://schemas.microsoft.com/office/drawing/2014/main" id="{451C2688-5C70-C44C-90F4-8F5CD2BD7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0" name="Text Box 2">
            <a:extLst>
              <a:ext uri="{FF2B5EF4-FFF2-40B4-BE49-F238E27FC236}">
                <a16:creationId xmlns:a16="http://schemas.microsoft.com/office/drawing/2014/main" id="{84D9D425-020D-0F47-A01F-66D53E97E0FD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29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288701-A81E-B048-98E9-929A5A94E02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941B49-82A7-454A-B4D9-A711640ABFD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90465" name="Text Box 1">
            <a:extLst>
              <a:ext uri="{FF2B5EF4-FFF2-40B4-BE49-F238E27FC236}">
                <a16:creationId xmlns:a16="http://schemas.microsoft.com/office/drawing/2014/main" id="{81A5F724-E1C4-7D42-A0CD-6ECA2B093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6" name="Text Box 2">
            <a:extLst>
              <a:ext uri="{FF2B5EF4-FFF2-40B4-BE49-F238E27FC236}">
                <a16:creationId xmlns:a16="http://schemas.microsoft.com/office/drawing/2014/main" id="{8F1F8A13-0BE6-F844-B837-EE64D776B10A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3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438057-AB14-3040-8273-EFA5106421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8A2CB8-EED6-B145-A6E1-3E27CB90D50F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12993" name="Text Box 1">
            <a:extLst>
              <a:ext uri="{FF2B5EF4-FFF2-40B4-BE49-F238E27FC236}">
                <a16:creationId xmlns:a16="http://schemas.microsoft.com/office/drawing/2014/main" id="{0D899D02-0E3D-694E-B95D-05023C49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4" name="Text Box 2">
            <a:extLst>
              <a:ext uri="{FF2B5EF4-FFF2-40B4-BE49-F238E27FC236}">
                <a16:creationId xmlns:a16="http://schemas.microsoft.com/office/drawing/2014/main" id="{D13E98AB-12A0-D443-AB0F-5A3427D57951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8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46F650-58D7-3345-A89F-FD81B5928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F38417-9BED-8D4B-9B26-B5CDB7F7645C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14017" name="Text Box 1">
            <a:extLst>
              <a:ext uri="{FF2B5EF4-FFF2-40B4-BE49-F238E27FC236}">
                <a16:creationId xmlns:a16="http://schemas.microsoft.com/office/drawing/2014/main" id="{96277C0B-53BC-B547-8A0D-02BF4056A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18" name="Text Box 2">
            <a:extLst>
              <a:ext uri="{FF2B5EF4-FFF2-40B4-BE49-F238E27FC236}">
                <a16:creationId xmlns:a16="http://schemas.microsoft.com/office/drawing/2014/main" id="{7A814F90-1FBA-9549-8DE0-39162F2205F0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464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710CCF-200D-8C44-A286-FE705D52B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691A0A-C895-C745-B69C-EC740B87D8F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15041" name="Text Box 1">
            <a:extLst>
              <a:ext uri="{FF2B5EF4-FFF2-40B4-BE49-F238E27FC236}">
                <a16:creationId xmlns:a16="http://schemas.microsoft.com/office/drawing/2014/main" id="{ADC15698-3419-B54D-85D8-E56A8C00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2" name="Text Box 2">
            <a:extLst>
              <a:ext uri="{FF2B5EF4-FFF2-40B4-BE49-F238E27FC236}">
                <a16:creationId xmlns:a16="http://schemas.microsoft.com/office/drawing/2014/main" id="{97DE9BF8-6CEE-B149-8E11-3C2E99C785BA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16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C8DD59-71E4-1549-996E-3DA4CA1FB03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C671DF-3948-0D4D-B2F8-BC3058127707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17089" name="Text Box 1">
            <a:extLst>
              <a:ext uri="{FF2B5EF4-FFF2-40B4-BE49-F238E27FC236}">
                <a16:creationId xmlns:a16="http://schemas.microsoft.com/office/drawing/2014/main" id="{FED9C48D-F643-7849-9639-18AF25B1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0" name="Text Box 2">
            <a:extLst>
              <a:ext uri="{FF2B5EF4-FFF2-40B4-BE49-F238E27FC236}">
                <a16:creationId xmlns:a16="http://schemas.microsoft.com/office/drawing/2014/main" id="{DBCB7380-D343-5845-BE1B-7DB7A5F4C048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686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4D4DAD-CA75-F64F-9F64-9B81D5B0B7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67094-4E0A-DE45-8CC9-D8F5CD11CDA6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18113" name="Text Box 1">
            <a:extLst>
              <a:ext uri="{FF2B5EF4-FFF2-40B4-BE49-F238E27FC236}">
                <a16:creationId xmlns:a16="http://schemas.microsoft.com/office/drawing/2014/main" id="{986F93E3-4154-5A4E-AC8F-E626419A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4" name="Text Box 2">
            <a:extLst>
              <a:ext uri="{FF2B5EF4-FFF2-40B4-BE49-F238E27FC236}">
                <a16:creationId xmlns:a16="http://schemas.microsoft.com/office/drawing/2014/main" id="{2B278DD9-F845-FE46-BEB6-ABD9227DE509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49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F3F499-3076-EF44-BE2C-CD0448F44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9409E1-D44B-1747-B20F-1F38BF07A9E2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19137" name="Text Box 1">
            <a:extLst>
              <a:ext uri="{FF2B5EF4-FFF2-40B4-BE49-F238E27FC236}">
                <a16:creationId xmlns:a16="http://schemas.microsoft.com/office/drawing/2014/main" id="{0FBE1DF9-BFA0-4146-8B99-409F9C83D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9138" name="Text Box 2">
            <a:extLst>
              <a:ext uri="{FF2B5EF4-FFF2-40B4-BE49-F238E27FC236}">
                <a16:creationId xmlns:a16="http://schemas.microsoft.com/office/drawing/2014/main" id="{90933CCA-70A0-CA43-9828-E2AA2B431855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762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918048-AF66-2B41-B2D6-392E7739B5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A947DF-2C79-6A4A-8390-291F17A80577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20161" name="Text Box 1">
            <a:extLst>
              <a:ext uri="{FF2B5EF4-FFF2-40B4-BE49-F238E27FC236}">
                <a16:creationId xmlns:a16="http://schemas.microsoft.com/office/drawing/2014/main" id="{08BE560E-2FE0-B04A-A3CD-E40FBAE39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2" name="Text Box 2">
            <a:extLst>
              <a:ext uri="{FF2B5EF4-FFF2-40B4-BE49-F238E27FC236}">
                <a16:creationId xmlns:a16="http://schemas.microsoft.com/office/drawing/2014/main" id="{66D67EA1-6E26-8541-BAA1-898D0F5C687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52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D3E90C-ACE9-4740-8A22-7D6E2A8286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F1995D-EE7B-674D-A639-DAA42A42434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21185" name="Text Box 1">
            <a:extLst>
              <a:ext uri="{FF2B5EF4-FFF2-40B4-BE49-F238E27FC236}">
                <a16:creationId xmlns:a16="http://schemas.microsoft.com/office/drawing/2014/main" id="{63BABF00-702C-E044-B933-A8432A0F9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6" name="Text Box 2">
            <a:extLst>
              <a:ext uri="{FF2B5EF4-FFF2-40B4-BE49-F238E27FC236}">
                <a16:creationId xmlns:a16="http://schemas.microsoft.com/office/drawing/2014/main" id="{9A5DD573-7442-3741-BCCE-7CD0C150EF0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938BE1-24D4-194C-8F86-12DA7EA012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C9117-2485-7044-9DD2-CFF43E3AD289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23233" name="Text Box 1">
            <a:extLst>
              <a:ext uri="{FF2B5EF4-FFF2-40B4-BE49-F238E27FC236}">
                <a16:creationId xmlns:a16="http://schemas.microsoft.com/office/drawing/2014/main" id="{797F33E8-1FE7-E447-BC35-29DD6794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4" name="Text Box 2">
            <a:extLst>
              <a:ext uri="{FF2B5EF4-FFF2-40B4-BE49-F238E27FC236}">
                <a16:creationId xmlns:a16="http://schemas.microsoft.com/office/drawing/2014/main" id="{91FADCE2-7687-AB49-8316-66DAC1D90EE1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149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AB1292-FB28-4E43-857D-A3C7E7535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6FB1F-6C94-3B47-AEB5-8BF219F6C76C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24257" name="Text Box 1">
            <a:extLst>
              <a:ext uri="{FF2B5EF4-FFF2-40B4-BE49-F238E27FC236}">
                <a16:creationId xmlns:a16="http://schemas.microsoft.com/office/drawing/2014/main" id="{5FA4FB98-0881-4E46-97D4-FBA8A0726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58" name="Text Box 2">
            <a:extLst>
              <a:ext uri="{FF2B5EF4-FFF2-40B4-BE49-F238E27FC236}">
                <a16:creationId xmlns:a16="http://schemas.microsoft.com/office/drawing/2014/main" id="{D3D17243-A367-BB47-92B1-269E89169C2A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39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B530DC-F667-6146-8248-5BE065DE284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F3E9B-37F8-A845-97E5-24F922E0642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91489" name="Text Box 1">
            <a:extLst>
              <a:ext uri="{FF2B5EF4-FFF2-40B4-BE49-F238E27FC236}">
                <a16:creationId xmlns:a16="http://schemas.microsoft.com/office/drawing/2014/main" id="{56918932-7BEF-1E42-A7E3-57AFC3561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0" name="Text Box 2">
            <a:extLst>
              <a:ext uri="{FF2B5EF4-FFF2-40B4-BE49-F238E27FC236}">
                <a16:creationId xmlns:a16="http://schemas.microsoft.com/office/drawing/2014/main" id="{5C890F9A-9170-8D45-9CA1-E3322D76DD57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472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E247CE-6CC0-CD45-8116-60EBAAEC7C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16D1-A74B-8A47-BEA5-2E1FD4EAA6B2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225281" name="Text Box 1">
            <a:extLst>
              <a:ext uri="{FF2B5EF4-FFF2-40B4-BE49-F238E27FC236}">
                <a16:creationId xmlns:a16="http://schemas.microsoft.com/office/drawing/2014/main" id="{78BC876C-BB21-3344-BF5E-EE9659F2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2" name="Text Box 2">
            <a:extLst>
              <a:ext uri="{FF2B5EF4-FFF2-40B4-BE49-F238E27FC236}">
                <a16:creationId xmlns:a16="http://schemas.microsoft.com/office/drawing/2014/main" id="{A22103B5-645A-474E-B031-6CAF5C0CE44A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236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E247CE-6CC0-CD45-8116-60EBAAEC7C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16D1-A74B-8A47-BEA5-2E1FD4EAA6B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25281" name="Text Box 1">
            <a:extLst>
              <a:ext uri="{FF2B5EF4-FFF2-40B4-BE49-F238E27FC236}">
                <a16:creationId xmlns:a16="http://schemas.microsoft.com/office/drawing/2014/main" id="{78BC876C-BB21-3344-BF5E-EE9659F2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2" name="Text Box 2">
            <a:extLst>
              <a:ext uri="{FF2B5EF4-FFF2-40B4-BE49-F238E27FC236}">
                <a16:creationId xmlns:a16="http://schemas.microsoft.com/office/drawing/2014/main" id="{A22103B5-645A-474E-B031-6CAF5C0CE44A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665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38ADA9-ADBC-5345-836B-A577162C3F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4E5959-7CA4-4148-991F-0B811FC15F6A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26305" name="Text Box 1">
            <a:extLst>
              <a:ext uri="{FF2B5EF4-FFF2-40B4-BE49-F238E27FC236}">
                <a16:creationId xmlns:a16="http://schemas.microsoft.com/office/drawing/2014/main" id="{9FDED07C-73D4-F542-A937-A315C499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E4F961A5-2FBB-4246-B3CE-9C829FA72E48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735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38ADA9-ADBC-5345-836B-A577162C3F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4E5959-7CA4-4148-991F-0B811FC15F6A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26305" name="Text Box 1">
            <a:extLst>
              <a:ext uri="{FF2B5EF4-FFF2-40B4-BE49-F238E27FC236}">
                <a16:creationId xmlns:a16="http://schemas.microsoft.com/office/drawing/2014/main" id="{9FDED07C-73D4-F542-A937-A315C499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E4F961A5-2FBB-4246-B3CE-9C829FA72E48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369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59ADBB-6EC8-A14A-A7AD-A3BF5C3846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B2977C-DBAB-804B-AF7F-3C4EAD476B55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27329" name="Text Box 1">
            <a:extLst>
              <a:ext uri="{FF2B5EF4-FFF2-40B4-BE49-F238E27FC236}">
                <a16:creationId xmlns:a16="http://schemas.microsoft.com/office/drawing/2014/main" id="{BFCA8145-4139-F94E-86DF-4B0C6B01C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330" name="Text Box 2">
            <a:extLst>
              <a:ext uri="{FF2B5EF4-FFF2-40B4-BE49-F238E27FC236}">
                <a16:creationId xmlns:a16="http://schemas.microsoft.com/office/drawing/2014/main" id="{BDAA7585-95C5-E04D-A274-6CFB0F89986C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558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87154A-6616-A94F-B31B-D289C3C9AA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6BBFB-21BA-4545-8232-2F361134B4B5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28353" name="Text Box 1">
            <a:extLst>
              <a:ext uri="{FF2B5EF4-FFF2-40B4-BE49-F238E27FC236}">
                <a16:creationId xmlns:a16="http://schemas.microsoft.com/office/drawing/2014/main" id="{1C25D4C9-70DE-F24A-AD59-D83AD2D1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4" name="Text Box 2">
            <a:extLst>
              <a:ext uri="{FF2B5EF4-FFF2-40B4-BE49-F238E27FC236}">
                <a16:creationId xmlns:a16="http://schemas.microsoft.com/office/drawing/2014/main" id="{4AB0FD84-F9D6-C04C-BE5B-90D484CEC5B9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587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87154A-6616-A94F-B31B-D289C3C9AA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6BBFB-21BA-4545-8232-2F361134B4B5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28353" name="Text Box 1">
            <a:extLst>
              <a:ext uri="{FF2B5EF4-FFF2-40B4-BE49-F238E27FC236}">
                <a16:creationId xmlns:a16="http://schemas.microsoft.com/office/drawing/2014/main" id="{1C25D4C9-70DE-F24A-AD59-D83AD2D1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4" name="Text Box 2">
            <a:extLst>
              <a:ext uri="{FF2B5EF4-FFF2-40B4-BE49-F238E27FC236}">
                <a16:creationId xmlns:a16="http://schemas.microsoft.com/office/drawing/2014/main" id="{4AB0FD84-F9D6-C04C-BE5B-90D484CEC5B9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70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79304E-0A49-F34C-872C-0422114E5B4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891F8B-C265-8E43-99F4-590E532B629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92513" name="Text Box 1">
            <a:extLst>
              <a:ext uri="{FF2B5EF4-FFF2-40B4-BE49-F238E27FC236}">
                <a16:creationId xmlns:a16="http://schemas.microsoft.com/office/drawing/2014/main" id="{9E2CA136-5849-B046-9298-61276895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4" name="Text Box 2">
            <a:extLst>
              <a:ext uri="{FF2B5EF4-FFF2-40B4-BE49-F238E27FC236}">
                <a16:creationId xmlns:a16="http://schemas.microsoft.com/office/drawing/2014/main" id="{B2F4FDE2-52ED-BE47-B8AD-8DAA10D5BEB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7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726FBE-8056-F245-BB94-AB86FADB7C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4CAFF-54C6-B643-8EDB-3D12B8848CF1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93537" name="Text Box 1">
            <a:extLst>
              <a:ext uri="{FF2B5EF4-FFF2-40B4-BE49-F238E27FC236}">
                <a16:creationId xmlns:a16="http://schemas.microsoft.com/office/drawing/2014/main" id="{191ECDF5-2A00-3A48-BF1D-DA04AFD0A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8" name="Text Box 2">
            <a:extLst>
              <a:ext uri="{FF2B5EF4-FFF2-40B4-BE49-F238E27FC236}">
                <a16:creationId xmlns:a16="http://schemas.microsoft.com/office/drawing/2014/main" id="{FC1DD056-7404-8145-AC27-C7A3931698F1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46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DC6965-3CC5-FE42-AB62-50D4BB603D3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3113F2-FA6B-E44F-979F-45449BF9873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89441" name="Text Box 1">
            <a:extLst>
              <a:ext uri="{FF2B5EF4-FFF2-40B4-BE49-F238E27FC236}">
                <a16:creationId xmlns:a16="http://schemas.microsoft.com/office/drawing/2014/main" id="{AC3A5835-751A-DF40-98B9-09900F51C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42" name="Text Box 2">
            <a:extLst>
              <a:ext uri="{FF2B5EF4-FFF2-40B4-BE49-F238E27FC236}">
                <a16:creationId xmlns:a16="http://schemas.microsoft.com/office/drawing/2014/main" id="{9F54D6F3-17BA-EC43-86F0-D6C2271DA64D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81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FC3FBC-89B6-4D43-8E32-3C502F25CA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7FAABA-1A7F-C64F-AC1D-06F70028C4A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96609" name="Text Box 1">
            <a:extLst>
              <a:ext uri="{FF2B5EF4-FFF2-40B4-BE49-F238E27FC236}">
                <a16:creationId xmlns:a16="http://schemas.microsoft.com/office/drawing/2014/main" id="{1259B438-6F52-2B44-A46B-F16C6CBC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0" name="Text Box 2">
            <a:extLst>
              <a:ext uri="{FF2B5EF4-FFF2-40B4-BE49-F238E27FC236}">
                <a16:creationId xmlns:a16="http://schemas.microsoft.com/office/drawing/2014/main" id="{8A2532A1-A436-B947-A5C7-969F4F45021D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557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6620F3-CEEA-F84B-8571-AD414F0123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A681B2-9115-9C4A-A85B-661F905E668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97633" name="Text Box 1">
            <a:extLst>
              <a:ext uri="{FF2B5EF4-FFF2-40B4-BE49-F238E27FC236}">
                <a16:creationId xmlns:a16="http://schemas.microsoft.com/office/drawing/2014/main" id="{7BBAD35C-B949-9444-A597-AA317EF3C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34" name="Text Box 2">
            <a:extLst>
              <a:ext uri="{FF2B5EF4-FFF2-40B4-BE49-F238E27FC236}">
                <a16:creationId xmlns:a16="http://schemas.microsoft.com/office/drawing/2014/main" id="{93C35EE2-11B3-3B49-9DAD-1671B83D6AEA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72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F8258B-A087-864B-B46B-C6E0524BE6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D7105-DB35-FD47-AF59-6F830348CC8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98657" name="Text Box 1">
            <a:extLst>
              <a:ext uri="{FF2B5EF4-FFF2-40B4-BE49-F238E27FC236}">
                <a16:creationId xmlns:a16="http://schemas.microsoft.com/office/drawing/2014/main" id="{D4F3640E-8779-0440-BFDE-88F9011C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58" name="Text Box 2">
            <a:extLst>
              <a:ext uri="{FF2B5EF4-FFF2-40B4-BE49-F238E27FC236}">
                <a16:creationId xmlns:a16="http://schemas.microsoft.com/office/drawing/2014/main" id="{1D465899-D919-DC49-8FBF-646BD97A6379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14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59A2-5446-6046-BC19-C920E76F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0C45-7674-C446-94D5-CBBCAD388F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1CC44-299E-BE4B-97EE-B40DB58F09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BB93D-A661-9246-B7BA-333A9CB051F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8831DD-929A-A44E-8FF1-799475F653D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3991B4-3D1E-1B42-A527-9FDE6F7FCD8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1F3A6F-AACB-1747-A52F-F26A51068AB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99E138DB-1080-DA4E-A70F-0E32A2660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9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61B4-7147-684A-B884-866343744D2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70C0-D1B6-874E-92FC-786A8BB6823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382684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9CEBB-FA6F-A048-9E8F-B645865262D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4B3214-D811-7D4F-A11B-2C6C7DB3979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8589"/>
            <a:ext cx="5382684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ED1C7-E6A8-794B-A473-C5E11E20B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A327D-30F8-7C41-93C9-39145D95BE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CE50E-3B6A-8140-9DE2-E9D79A50730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016CF-0826-994F-BB24-312F3E023E8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EF46012C-67A1-5D40-B9FB-A5FF263DD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16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Type_Ia_supernov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supernova.lbl.gov/~dnkasen/tutorial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tron_sta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yB0oqccNq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www.youtube.com/watch?v=gjLk_72V9Bw&amp;list=RDQMaFEN8-hx314&amp;index=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Neutron_star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EAyk2OsKvtU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vitational_time_dilat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wking_radiat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Frame-dragging" TargetMode="External"/><Relationship Id="rId4" Type="http://schemas.openxmlformats.org/officeDocument/2006/relationships/hyperlink" Target="https://en.wikipedia.org/wiki/Black_Hole_Wa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Chapter 16 – Stellar Remnants</a:t>
            </a:r>
          </a:p>
          <a:p>
            <a:r>
              <a:rPr lang="en-US" dirty="0"/>
              <a:t>Is it better to burn out, or fade away?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EAC4D7C8-A3BA-9F4B-AF56-72A91CC9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4648200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6" name="Picture 2">
            <a:extLst>
              <a:ext uri="{FF2B5EF4-FFF2-40B4-BE49-F238E27FC236}">
                <a16:creationId xmlns:a16="http://schemas.microsoft.com/office/drawing/2014/main" id="{D8FC7E08-F554-2A42-9CC0-19F9DB89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3733800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88D22C76-B487-7C4C-B8E2-EF577372C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94456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White Dwarfs in Binary Systems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CCC25B18-71BB-D84D-93EF-13DB4C39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90601"/>
            <a:ext cx="39624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Binary consisting of white dwarf + main-sequence or red giant star =&gt; WD accretes matter from the companion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7EF42BD4-EF9B-8C48-A733-85C0A101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70126"/>
            <a:ext cx="37338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Angular momentum conservation  =&gt; accreted matter forms a disk, called </a:t>
            </a:r>
            <a:r>
              <a:rPr lang="en-US" altLang="en-US" sz="2000" b="1">
                <a:solidFill>
                  <a:srgbClr val="333399"/>
                </a:solidFill>
              </a:rPr>
              <a:t>accretion disk</a:t>
            </a:r>
            <a:r>
              <a:rPr lang="en-US" altLang="en-US" sz="2000">
                <a:solidFill>
                  <a:srgbClr val="333399"/>
                </a:solidFill>
              </a:rPr>
              <a:t>.</a:t>
            </a:r>
          </a:p>
        </p:txBody>
      </p:sp>
      <p:sp>
        <p:nvSpPr>
          <p:cNvPr id="82950" name="Text Box 6">
            <a:extLst>
              <a:ext uri="{FF2B5EF4-FFF2-40B4-BE49-F238E27FC236}">
                <a16:creationId xmlns:a16="http://schemas.microsoft.com/office/drawing/2014/main" id="{4A99CFB8-FF6E-3B4D-BEB8-BF016A1CB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267201"/>
            <a:ext cx="3733800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Matter in the accretion disk heats up to ~ 1 million K =&gt; X ray emission =&gt; “X ray binary” or XRB</a:t>
            </a:r>
          </a:p>
        </p:txBody>
      </p:sp>
      <p:sp>
        <p:nvSpPr>
          <p:cNvPr id="82951" name="Text Box 7">
            <a:extLst>
              <a:ext uri="{FF2B5EF4-FFF2-40B4-BE49-F238E27FC236}">
                <a16:creationId xmlns:a16="http://schemas.microsoft.com/office/drawing/2014/main" id="{15DF6314-2039-2847-BCCA-4E4062666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68676"/>
            <a:ext cx="1676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 ~ 10</a:t>
            </a:r>
            <a:r>
              <a:rPr lang="en-US" altLang="en-US" sz="2000" baseline="30000">
                <a:solidFill>
                  <a:srgbClr val="FFFFFF"/>
                </a:solidFill>
              </a:rPr>
              <a:t>6</a:t>
            </a:r>
            <a:r>
              <a:rPr lang="en-US" altLang="en-US" sz="2000">
                <a:solidFill>
                  <a:srgbClr val="FFFFFF"/>
                </a:solidFill>
              </a:rPr>
              <a:t> K</a:t>
            </a:r>
          </a:p>
        </p:txBody>
      </p:sp>
      <p:sp>
        <p:nvSpPr>
          <p:cNvPr id="82952" name="Line 8">
            <a:extLst>
              <a:ext uri="{FF2B5EF4-FFF2-40B4-BE49-F238E27FC236}">
                <a16:creationId xmlns:a16="http://schemas.microsoft.com/office/drawing/2014/main" id="{34B1205E-07CB-A043-96B6-B6BFCD98FF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3198813"/>
            <a:ext cx="914400" cy="3238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9">
            <a:extLst>
              <a:ext uri="{FF2B5EF4-FFF2-40B4-BE49-F238E27FC236}">
                <a16:creationId xmlns:a16="http://schemas.microsoft.com/office/drawing/2014/main" id="{D87F4CFA-9E09-4A49-B113-ED0E7F88BD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9200" y="1903413"/>
            <a:ext cx="457200" cy="10096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Text Box 10">
            <a:extLst>
              <a:ext uri="{FF2B5EF4-FFF2-40B4-BE49-F238E27FC236}">
                <a16:creationId xmlns:a16="http://schemas.microsoft.com/office/drawing/2014/main" id="{F4EFFFA5-F7F6-1047-A5A4-41744F77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1219201"/>
            <a:ext cx="1295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X ray emission</a:t>
            </a:r>
          </a:p>
        </p:txBody>
      </p:sp>
    </p:spTree>
    <p:extLst>
      <p:ext uri="{BB962C8B-B14F-4D97-AF65-F5344CB8AC3E}">
        <p14:creationId xmlns:p14="http://schemas.microsoft.com/office/powerpoint/2010/main" val="2197010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6457DEE9-9845-2742-8BF0-EAA53FE4F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6781800" cy="9144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Nova Explosions</a:t>
            </a:r>
          </a:p>
        </p:txBody>
      </p:sp>
      <p:pic>
        <p:nvPicPr>
          <p:cNvPr id="83970" name="Picture 2">
            <a:extLst>
              <a:ext uri="{FF2B5EF4-FFF2-40B4-BE49-F238E27FC236}">
                <a16:creationId xmlns:a16="http://schemas.microsoft.com/office/drawing/2014/main" id="{D433C536-DB40-6942-91BE-F867731E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1066800"/>
            <a:ext cx="43005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094ADD08-8BAD-5542-9C3B-4FFB3902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004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Nova Cygni 1975</a:t>
            </a:r>
          </a:p>
        </p:txBody>
      </p:sp>
      <p:sp>
        <p:nvSpPr>
          <p:cNvPr id="83972" name="Line 4">
            <a:extLst>
              <a:ext uri="{FF2B5EF4-FFF2-40B4-BE49-F238E27FC236}">
                <a16:creationId xmlns:a16="http://schemas.microsoft.com/office/drawing/2014/main" id="{9BDB93AE-786B-D748-B049-CCAFE7D598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2589214"/>
            <a:ext cx="533400" cy="612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Line 5">
            <a:extLst>
              <a:ext uri="{FF2B5EF4-FFF2-40B4-BE49-F238E27FC236}">
                <a16:creationId xmlns:a16="http://schemas.microsoft.com/office/drawing/2014/main" id="{B53C5EBE-E51B-D34C-9E60-270D15467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657600"/>
            <a:ext cx="609600" cy="14478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Text Box 6">
            <a:extLst>
              <a:ext uri="{FF2B5EF4-FFF2-40B4-BE49-F238E27FC236}">
                <a16:creationId xmlns:a16="http://schemas.microsoft.com/office/drawing/2014/main" id="{29A006A2-410B-B44D-AC3F-328B903C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355725"/>
            <a:ext cx="29718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Hydrogen accreted through the accretion disk accumulates on the surface of the white dwarf</a:t>
            </a:r>
          </a:p>
        </p:txBody>
      </p:sp>
      <p:sp>
        <p:nvSpPr>
          <p:cNvPr id="83975" name="Text Box 7">
            <a:extLst>
              <a:ext uri="{FF2B5EF4-FFF2-40B4-BE49-F238E27FC236}">
                <a16:creationId xmlns:a16="http://schemas.microsoft.com/office/drawing/2014/main" id="{57A37951-EA94-5C4D-9E2E-67D67080A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955926"/>
            <a:ext cx="31242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Very hot, dense layer of non-fusing hydrogen on the white dwarf surface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31F464D4-3018-CD40-9871-5E64BB727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403726"/>
            <a:ext cx="3124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Explosive onset of H fusion</a:t>
            </a:r>
          </a:p>
        </p:txBody>
      </p:sp>
      <p:sp>
        <p:nvSpPr>
          <p:cNvPr id="83977" name="Text Box 9">
            <a:extLst>
              <a:ext uri="{FF2B5EF4-FFF2-40B4-BE49-F238E27FC236}">
                <a16:creationId xmlns:a16="http://schemas.microsoft.com/office/drawing/2014/main" id="{675B1DC6-86A3-164B-841E-A379F9AA0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470526"/>
            <a:ext cx="3124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Nova explosion</a:t>
            </a:r>
          </a:p>
        </p:txBody>
      </p:sp>
    </p:spTree>
    <p:extLst>
      <p:ext uri="{BB962C8B-B14F-4D97-AF65-F5344CB8AC3E}">
        <p14:creationId xmlns:p14="http://schemas.microsoft.com/office/powerpoint/2010/main" val="1387297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68B6-7DA3-FA49-9B20-D8CF3AAD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Nova light curve (from text)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EEAE26-67FB-7344-AD39-756F99F0F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880" y="1825625"/>
            <a:ext cx="75482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1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B49F4326-0E02-2F4B-A900-0236DBE8F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77099" y="223616"/>
            <a:ext cx="4042941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Recurrent </a:t>
            </a:r>
            <a:r>
              <a:rPr lang="en-US" altLang="en-US" dirty="0" err="1">
                <a:solidFill>
                  <a:srgbClr val="333399"/>
                </a:solidFill>
              </a:rPr>
              <a:t>Novas</a:t>
            </a:r>
            <a:endParaRPr lang="en-US" altLang="en-US" dirty="0">
              <a:solidFill>
                <a:srgbClr val="333399"/>
              </a:solidFill>
            </a:endParaRPr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04610C93-FDDC-A947-A4B9-D78DC938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04801"/>
            <a:ext cx="5187950" cy="63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E374FAB8-DD10-2640-AC7B-9E2DAE1AD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199" y="1828800"/>
            <a:ext cx="253678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In many cases, the mass transfer cycle resumes after a nova explosion. 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6FBA959C-6B10-194A-9C93-9203F199A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520" y="3935915"/>
            <a:ext cx="3044142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 dirty="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333399"/>
                </a:solidFill>
              </a:rPr>
              <a:t>Cycle of repeating explosions every few years – decades.</a:t>
            </a: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F2CBEC38-5258-B148-8FDB-66215DED5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1"/>
            <a:ext cx="1752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 Pyxidis</a:t>
            </a:r>
          </a:p>
        </p:txBody>
      </p:sp>
    </p:spTree>
    <p:extLst>
      <p:ext uri="{BB962C8B-B14F-4D97-AF65-F5344CB8AC3E}">
        <p14:creationId xmlns:p14="http://schemas.microsoft.com/office/powerpoint/2010/main" val="625563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White Dwarfs – </a:t>
            </a:r>
            <a:r>
              <a:rPr lang="en-US" dirty="0">
                <a:hlinkClick r:id="rId2"/>
              </a:rPr>
              <a:t>Supernova 1a</a:t>
            </a:r>
            <a:r>
              <a:rPr lang="en-US" dirty="0"/>
              <a:t> precursors?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227082"/>
            <a:ext cx="3525013" cy="4201445"/>
          </a:xfrm>
        </p:spPr>
        <p:txBody>
          <a:bodyPr>
            <a:normAutofit/>
          </a:bodyPr>
          <a:lstStyle/>
          <a:p>
            <a:r>
              <a:rPr lang="en-US" dirty="0"/>
              <a:t>What if mass accretion or stellar merger leads to a mass greater than Chandrasekhar’s limit?</a:t>
            </a:r>
          </a:p>
          <a:p>
            <a:r>
              <a:rPr lang="en-US" dirty="0"/>
              <a:t>From Wiki (see link).   More on supernova coming up.</a:t>
            </a:r>
          </a:p>
        </p:txBody>
      </p:sp>
      <p:pic>
        <p:nvPicPr>
          <p:cNvPr id="92162" name="Picture 2" descr="https://upload.wikimedia.org/wikipedia/commons/thumb/c/ce/Progenitor_IA_supernova.svg/1280px-Progenitor_IA_supernova.svg.png">
            <a:extLst>
              <a:ext uri="{FF2B5EF4-FFF2-40B4-BE49-F238E27FC236}">
                <a16:creationId xmlns:a16="http://schemas.microsoft.com/office/drawing/2014/main" id="{F3130B5D-28D7-1749-9551-3F4C443F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00" y="1082138"/>
            <a:ext cx="5399068" cy="55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65" y="0"/>
            <a:ext cx="11425659" cy="1111170"/>
          </a:xfrm>
        </p:spPr>
        <p:txBody>
          <a:bodyPr/>
          <a:lstStyle/>
          <a:p>
            <a:r>
              <a:rPr lang="en-US" dirty="0"/>
              <a:t>Core collapse supernovas: stars more than ~8 M</a:t>
            </a:r>
            <a:r>
              <a:rPr lang="en-US" baseline="-25000" dirty="0"/>
              <a:t>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10997397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Some discussion last chapter. Light curve plot from </a:t>
            </a:r>
            <a:r>
              <a:rPr lang="en-US" dirty="0" err="1"/>
              <a:t>IOPscience</a:t>
            </a:r>
            <a:r>
              <a:rPr lang="en-US" dirty="0"/>
              <a:t>.</a:t>
            </a:r>
          </a:p>
        </p:txBody>
      </p:sp>
      <p:pic>
        <p:nvPicPr>
          <p:cNvPr id="93186" name="Picture 2" descr="Image result for supernova light curves">
            <a:extLst>
              <a:ext uri="{FF2B5EF4-FFF2-40B4-BE49-F238E27FC236}">
                <a16:creationId xmlns:a16="http://schemas.microsoft.com/office/drawing/2014/main" id="{4C9CC2CE-7D29-6F47-910A-E780232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03" y="1736202"/>
            <a:ext cx="7643743" cy="4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7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Supernovas –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4883069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Type 1a from perhaps white dwarfs exceeding 1.4 solar masses.  Type 1s have no hydrogen in spectra.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 types.  Type II has </a:t>
            </a:r>
            <a:r>
              <a:rPr lang="en-US" dirty="0" err="1"/>
              <a:t>hydrogren</a:t>
            </a:r>
            <a:r>
              <a:rPr lang="en-US" dirty="0"/>
              <a:t>, is core collapse.  Other supernova type 1s may also be from core collapse.</a:t>
            </a:r>
          </a:p>
          <a:p>
            <a:pPr marL="0" indent="0">
              <a:buNone/>
            </a:pPr>
            <a:r>
              <a:rPr lang="en-US" dirty="0"/>
              <a:t>See </a:t>
            </a:r>
            <a:r>
              <a:rPr lang="en-US" dirty="0">
                <a:hlinkClick r:id="rId2"/>
              </a:rPr>
              <a:t>Supernova Spectra Page</a:t>
            </a:r>
            <a:r>
              <a:rPr lang="en-US" dirty="0"/>
              <a:t>.</a:t>
            </a:r>
          </a:p>
        </p:txBody>
      </p:sp>
      <p:pic>
        <p:nvPicPr>
          <p:cNvPr id="94210" name="Picture 2" descr="Image result for supernova spectra type">
            <a:extLst>
              <a:ext uri="{FF2B5EF4-FFF2-40B4-BE49-F238E27FC236}">
                <a16:creationId xmlns:a16="http://schemas.microsoft.com/office/drawing/2014/main" id="{D1F3C04D-22F7-B94B-B013-C89BFA3B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06" y="89945"/>
            <a:ext cx="5084181" cy="65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6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8763B74E-E283-1949-A22D-CF14AE2D5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/>
              <a:t>The Crab Nebula–Supernova from 1050 AD</a:t>
            </a: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94EE7C1-C999-1540-905B-2CD8AAB43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5867400"/>
            <a:ext cx="8915400" cy="762000"/>
          </a:xfrm>
          <a:ln/>
        </p:spPr>
        <p:txBody>
          <a:bodyPr/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/>
              <a:t>Can see expansion between 1973 and 2001</a:t>
            </a:r>
          </a:p>
          <a:p>
            <a:pPr marL="741363" lvl="1" indent="-284163">
              <a:spcBef>
                <a:spcPts val="3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200"/>
              <a:t>Kitt Peak National Observatory Images</a:t>
            </a:r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id="{C3BBFB7F-7F6A-EB4D-A7D0-60214328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068389"/>
            <a:ext cx="5772150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058597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A8DA1B87-4FB3-6E42-AF09-3341B6CD7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66800"/>
            <a:ext cx="546576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2C04A9CE-D798-8445-930C-47A2972F7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Supernova Remnants in Milky Way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14F32F04-F998-7143-927F-AA6150C1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367188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>
            <a:extLst>
              <a:ext uri="{FF2B5EF4-FFF2-40B4-BE49-F238E27FC236}">
                <a16:creationId xmlns:a16="http://schemas.microsoft.com/office/drawing/2014/main" id="{EAC1EAB6-5831-4B4B-8438-0970207C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562226"/>
            <a:ext cx="4951413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7" name="Text Box 5">
            <a:extLst>
              <a:ext uri="{FF2B5EF4-FFF2-40B4-BE49-F238E27FC236}">
                <a16:creationId xmlns:a16="http://schemas.microsoft.com/office/drawing/2014/main" id="{ECC40DC7-B64B-3D48-B244-ABA88BB3F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1722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Cygnus Loop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7E68DBA6-9BAE-264F-90BE-EBF1527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4864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Veil Nebula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2A98D36D-ED94-B646-9675-28A2A95D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819401"/>
            <a:ext cx="2743200" cy="14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Crab Nebula: </a:t>
            </a:r>
          </a:p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Remnant of a supernova observed in a.d. 1054</a:t>
            </a:r>
          </a:p>
        </p:txBody>
      </p:sp>
      <p:pic>
        <p:nvPicPr>
          <p:cNvPr id="90120" name="Picture 8">
            <a:extLst>
              <a:ext uri="{FF2B5EF4-FFF2-40B4-BE49-F238E27FC236}">
                <a16:creationId xmlns:a16="http://schemas.microsoft.com/office/drawing/2014/main" id="{C0D9B471-7110-464B-A78E-F2A92E17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40386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1" name="Picture 9">
            <a:extLst>
              <a:ext uri="{FF2B5EF4-FFF2-40B4-BE49-F238E27FC236}">
                <a16:creationId xmlns:a16="http://schemas.microsoft.com/office/drawing/2014/main" id="{5CFA43D6-955E-104F-9EDD-3AA670BA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1"/>
            <a:ext cx="4800600" cy="34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22" name="Text Box 10">
            <a:extLst>
              <a:ext uri="{FF2B5EF4-FFF2-40B4-BE49-F238E27FC236}">
                <a16:creationId xmlns:a16="http://schemas.microsoft.com/office/drawing/2014/main" id="{54BEECEC-8F97-7A40-A5FC-FE177174F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626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Cassiopeia A</a:t>
            </a:r>
          </a:p>
        </p:txBody>
      </p:sp>
      <p:sp>
        <p:nvSpPr>
          <p:cNvPr id="90123" name="Text Box 11">
            <a:extLst>
              <a:ext uri="{FF2B5EF4-FFF2-40B4-BE49-F238E27FC236}">
                <a16:creationId xmlns:a16="http://schemas.microsoft.com/office/drawing/2014/main" id="{48326D17-DEE5-0D41-941C-65D73FEA8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546726"/>
            <a:ext cx="1143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Optical</a:t>
            </a:r>
          </a:p>
        </p:txBody>
      </p:sp>
      <p:sp>
        <p:nvSpPr>
          <p:cNvPr id="90124" name="Text Box 12">
            <a:extLst>
              <a:ext uri="{FF2B5EF4-FFF2-40B4-BE49-F238E27FC236}">
                <a16:creationId xmlns:a16="http://schemas.microsoft.com/office/drawing/2014/main" id="{34E59BA9-A8F9-BE4E-8E27-9D8D6132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2133601"/>
            <a:ext cx="1066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X rays</a:t>
            </a:r>
          </a:p>
        </p:txBody>
      </p:sp>
    </p:spTree>
    <p:extLst>
      <p:ext uri="{BB962C8B-B14F-4D97-AF65-F5344CB8AC3E}">
        <p14:creationId xmlns:p14="http://schemas.microsoft.com/office/powerpoint/2010/main" val="3518635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" dur="5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9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1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4" dur="5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0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3F2AB28E-EF4C-7544-A599-57288397A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164"/>
            <a:ext cx="7772400" cy="1417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The Famous Supernova of 1987:</a:t>
            </a:r>
            <a:br>
              <a:rPr lang="en-US" altLang="en-US" sz="4000">
                <a:solidFill>
                  <a:srgbClr val="333399"/>
                </a:solidFill>
              </a:rPr>
            </a:br>
            <a:r>
              <a:rPr lang="en-US" altLang="en-US" sz="4000">
                <a:solidFill>
                  <a:srgbClr val="333399"/>
                </a:solidFill>
              </a:rPr>
              <a:t> Supernova 1987A</a:t>
            </a:r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513FC674-CE46-CB46-BAFC-5D701B33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1"/>
            <a:ext cx="60340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8A770D80-4089-ED4B-8B15-B349577B8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00201"/>
            <a:ext cx="1371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="1">
                <a:solidFill>
                  <a:srgbClr val="FFFFFF"/>
                </a:solidFill>
              </a:rPr>
              <a:t>Before</a:t>
            </a:r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id="{F72BF369-4077-524A-AC6C-ABB8A6F5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600201"/>
            <a:ext cx="1905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="1">
                <a:solidFill>
                  <a:srgbClr val="FFFFFF"/>
                </a:solidFill>
              </a:rPr>
              <a:t>At maximum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:a16="http://schemas.microsoft.com/office/drawing/2014/main" id="{53EBA8C9-28D9-0A41-A0C4-E9EB36AC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01"/>
            <a:ext cx="4953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Unusual type II supernova in the Large Magellanic Cloud in Feb. 1987</a:t>
            </a:r>
          </a:p>
        </p:txBody>
      </p:sp>
    </p:spTree>
    <p:extLst>
      <p:ext uri="{BB962C8B-B14F-4D97-AF65-F5344CB8AC3E}">
        <p14:creationId xmlns:p14="http://schemas.microsoft.com/office/powerpoint/2010/main" val="1732935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white dwarfs &amp; planetary nebulae: fate of all but the most massive stars</a:t>
            </a:r>
          </a:p>
          <a:p>
            <a:r>
              <a:rPr lang="en-US" dirty="0"/>
              <a:t>neutron stars and supernova remnants</a:t>
            </a:r>
          </a:p>
          <a:p>
            <a:r>
              <a:rPr lang="en-US" dirty="0"/>
              <a:t>stellar-mass black holes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>
            <a:extLst>
              <a:ext uri="{FF2B5EF4-FFF2-40B4-BE49-F238E27FC236}">
                <a16:creationId xmlns:a16="http://schemas.microsoft.com/office/drawing/2014/main" id="{B59D7A1D-EB67-9D46-B542-E31318E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9176"/>
            <a:ext cx="7759700" cy="51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6" name="Rectangle 2">
            <a:extLst>
              <a:ext uri="{FF2B5EF4-FFF2-40B4-BE49-F238E27FC236}">
                <a16:creationId xmlns:a16="http://schemas.microsoft.com/office/drawing/2014/main" id="{9B031FFD-B65B-164C-8125-D669A442E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76200"/>
            <a:ext cx="69342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Type I and II Supernovae</a:t>
            </a:r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CDA50693-8F99-F940-918B-1D84A0B65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1"/>
            <a:ext cx="3886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Core collapse of a massive star: type II supernova</a:t>
            </a:r>
          </a:p>
        </p:txBody>
      </p:sp>
      <p:sp>
        <p:nvSpPr>
          <p:cNvPr id="93188" name="Line 4">
            <a:extLst>
              <a:ext uri="{FF2B5EF4-FFF2-40B4-BE49-F238E27FC236}">
                <a16:creationId xmlns:a16="http://schemas.microsoft.com/office/drawing/2014/main" id="{882D5547-9F3B-3341-A813-66B56DC804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1614" y="1524000"/>
            <a:ext cx="1222375" cy="1066800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7A937A78-F429-FC44-A946-3444577E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641726"/>
            <a:ext cx="4953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If an accreting white dwarf exceeds the Chandrasekhar mass limit, it collapses, triggering a type Ia supernova.</a:t>
            </a:r>
          </a:p>
        </p:txBody>
      </p:sp>
      <p:sp>
        <p:nvSpPr>
          <p:cNvPr id="93190" name="Line 6">
            <a:extLst>
              <a:ext uri="{FF2B5EF4-FFF2-40B4-BE49-F238E27FC236}">
                <a16:creationId xmlns:a16="http://schemas.microsoft.com/office/drawing/2014/main" id="{AA30D3E2-F7CE-9140-8E9D-402FC36BFD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3122614"/>
            <a:ext cx="762000" cy="4603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1" name="Text Box 7">
            <a:extLst>
              <a:ext uri="{FF2B5EF4-FFF2-40B4-BE49-F238E27FC236}">
                <a16:creationId xmlns:a16="http://schemas.microsoft.com/office/drawing/2014/main" id="{CB58C9B3-3624-8345-9A0F-473E92C6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67401"/>
            <a:ext cx="5334000" cy="8767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Type I: No hydrogen lines in the spectrum</a:t>
            </a:r>
          </a:p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Type II: Hydrogen lines in the spectrum</a:t>
            </a:r>
          </a:p>
        </p:txBody>
      </p:sp>
    </p:spTree>
    <p:extLst>
      <p:ext uri="{BB962C8B-B14F-4D97-AF65-F5344CB8AC3E}">
        <p14:creationId xmlns:p14="http://schemas.microsoft.com/office/powerpoint/2010/main" val="431768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6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4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AC405BD7-1B51-5E4F-976B-BBE64EB43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Observations of Supernovae</a:t>
            </a: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7BB2B1F2-6B70-D64D-9CE5-6BEB3AEE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1143001"/>
            <a:ext cx="62468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3" name="Text Box 3">
            <a:extLst>
              <a:ext uri="{FF2B5EF4-FFF2-40B4-BE49-F238E27FC236}">
                <a16:creationId xmlns:a16="http://schemas.microsoft.com/office/drawing/2014/main" id="{56B8ACEE-9245-B04D-A08A-47F52A06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1"/>
            <a:ext cx="7543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Supernovae can easily be seen in distant galaxies.</a:t>
            </a:r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B0869B09-A6FC-C94F-8896-C367777DB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784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900"/>
              </a:spcBef>
              <a:buClr>
                <a:srgbClr val="CC3300"/>
              </a:buCl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CC3300"/>
                </a:solidFill>
              </a:rPr>
              <a:t>Supernova 1994D in NGC 4526</a:t>
            </a:r>
          </a:p>
        </p:txBody>
      </p:sp>
    </p:spTree>
    <p:extLst>
      <p:ext uri="{BB962C8B-B14F-4D97-AF65-F5344CB8AC3E}">
        <p14:creationId xmlns:p14="http://schemas.microsoft.com/office/powerpoint/2010/main" val="2495234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279D4911-FB00-EF45-AEB5-E379CB672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5504" y="228601"/>
            <a:ext cx="9435296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  <a:hlinkClick r:id="rId3"/>
              </a:rPr>
              <a:t>Neutron Stars</a:t>
            </a:r>
            <a:endParaRPr lang="en-US" altLang="en-US" dirty="0">
              <a:solidFill>
                <a:srgbClr val="333399"/>
              </a:solidFill>
            </a:endParaRPr>
          </a:p>
        </p:txBody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8A5D1E30-419B-6640-9681-6BFC97C92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976710"/>
            <a:ext cx="3886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Typical size: R ~ 10 km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70C277F8-8777-2B4B-9086-2552E106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16863"/>
            <a:ext cx="3505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Mass: M ~ 1.4 – 3 </a:t>
            </a:r>
            <a:r>
              <a:rPr lang="en-US" altLang="en-US" sz="2400" dirty="0" err="1">
                <a:solidFill>
                  <a:srgbClr val="333399"/>
                </a:solidFill>
                <a:cs typeface="Arial" panose="020B0604020202020204" pitchFamily="34" charset="0"/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  <a:cs typeface="Arial" panose="020B0604020202020204" pitchFamily="34" charset="0"/>
              </a:rPr>
              <a:t>sun</a:t>
            </a:r>
            <a:endParaRPr lang="en-US" altLang="en-US" sz="2400" baseline="-25000" dirty="0">
              <a:solidFill>
                <a:srgbClr val="333399"/>
              </a:solidFill>
              <a:cs typeface="Arial" panose="020B0604020202020204" pitchFamily="34" charset="0"/>
            </a:endParaRPr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CDCB9558-8C36-4A4D-A3F9-81C5948DC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068430"/>
            <a:ext cx="3505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Density: </a:t>
            </a:r>
            <a:r>
              <a:rPr lang="en-US" altLang="en-US" sz="24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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~ 10</a:t>
            </a:r>
            <a:r>
              <a:rPr lang="en-US" altLang="en-US" sz="2400" baseline="30000" dirty="0">
                <a:solidFill>
                  <a:srgbClr val="333399"/>
                </a:solidFill>
                <a:cs typeface="Arial" panose="020B0604020202020204" pitchFamily="34" charset="0"/>
              </a:rPr>
              <a:t>14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g/cm</a:t>
            </a:r>
            <a:r>
              <a:rPr lang="en-US" altLang="en-US" sz="2400" baseline="30000" dirty="0">
                <a:solidFill>
                  <a:srgbClr val="333399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E4C2BCBA-2181-9248-A4D1-03B1AE2FF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616452"/>
            <a:ext cx="30480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Piece of neutron star matter of the size of a sugar cube has a mass of ~ 100 million tons!!!</a:t>
            </a:r>
          </a:p>
        </p:txBody>
      </p:sp>
      <p:pic>
        <p:nvPicPr>
          <p:cNvPr id="94214" name="Picture 6">
            <a:extLst>
              <a:ext uri="{FF2B5EF4-FFF2-40B4-BE49-F238E27FC236}">
                <a16:creationId xmlns:a16="http://schemas.microsoft.com/office/drawing/2014/main" id="{AF1DF195-6A17-7149-9ABA-AB42E779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98" y="3065464"/>
            <a:ext cx="52927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id="{FDAFB102-CE21-8148-9C07-2EB6BD3BA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98" y="1084262"/>
            <a:ext cx="22860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A supernova explosion of an M &gt; 8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 star blows away its outer layers. </a:t>
            </a:r>
          </a:p>
        </p:txBody>
      </p:sp>
      <p:sp>
        <p:nvSpPr>
          <p:cNvPr id="94216" name="Text Box 8">
            <a:extLst>
              <a:ext uri="{FF2B5EF4-FFF2-40B4-BE49-F238E27FC236}">
                <a16:creationId xmlns:a16="http://schemas.microsoft.com/office/drawing/2014/main" id="{A5D15989-EE1D-7146-9FD0-8F812F8AB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160" y="1266824"/>
            <a:ext cx="25908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The central core will collapse into a compact object of ~ a few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. </a:t>
            </a: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834123AA-48C4-7D45-A3D3-B142E1BE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781" y="1108154"/>
            <a:ext cx="452589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P</a:t>
            </a:r>
            <a:r>
              <a:rPr lang="en-US" altLang="en-US" sz="2400" dirty="0">
                <a:solidFill>
                  <a:srgbClr val="333399"/>
                </a:solidFill>
              </a:rPr>
              <a:t>ressure becomes so high that electrons and protons combine to form stable neutrons throughout the object.</a:t>
            </a:r>
          </a:p>
        </p:txBody>
      </p:sp>
    </p:spTree>
    <p:extLst>
      <p:ext uri="{BB962C8B-B14F-4D97-AF65-F5344CB8AC3E}">
        <p14:creationId xmlns:p14="http://schemas.microsoft.com/office/powerpoint/2010/main" val="1339458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>
            <a:extLst>
              <a:ext uri="{FF2B5EF4-FFF2-40B4-BE49-F238E27FC236}">
                <a16:creationId xmlns:a16="http://schemas.microsoft.com/office/drawing/2014/main" id="{1FCBCFEF-15CE-F243-9B5C-DAEE5114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5016500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4" name="Rectangle 2">
            <a:extLst>
              <a:ext uri="{FF2B5EF4-FFF2-40B4-BE49-F238E27FC236}">
                <a16:creationId xmlns:a16="http://schemas.microsoft.com/office/drawing/2014/main" id="{8FABAE52-B96C-E545-8D50-2B736C4DC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Discovery of Pulsars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33A0CDC-945B-BB48-BD3D-F697BC98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36637"/>
            <a:ext cx="33528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DA95242D-BFDF-FD47-87DA-B0EEDBA6F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387475"/>
            <a:ext cx="5181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Collapsing stellar core spins up to periods of ~ a few milliseconds.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FD9E37A0-2AFF-7145-A2FD-4932AC6E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914401"/>
            <a:ext cx="4876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Angular momentum conservation </a:t>
            </a:r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8DF5B7A2-E39E-C04B-A44D-CB307464D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83275"/>
            <a:ext cx="8305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Rapidly pulsed (optical and radio) emission from some objects interpreted as spin period of neutron stars</a:t>
            </a: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6B799EF9-C72E-D74B-AFD8-338CE6E3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00"/>
            <a:ext cx="4343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Magnetic fields are amplified up to B ~ 10</a:t>
            </a:r>
            <a:r>
              <a:rPr lang="en-US" altLang="en-US" sz="2400" baseline="30000">
                <a:solidFill>
                  <a:srgbClr val="333399"/>
                </a:solidFill>
              </a:rPr>
              <a:t>9</a:t>
            </a:r>
            <a:r>
              <a:rPr lang="en-US" altLang="en-US" sz="2400">
                <a:solidFill>
                  <a:srgbClr val="333399"/>
                </a:solidFill>
              </a:rPr>
              <a:t> – 10</a:t>
            </a:r>
            <a:r>
              <a:rPr lang="en-US" altLang="en-US" sz="2400" baseline="30000">
                <a:solidFill>
                  <a:srgbClr val="333399"/>
                </a:solidFill>
              </a:rPr>
              <a:t>15</a:t>
            </a:r>
            <a:r>
              <a:rPr lang="en-US" altLang="en-US" sz="2400">
                <a:solidFill>
                  <a:srgbClr val="333399"/>
                </a:solidFill>
              </a:rPr>
              <a:t> G.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D6798D52-632C-B945-BE95-2E72DEE7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124200"/>
            <a:ext cx="4343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(up to 10</a:t>
            </a:r>
            <a:r>
              <a:rPr lang="en-US" altLang="en-US" sz="2400" baseline="30000">
                <a:solidFill>
                  <a:srgbClr val="333399"/>
                </a:solidFill>
              </a:rPr>
              <a:t>12</a:t>
            </a:r>
            <a:r>
              <a:rPr lang="en-US" altLang="en-US" sz="2400">
                <a:solidFill>
                  <a:srgbClr val="333399"/>
                </a:solidFill>
              </a:rPr>
              <a:t> times the average magnetic field of the sun)</a:t>
            </a:r>
          </a:p>
        </p:txBody>
      </p:sp>
    </p:spTree>
    <p:extLst>
      <p:ext uri="{BB962C8B-B14F-4D97-AF65-F5344CB8AC3E}">
        <p14:creationId xmlns:p14="http://schemas.microsoft.com/office/powerpoint/2010/main" val="3375164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B616DB1C-CA79-824A-9F56-EE9EA00F7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1"/>
            <a:ext cx="69342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>
                <a:solidFill>
                  <a:srgbClr val="333399"/>
                </a:solidFill>
              </a:rPr>
              <a:t>The Crab Pulsar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9E21D602-6486-6444-91EA-EC359C69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668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4BAD6153-6167-D54B-80BB-0DE6721C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43735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6D0B7E7F-78E8-304D-A82E-B75EA438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14600"/>
            <a:ext cx="914400" cy="9144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Line 5">
            <a:extLst>
              <a:ext uri="{FF2B5EF4-FFF2-40B4-BE49-F238E27FC236}">
                <a16:creationId xmlns:a16="http://schemas.microsoft.com/office/drawing/2014/main" id="{37675B8D-1040-2F4B-A96E-6140E299F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1065214"/>
            <a:ext cx="2667000" cy="14509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6">
            <a:extLst>
              <a:ext uri="{FF2B5EF4-FFF2-40B4-BE49-F238E27FC236}">
                <a16:creationId xmlns:a16="http://schemas.microsoft.com/office/drawing/2014/main" id="{BB260AFB-F490-BF4F-8CD1-644015AE1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429000"/>
            <a:ext cx="2667000" cy="16764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1444253C-34D9-3442-89A8-6820156E7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066800"/>
            <a:ext cx="4114800" cy="40386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E880D3F4-3601-6542-823E-68E3B1E2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96001"/>
            <a:ext cx="7010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Remnant of a supernova observed in A.D. 1054</a:t>
            </a:r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9D47EA08-6CA7-CA4C-8DBF-D51A86362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334001"/>
            <a:ext cx="2819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Pulsar wind + jets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6900C174-E4DD-604E-BC5A-DC57A5991D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23214" y="2665414"/>
            <a:ext cx="307975" cy="2746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Line 11">
            <a:extLst>
              <a:ext uri="{FF2B5EF4-FFF2-40B4-BE49-F238E27FC236}">
                <a16:creationId xmlns:a16="http://schemas.microsoft.com/office/drawing/2014/main" id="{BD69060E-17BE-6045-A371-23C13CB73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0" y="3503614"/>
            <a:ext cx="457200" cy="19081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8" name="Line 12">
            <a:extLst>
              <a:ext uri="{FF2B5EF4-FFF2-40B4-BE49-F238E27FC236}">
                <a16:creationId xmlns:a16="http://schemas.microsoft.com/office/drawing/2014/main" id="{C2E19C7E-8125-C441-BDA0-E5D8A5E8F0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94614" y="4189414"/>
            <a:ext cx="1450975" cy="1222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9" name="Line 13">
            <a:extLst>
              <a:ext uri="{FF2B5EF4-FFF2-40B4-BE49-F238E27FC236}">
                <a16:creationId xmlns:a16="http://schemas.microsoft.com/office/drawing/2014/main" id="{4C1D01C0-F85C-9740-BBC2-E5980CDD2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436814"/>
            <a:ext cx="533400" cy="29749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2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>
            <a:extLst>
              <a:ext uri="{FF2B5EF4-FFF2-40B4-BE49-F238E27FC236}">
                <a16:creationId xmlns:a16="http://schemas.microsoft.com/office/drawing/2014/main" id="{461D4276-6364-5444-B151-F99453E4F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Crab Pulsar – </a:t>
            </a:r>
            <a:r>
              <a:rPr lang="en-US" altLang="en-US" dirty="0">
                <a:solidFill>
                  <a:srgbClr val="333399"/>
                </a:solidFill>
                <a:hlinkClick r:id="rId3"/>
              </a:rPr>
              <a:t>Chandra movie</a:t>
            </a:r>
            <a:endParaRPr lang="en-US" altLang="en-US" dirty="0">
              <a:solidFill>
                <a:srgbClr val="333399"/>
              </a:solidFill>
            </a:endParaRPr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id="{38DB7CF6-C2DC-A84A-854A-7E24BAAD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4191000" cy="405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3" name="Picture 3">
            <a:extLst>
              <a:ext uri="{FF2B5EF4-FFF2-40B4-BE49-F238E27FC236}">
                <a16:creationId xmlns:a16="http://schemas.microsoft.com/office/drawing/2014/main" id="{DE286593-E57A-8849-A21C-43A283C0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1"/>
            <a:ext cx="40386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BBFB1C70-2989-B744-822F-AA5684AEF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67401"/>
            <a:ext cx="2209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Visual image</a:t>
            </a:r>
          </a:p>
        </p:txBody>
      </p:sp>
      <p:sp>
        <p:nvSpPr>
          <p:cNvPr id="97285" name="Text Box 5">
            <a:extLst>
              <a:ext uri="{FF2B5EF4-FFF2-40B4-BE49-F238E27FC236}">
                <a16:creationId xmlns:a16="http://schemas.microsoft.com/office/drawing/2014/main" id="{695141D2-0C8D-9D4E-AFDF-446E5452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867401"/>
            <a:ext cx="2209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X-ray image</a:t>
            </a:r>
          </a:p>
        </p:txBody>
      </p:sp>
    </p:spTree>
    <p:extLst>
      <p:ext uri="{BB962C8B-B14F-4D97-AF65-F5344CB8AC3E}">
        <p14:creationId xmlns:p14="http://schemas.microsoft.com/office/powerpoint/2010/main" val="3191303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DEA618E2-2DB7-9342-B94F-3B4D8AEB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1"/>
            <a:ext cx="76200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6" name="Rectangle 2">
            <a:extLst>
              <a:ext uri="{FF2B5EF4-FFF2-40B4-BE49-F238E27FC236}">
                <a16:creationId xmlns:a16="http://schemas.microsoft.com/office/drawing/2014/main" id="{AE6C7D23-A285-6244-8D8F-7A76EAC06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228601"/>
            <a:ext cx="7543800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Light curves of the Crab Pulsar</a:t>
            </a:r>
          </a:p>
        </p:txBody>
      </p:sp>
    </p:spTree>
    <p:extLst>
      <p:ext uri="{BB962C8B-B14F-4D97-AF65-F5344CB8AC3E}">
        <p14:creationId xmlns:p14="http://schemas.microsoft.com/office/powerpoint/2010/main" val="348207526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>
            <a:extLst>
              <a:ext uri="{FF2B5EF4-FFF2-40B4-BE49-F238E27FC236}">
                <a16:creationId xmlns:a16="http://schemas.microsoft.com/office/drawing/2014/main" id="{2BB4FEBB-5D48-CC42-8A74-5F38DD79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71" y="989012"/>
            <a:ext cx="29845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0" name="Rectangle 2">
            <a:extLst>
              <a:ext uri="{FF2B5EF4-FFF2-40B4-BE49-F238E27FC236}">
                <a16:creationId xmlns:a16="http://schemas.microsoft.com/office/drawing/2014/main" id="{FF5968E4-2CD6-F04C-BFFE-250731F57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6868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Lighthouse Model of Pulsars</a:t>
            </a:r>
          </a:p>
        </p:txBody>
      </p:sp>
      <p:pic>
        <p:nvPicPr>
          <p:cNvPr id="99331" name="Picture 3">
            <a:extLst>
              <a:ext uri="{FF2B5EF4-FFF2-40B4-BE49-F238E27FC236}">
                <a16:creationId xmlns:a16="http://schemas.microsoft.com/office/drawing/2014/main" id="{3CDE3533-0FF4-A448-8E50-E23F3D35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9" y="4116387"/>
            <a:ext cx="4038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>
            <a:extLst>
              <a:ext uri="{FF2B5EF4-FFF2-40B4-BE49-F238E27FC236}">
                <a16:creationId xmlns:a16="http://schemas.microsoft.com/office/drawing/2014/main" id="{6B1C6452-5A15-D444-B3D3-DF95EC04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9" y="990600"/>
            <a:ext cx="3352800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103AD2CA-8C95-FD4B-AC46-736825F22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643" y="1676400"/>
            <a:ext cx="3356657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A pulsar’s magnetic field has a dipole structure, just like Earth.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CE394513-CD76-D247-8CF5-A64660D13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100" y="4419600"/>
            <a:ext cx="3052822" cy="180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Radiation is emitted mostly along the magnetic poles.</a:t>
            </a:r>
          </a:p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See animation </a:t>
            </a:r>
            <a:r>
              <a:rPr lang="en-US" altLang="en-US" sz="2000" dirty="0">
                <a:solidFill>
                  <a:srgbClr val="333399"/>
                </a:solidFill>
                <a:hlinkClick r:id="rId6"/>
              </a:rPr>
              <a:t>here</a:t>
            </a:r>
            <a:r>
              <a:rPr lang="en-US" altLang="en-US" sz="2000" dirty="0">
                <a:solidFill>
                  <a:srgbClr val="333399"/>
                </a:solidFill>
              </a:rPr>
              <a:t>.  </a:t>
            </a:r>
            <a:r>
              <a:rPr lang="en-US" altLang="en-US" sz="2000" dirty="0">
                <a:solidFill>
                  <a:srgbClr val="333399"/>
                </a:solidFill>
                <a:hlinkClick r:id="rId7"/>
              </a:rPr>
              <a:t>NASA video</a:t>
            </a:r>
            <a:r>
              <a:rPr lang="en-US" altLang="en-US" sz="2000" dirty="0">
                <a:solidFill>
                  <a:srgbClr val="33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0478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>
            <a:extLst>
              <a:ext uri="{FF2B5EF4-FFF2-40B4-BE49-F238E27FC236}">
                <a16:creationId xmlns:a16="http://schemas.microsoft.com/office/drawing/2014/main" id="{0FFA3413-E4CC-0F4A-8CE3-A8BC727FE6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-76200"/>
            <a:ext cx="59436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Images of Pulsars and other Neutron Stars</a:t>
            </a: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9E7B2017-027B-8C4E-A0F2-15558002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441960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5" name="Picture 3">
            <a:extLst>
              <a:ext uri="{FF2B5EF4-FFF2-40B4-BE49-F238E27FC236}">
                <a16:creationId xmlns:a16="http://schemas.microsoft.com/office/drawing/2014/main" id="{1504FD57-29C2-374A-9ABE-B828860A4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752600"/>
            <a:ext cx="39862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2900D8D3-FD37-0148-8B5A-4E61EBF47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1"/>
            <a:ext cx="3200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Vela pulsar moving through interstellar space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91172CC7-A8A0-A149-AEC4-FC602F14E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5318126"/>
            <a:ext cx="16764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Crab Nebula and pulsar</a:t>
            </a:r>
          </a:p>
        </p:txBody>
      </p:sp>
      <p:pic>
        <p:nvPicPr>
          <p:cNvPr id="100359" name="Picture 7">
            <a:extLst>
              <a:ext uri="{FF2B5EF4-FFF2-40B4-BE49-F238E27FC236}">
                <a16:creationId xmlns:a16="http://schemas.microsoft.com/office/drawing/2014/main" id="{74595C23-8297-F54E-ABC4-230743F2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52600"/>
            <a:ext cx="43799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60" name="Picture 8">
            <a:extLst>
              <a:ext uri="{FF2B5EF4-FFF2-40B4-BE49-F238E27FC236}">
                <a16:creationId xmlns:a16="http://schemas.microsoft.com/office/drawing/2014/main" id="{D89889E9-904D-5449-BD96-1168B7C7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1676400"/>
            <a:ext cx="40036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090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16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19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>
            <a:extLst>
              <a:ext uri="{FF2B5EF4-FFF2-40B4-BE49-F238E27FC236}">
                <a16:creationId xmlns:a16="http://schemas.microsoft.com/office/drawing/2014/main" id="{E8D4C19F-DAD1-054C-855E-492612366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0"/>
            <a:ext cx="7239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2250"/>
              </a:spcBef>
            </a:pPr>
            <a:r>
              <a:rPr lang="en-US" altLang="en-US" sz="3600">
                <a:solidFill>
                  <a:srgbClr val="333399"/>
                </a:solidFill>
              </a:rPr>
              <a:t>Neutron Stars in Binary Systems: X-ray binaries</a:t>
            </a:r>
          </a:p>
        </p:txBody>
      </p:sp>
      <p:graphicFrame>
        <p:nvGraphicFramePr>
          <p:cNvPr id="101378" name="Object 2">
            <a:extLst>
              <a:ext uri="{FF2B5EF4-FFF2-40B4-BE49-F238E27FC236}">
                <a16:creationId xmlns:a16="http://schemas.microsoft.com/office/drawing/2014/main" id="{1F8EBC00-91B5-D84F-9A95-6123D1128B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427288"/>
          <a:ext cx="40386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8" r:id="rId4" imgW="8242300" imgH="5854700" progId="">
                  <p:embed/>
                </p:oleObj>
              </mc:Choice>
              <mc:Fallback>
                <p:oleObj r:id="rId4" imgW="8242300" imgH="5854700" progId="">
                  <p:embed/>
                  <p:pic>
                    <p:nvPicPr>
                      <p:cNvPr id="101378" name="Object 2">
                        <a:extLst>
                          <a:ext uri="{FF2B5EF4-FFF2-40B4-BE49-F238E27FC236}">
                            <a16:creationId xmlns:a16="http://schemas.microsoft.com/office/drawing/2014/main" id="{1F8EBC00-91B5-D84F-9A95-6123D1128B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27288"/>
                        <a:ext cx="4038600" cy="2870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79" name="Picture 3">
            <a:extLst>
              <a:ext uri="{FF2B5EF4-FFF2-40B4-BE49-F238E27FC236}">
                <a16:creationId xmlns:a16="http://schemas.microsoft.com/office/drawing/2014/main" id="{D0555ACF-D971-5E46-9950-91434A65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95" y="1157288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7A71093E-BE62-9841-AB82-88EEE832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71601"/>
            <a:ext cx="2819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Example: Her X-1</a:t>
            </a: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557C97F4-6A0D-D64F-B271-F01EECBD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981201"/>
            <a:ext cx="25908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2 M</a:t>
            </a:r>
            <a:r>
              <a:rPr lang="en-US" altLang="en-US" sz="2000" baseline="-25000">
                <a:solidFill>
                  <a:srgbClr val="FFFFFF"/>
                </a:solidFill>
              </a:rPr>
              <a:t>sun</a:t>
            </a:r>
            <a:r>
              <a:rPr lang="en-US" altLang="en-US" sz="2000">
                <a:solidFill>
                  <a:srgbClr val="FFFFFF"/>
                </a:solidFill>
              </a:rPr>
              <a:t> (F-type) star</a:t>
            </a:r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9EFD7595-5BE0-CE4D-8D0C-9FA84EBC7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8214" y="2362200"/>
            <a:ext cx="1069975" cy="762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04F3FFBB-E036-D54E-B6B7-D45297A3A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Neutron star</a:t>
            </a:r>
          </a:p>
        </p:txBody>
      </p:sp>
      <p:sp>
        <p:nvSpPr>
          <p:cNvPr id="101384" name="Line 8">
            <a:extLst>
              <a:ext uri="{FF2B5EF4-FFF2-40B4-BE49-F238E27FC236}">
                <a16:creationId xmlns:a16="http://schemas.microsoft.com/office/drawing/2014/main" id="{6BEB0B23-7579-8344-BE6D-9A6D76100A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1214" y="5027614"/>
            <a:ext cx="765175" cy="612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06E7BB87-2C5C-D74E-BE6F-9EECD9CFC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1"/>
            <a:ext cx="5791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Accretion disk material heats to several million K =&gt; X-ray emission</a:t>
            </a:r>
          </a:p>
        </p:txBody>
      </p:sp>
      <p:sp>
        <p:nvSpPr>
          <p:cNvPr id="101386" name="Line 10">
            <a:extLst>
              <a:ext uri="{FF2B5EF4-FFF2-40B4-BE49-F238E27FC236}">
                <a16:creationId xmlns:a16="http://schemas.microsoft.com/office/drawing/2014/main" id="{05463E1F-AE7C-FA4E-B88B-899C531FB6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2614" y="5103814"/>
            <a:ext cx="536575" cy="993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>
            <a:extLst>
              <a:ext uri="{FF2B5EF4-FFF2-40B4-BE49-F238E27FC236}">
                <a16:creationId xmlns:a16="http://schemas.microsoft.com/office/drawing/2014/main" id="{A494CF93-F9BF-2549-9437-93A1749427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9214" y="5180014"/>
            <a:ext cx="384175" cy="460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>
            <a:extLst>
              <a:ext uri="{FF2B5EF4-FFF2-40B4-BE49-F238E27FC236}">
                <a16:creationId xmlns:a16="http://schemas.microsoft.com/office/drawing/2014/main" id="{383436FE-9502-7944-A94E-57CC476B3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508126"/>
            <a:ext cx="25908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Star eclipses neutron star and accretion disk periodically</a:t>
            </a:r>
          </a:p>
        </p:txBody>
      </p:sp>
      <p:sp>
        <p:nvSpPr>
          <p:cNvPr id="101389" name="Text Box 13">
            <a:extLst>
              <a:ext uri="{FF2B5EF4-FFF2-40B4-BE49-F238E27FC236}">
                <a16:creationId xmlns:a16="http://schemas.microsoft.com/office/drawing/2014/main" id="{9D2D0D8A-4882-724F-9F1F-E5E54CC8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562601"/>
            <a:ext cx="2057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Orbital period = 1.7 days</a:t>
            </a:r>
          </a:p>
        </p:txBody>
      </p:sp>
      <p:pic>
        <p:nvPicPr>
          <p:cNvPr id="101390" name="Picture 14">
            <a:extLst>
              <a:ext uri="{FF2B5EF4-FFF2-40B4-BE49-F238E27FC236}">
                <a16:creationId xmlns:a16="http://schemas.microsoft.com/office/drawing/2014/main" id="{90BC6518-99FD-2F47-AB30-ABEA811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33689"/>
            <a:ext cx="350520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402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4" dur="5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Oval 1">
            <a:extLst>
              <a:ext uri="{FF2B5EF4-FFF2-40B4-BE49-F238E27FC236}">
                <a16:creationId xmlns:a16="http://schemas.microsoft.com/office/drawing/2014/main" id="{11E6A498-BE64-7743-9AA5-FC8DB78AF9F6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19800" y="3276601"/>
            <a:ext cx="2590800" cy="1031875"/>
          </a:xfrm>
          <a:prstGeom prst="ellips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B5A6357C-D851-A741-BA84-812CEB30E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19801"/>
            <a:ext cx="7467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Low luminosity; high temperature =&gt; White dwarfs are found in the lower center/left of the H-R diagram.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04EAE4BA-5045-CF4B-B6E6-4AFB00A4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92076"/>
            <a:ext cx="6037262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17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8A7B-632A-444F-B4DB-8DF8BCCB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end events:  GW170817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6EAD5-891C-CE48-9CA0-5E02A5699D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1094" y="1323452"/>
            <a:ext cx="10201153" cy="4524375"/>
          </a:xfrm>
        </p:spPr>
        <p:txBody>
          <a:bodyPr/>
          <a:lstStyle/>
          <a:p>
            <a:r>
              <a:rPr lang="en-US" dirty="0"/>
              <a:t>A merger of two neutron stars as part of a multi-messenger study.</a:t>
            </a:r>
          </a:p>
          <a:p>
            <a:r>
              <a:rPr lang="en-US" dirty="0"/>
              <a:t>Gravitational waves detected</a:t>
            </a:r>
          </a:p>
          <a:p>
            <a:r>
              <a:rPr lang="en-US" dirty="0"/>
              <a:t>Short duration Gamma-Ray Burst or GRB</a:t>
            </a:r>
          </a:p>
          <a:p>
            <a:r>
              <a:rPr lang="en-US" dirty="0" err="1"/>
              <a:t>Veritasium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dirty="0" err="1"/>
              <a:t>Ligo</a:t>
            </a:r>
            <a:r>
              <a:rPr lang="en-US" dirty="0"/>
              <a:t> PR image</a:t>
            </a:r>
          </a:p>
          <a:p>
            <a:endParaRPr lang="en-US" dirty="0"/>
          </a:p>
        </p:txBody>
      </p:sp>
      <p:pic>
        <p:nvPicPr>
          <p:cNvPr id="164866" name="Picture 2" descr="Image result for GW170817">
            <a:extLst>
              <a:ext uri="{FF2B5EF4-FFF2-40B4-BE49-F238E27FC236}">
                <a16:creationId xmlns:a16="http://schemas.microsoft.com/office/drawing/2014/main" id="{11402FA7-B977-3C4B-BDE5-5D28E940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44" y="2855006"/>
            <a:ext cx="7392605" cy="36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41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>
            <a:extLst>
              <a:ext uri="{FF2B5EF4-FFF2-40B4-BE49-F238E27FC236}">
                <a16:creationId xmlns:a16="http://schemas.microsoft.com/office/drawing/2014/main" id="{B7E36A8B-CF2D-394C-9B80-801455E4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0000" contrast="2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AABF67DE-A171-8B47-BF21-101D00E27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FFFFFF"/>
                </a:solidFill>
              </a:rPr>
              <a:t>Black Holes</a:t>
            </a: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F89BFE52-3C6C-EF40-BD07-D54426653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447800"/>
            <a:ext cx="74676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Just like white dwarfs (Chandrasekhar limit: 1.4 M</a:t>
            </a:r>
            <a:r>
              <a:rPr lang="en-US" altLang="en-US" sz="2400" baseline="-25000">
                <a:solidFill>
                  <a:srgbClr val="FFFFFF"/>
                </a:solidFill>
              </a:rPr>
              <a:t>sun</a:t>
            </a:r>
            <a:r>
              <a:rPr lang="en-US" altLang="en-US" sz="2400">
                <a:solidFill>
                  <a:srgbClr val="FFFFFF"/>
                </a:solidFill>
              </a:rPr>
              <a:t>), there is a mass limit for neutron stars: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79548290-3932-8940-8539-E1E016F1B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743200"/>
            <a:ext cx="48006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FFFF"/>
                </a:solidFill>
              </a:rPr>
              <a:t>Neutron stars can not exist with masses &gt; 3 M</a:t>
            </a:r>
            <a:r>
              <a:rPr lang="en-US" altLang="en-US" sz="2800" baseline="-25000">
                <a:solidFill>
                  <a:srgbClr val="FFFFFF"/>
                </a:solidFill>
              </a:rPr>
              <a:t>sun</a:t>
            </a:r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496FDB83-6A82-6C46-8119-CE8F69DAD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743200"/>
            <a:ext cx="4953000" cy="9906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E7F913DA-CEF5-D848-A67C-A7D5FE932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38600"/>
            <a:ext cx="67818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We know of no mechanism to halt the collapse of a compact object with &gt; 3 M</a:t>
            </a:r>
            <a:r>
              <a:rPr lang="en-US" altLang="en-US" sz="2400" baseline="-25000">
                <a:solidFill>
                  <a:srgbClr val="FFFFFF"/>
                </a:solidFill>
              </a:rPr>
              <a:t>sun</a:t>
            </a:r>
            <a:r>
              <a:rPr lang="en-US" altLang="en-US" sz="2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64337A07-34E2-CA47-84E3-4A49B6115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858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It will collapse into a single point – a singularity: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5BC5931D-E472-1948-84C7-19C8E5051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943600"/>
            <a:ext cx="3505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FFFFFF"/>
                </a:solidFill>
              </a:rPr>
              <a:t>=&gt; A black hole!</a:t>
            </a:r>
          </a:p>
        </p:txBody>
      </p:sp>
    </p:spTree>
    <p:extLst>
      <p:ext uri="{BB962C8B-B14F-4D97-AF65-F5344CB8AC3E}">
        <p14:creationId xmlns:p14="http://schemas.microsoft.com/office/powerpoint/2010/main" val="3129039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>
            <a:extLst>
              <a:ext uri="{FF2B5EF4-FFF2-40B4-BE49-F238E27FC236}">
                <a16:creationId xmlns:a16="http://schemas.microsoft.com/office/drawing/2014/main" id="{E4376986-796F-C54B-A2C9-42066AED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5" y="1371600"/>
            <a:ext cx="3335338" cy="493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149B8973-98EA-824D-BE75-4EFDE0A43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271428"/>
            <a:ext cx="9415648" cy="792163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Escape Velocity – let’s review derivation</a:t>
            </a:r>
          </a:p>
        </p:txBody>
      </p:sp>
      <p:sp>
        <p:nvSpPr>
          <p:cNvPr id="104451" name="Text Box 3">
            <a:extLst>
              <a:ext uri="{FF2B5EF4-FFF2-40B4-BE49-F238E27FC236}">
                <a16:creationId xmlns:a16="http://schemas.microsoft.com/office/drawing/2014/main" id="{B794E628-F7DD-4849-8EE8-3AD695D4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132" y="1217168"/>
            <a:ext cx="32004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Velocity needed to escape Earth’s gravity from the surface: </a:t>
            </a:r>
            <a:r>
              <a:rPr lang="en-US" altLang="en-US" sz="2400" dirty="0" err="1">
                <a:solidFill>
                  <a:srgbClr val="333399"/>
                </a:solidFill>
              </a:rPr>
              <a:t>v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esc</a:t>
            </a:r>
            <a:r>
              <a:rPr lang="en-US" altLang="en-US" sz="2400" dirty="0">
                <a:solidFill>
                  <a:srgbClr val="333399"/>
                </a:solidFill>
              </a:rPr>
              <a:t> 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≈ </a:t>
            </a:r>
            <a:r>
              <a:rPr lang="en-US" altLang="en-US" sz="2400" dirty="0">
                <a:solidFill>
                  <a:srgbClr val="333399"/>
                </a:solidFill>
              </a:rPr>
              <a:t>11.6 km/s. </a:t>
            </a:r>
          </a:p>
        </p:txBody>
      </p:sp>
      <p:sp>
        <p:nvSpPr>
          <p:cNvPr id="104452" name="Oval 4">
            <a:extLst>
              <a:ext uri="{FF2B5EF4-FFF2-40B4-BE49-F238E27FC236}">
                <a16:creationId xmlns:a16="http://schemas.microsoft.com/office/drawing/2014/main" id="{144A80CB-CCE7-2241-81C7-40E47D487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1371600"/>
            <a:ext cx="1295400" cy="12192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3" name="Line 5">
            <a:extLst>
              <a:ext uri="{FF2B5EF4-FFF2-40B4-BE49-F238E27FC236}">
                <a16:creationId xmlns:a16="http://schemas.microsoft.com/office/drawing/2014/main" id="{049FF600-AC93-4D44-9171-0ABC869E3A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989014"/>
            <a:ext cx="1588" cy="9937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Text Box 6">
            <a:extLst>
              <a:ext uri="{FF2B5EF4-FFF2-40B4-BE49-F238E27FC236}">
                <a16:creationId xmlns:a16="http://schemas.microsoft.com/office/drawing/2014/main" id="{31401B74-9DFF-7D4B-89B8-593709C5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12192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CBFAB9D0-491C-FE46-990F-4F4B9D1FD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11" y="2958876"/>
            <a:ext cx="3810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Now, gravitational force decreases with distance (~ 1/d</a:t>
            </a:r>
            <a:r>
              <a:rPr lang="en-US" altLang="en-US" sz="2400" baseline="30000" dirty="0">
                <a:solidFill>
                  <a:srgbClr val="333399"/>
                </a:solidFill>
              </a:rPr>
              <a:t>2</a:t>
            </a:r>
            <a:r>
              <a:rPr lang="en-US" altLang="en-US" sz="2400" dirty="0">
                <a:solidFill>
                  <a:srgbClr val="333399"/>
                </a:solidFill>
              </a:rPr>
              <a:t>) =&gt; Starting out high above the surface =&gt; lower escape velocity. </a:t>
            </a:r>
          </a:p>
        </p:txBody>
      </p:sp>
      <p:sp>
        <p:nvSpPr>
          <p:cNvPr id="104456" name="Oval 8">
            <a:extLst>
              <a:ext uri="{FF2B5EF4-FFF2-40B4-BE49-F238E27FC236}">
                <a16:creationId xmlns:a16="http://schemas.microsoft.com/office/drawing/2014/main" id="{EA9ECB9D-0EE5-4F49-B328-6308C6D09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76600"/>
            <a:ext cx="1295400" cy="12192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Line 9">
            <a:extLst>
              <a:ext uri="{FF2B5EF4-FFF2-40B4-BE49-F238E27FC236}">
                <a16:creationId xmlns:a16="http://schemas.microsoft.com/office/drawing/2014/main" id="{A17BF975-1A36-474D-8B8A-61B723041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34600" y="3427414"/>
            <a:ext cx="1588" cy="4603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Text Box 10">
            <a:extLst>
              <a:ext uri="{FF2B5EF4-FFF2-40B4-BE49-F238E27FC236}">
                <a16:creationId xmlns:a16="http://schemas.microsoft.com/office/drawing/2014/main" id="{847F3CE8-2B7C-2F41-A933-4A0D2DEB1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004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9EC75FE5-D404-4F4D-A96F-3B3DBB290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3810000"/>
            <a:ext cx="685800" cy="76200"/>
          </a:xfrm>
          <a:prstGeom prst="rect">
            <a:avLst/>
          </a:prstGeom>
          <a:solidFill>
            <a:srgbClr val="333399"/>
          </a:solidFill>
          <a:ln w="9360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0" name="Text Box 12">
            <a:extLst>
              <a:ext uri="{FF2B5EF4-FFF2-40B4-BE49-F238E27FC236}">
                <a16:creationId xmlns:a16="http://schemas.microsoft.com/office/drawing/2014/main" id="{ADF31D96-F6E0-2440-873C-B488C0CA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51816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61" name="Text Box 13">
            <a:extLst>
              <a:ext uri="{FF2B5EF4-FFF2-40B4-BE49-F238E27FC236}">
                <a16:creationId xmlns:a16="http://schemas.microsoft.com/office/drawing/2014/main" id="{169FBB62-8E47-3144-A9F0-39D399A3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11" y="5090669"/>
            <a:ext cx="3886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If you could compress Earth to a smaller radius =&gt; higher escape velocity from the surface. </a:t>
            </a:r>
          </a:p>
        </p:txBody>
      </p:sp>
      <p:sp>
        <p:nvSpPr>
          <p:cNvPr id="104462" name="Oval 14">
            <a:extLst>
              <a:ext uri="{FF2B5EF4-FFF2-40B4-BE49-F238E27FC236}">
                <a16:creationId xmlns:a16="http://schemas.microsoft.com/office/drawing/2014/main" id="{D538771A-ED8B-FF42-AA5B-580A8052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5715000"/>
            <a:ext cx="609600" cy="6096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3" name="Line 15">
            <a:extLst>
              <a:ext uri="{FF2B5EF4-FFF2-40B4-BE49-F238E27FC236}">
                <a16:creationId xmlns:a16="http://schemas.microsoft.com/office/drawing/2014/main" id="{9A7272A5-DB2E-4743-AB80-0F12C897FC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341814"/>
            <a:ext cx="1588" cy="1679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19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9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>
            <a:extLst>
              <a:ext uri="{FF2B5EF4-FFF2-40B4-BE49-F238E27FC236}">
                <a16:creationId xmlns:a16="http://schemas.microsoft.com/office/drawing/2014/main" id="{C38E88CE-9E1D-4B48-8CFD-AE39639CD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52401"/>
            <a:ext cx="76962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Schwarzschild Radius</a:t>
            </a:r>
          </a:p>
        </p:txBody>
      </p:sp>
      <p:sp>
        <p:nvSpPr>
          <p:cNvPr id="105474" name="Text Box 2">
            <a:extLst>
              <a:ext uri="{FF2B5EF4-FFF2-40B4-BE49-F238E27FC236}">
                <a16:creationId xmlns:a16="http://schemas.microsoft.com/office/drawing/2014/main" id="{70DD42E7-73CD-C147-8F6C-7D1088930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50950"/>
            <a:ext cx="4572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There is a limiting radius where the escape velocity reaches the speed of light, c: </a:t>
            </a:r>
          </a:p>
        </p:txBody>
      </p:sp>
      <p:sp>
        <p:nvSpPr>
          <p:cNvPr id="105475" name="Oval 3">
            <a:extLst>
              <a:ext uri="{FF2B5EF4-FFF2-40B4-BE49-F238E27FC236}">
                <a16:creationId xmlns:a16="http://schemas.microsoft.com/office/drawing/2014/main" id="{2E30EF07-603C-E946-8376-A5A41B4FF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800600"/>
            <a:ext cx="152400" cy="1524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6" name="Line 4">
            <a:extLst>
              <a:ext uri="{FF2B5EF4-FFF2-40B4-BE49-F238E27FC236}">
                <a16:creationId xmlns:a16="http://schemas.microsoft.com/office/drawing/2014/main" id="{E32BF04A-3B28-F544-86A0-DE451EA5B8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9200" y="1293814"/>
            <a:ext cx="1588" cy="3584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E6AF703B-836D-2544-8078-C76D4815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3048000"/>
            <a:ext cx="14478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 </a:t>
            </a:r>
            <a:r>
              <a:rPr lang="en-US" altLang="en-US" sz="2400">
                <a:solidFill>
                  <a:srgbClr val="333399"/>
                </a:solidFill>
              </a:rPr>
              <a:t>= c</a:t>
            </a:r>
          </a:p>
        </p:txBody>
      </p:sp>
      <p:sp>
        <p:nvSpPr>
          <p:cNvPr id="105478" name="Text Box 6">
            <a:extLst>
              <a:ext uri="{FF2B5EF4-FFF2-40B4-BE49-F238E27FC236}">
                <a16:creationId xmlns:a16="http://schemas.microsoft.com/office/drawing/2014/main" id="{7C7A1F35-9BC3-404F-AA1E-FBFBC213C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200400"/>
            <a:ext cx="9144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</a:t>
            </a:r>
            <a:r>
              <a:rPr lang="en-US" altLang="en-US" sz="2400" baseline="-25000">
                <a:solidFill>
                  <a:srgbClr val="333399"/>
                </a:solidFill>
              </a:rPr>
              <a:t>s</a:t>
            </a:r>
            <a:r>
              <a:rPr lang="en-US" altLang="en-US" sz="2400">
                <a:solidFill>
                  <a:srgbClr val="333399"/>
                </a:solidFill>
              </a:rPr>
              <a:t> = </a:t>
            </a:r>
          </a:p>
        </p:txBody>
      </p:sp>
      <p:sp>
        <p:nvSpPr>
          <p:cNvPr id="105479" name="Text Box 7">
            <a:extLst>
              <a:ext uri="{FF2B5EF4-FFF2-40B4-BE49-F238E27FC236}">
                <a16:creationId xmlns:a16="http://schemas.microsoft.com/office/drawing/2014/main" id="{1E7525FB-BA65-EB4F-833E-D31C94B1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048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2GM </a:t>
            </a:r>
          </a:p>
        </p:txBody>
      </p:sp>
      <p:sp>
        <p:nvSpPr>
          <p:cNvPr id="105480" name="Text Box 8">
            <a:extLst>
              <a:ext uri="{FF2B5EF4-FFF2-40B4-BE49-F238E27FC236}">
                <a16:creationId xmlns:a16="http://schemas.microsoft.com/office/drawing/2014/main" id="{718AC1BA-5687-7647-A07B-D542F31B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048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____ </a:t>
            </a:r>
          </a:p>
        </p:txBody>
      </p:sp>
      <p:sp>
        <p:nvSpPr>
          <p:cNvPr id="105481" name="Text Box 9">
            <a:extLst>
              <a:ext uri="{FF2B5EF4-FFF2-40B4-BE49-F238E27FC236}">
                <a16:creationId xmlns:a16="http://schemas.microsoft.com/office/drawing/2014/main" id="{B887B311-A612-AA47-B102-4FC1311E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429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</a:t>
            </a:r>
            <a:r>
              <a:rPr lang="en-US" altLang="en-US" sz="2400" baseline="30000">
                <a:solidFill>
                  <a:srgbClr val="333399"/>
                </a:solidFill>
              </a:rPr>
              <a:t>2 </a:t>
            </a:r>
          </a:p>
        </p:txBody>
      </p:sp>
      <p:sp>
        <p:nvSpPr>
          <p:cNvPr id="105482" name="Text Box 10">
            <a:extLst>
              <a:ext uri="{FF2B5EF4-FFF2-40B4-BE49-F238E27FC236}">
                <a16:creationId xmlns:a16="http://schemas.microsoft.com/office/drawing/2014/main" id="{ABDBC872-0618-DD4A-AC3F-B2DE99FA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34000"/>
            <a:ext cx="40386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</a:rPr>
              <a:t>R</a:t>
            </a:r>
            <a:r>
              <a:rPr lang="en-US" altLang="en-US" sz="2800" baseline="-25000">
                <a:solidFill>
                  <a:srgbClr val="333399"/>
                </a:solidFill>
              </a:rPr>
              <a:t>s</a:t>
            </a:r>
            <a:r>
              <a:rPr lang="en-US" altLang="en-US" sz="2800">
                <a:solidFill>
                  <a:srgbClr val="333399"/>
                </a:solidFill>
              </a:rPr>
              <a:t> is called the Schwarzschild radius.</a:t>
            </a:r>
            <a:r>
              <a:rPr lang="en-US" altLang="en-US" sz="240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105483" name="Text Box 11">
            <a:extLst>
              <a:ext uri="{FF2B5EF4-FFF2-40B4-BE49-F238E27FC236}">
                <a16:creationId xmlns:a16="http://schemas.microsoft.com/office/drawing/2014/main" id="{DAEB4889-AE58-8148-AD54-EFC7AE373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14801"/>
            <a:ext cx="4800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G = gravitational constant</a:t>
            </a:r>
          </a:p>
        </p:txBody>
      </p:sp>
      <p:sp>
        <p:nvSpPr>
          <p:cNvPr id="105484" name="Text Box 12">
            <a:extLst>
              <a:ext uri="{FF2B5EF4-FFF2-40B4-BE49-F238E27FC236}">
                <a16:creationId xmlns:a16="http://schemas.microsoft.com/office/drawing/2014/main" id="{8F3527EC-6329-2B41-A8C1-DF7341F2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72001"/>
            <a:ext cx="2133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 = mass</a:t>
            </a:r>
          </a:p>
        </p:txBody>
      </p:sp>
      <p:sp>
        <p:nvSpPr>
          <p:cNvPr id="105485" name="Rectangle 13">
            <a:extLst>
              <a:ext uri="{FF2B5EF4-FFF2-40B4-BE49-F238E27FC236}">
                <a16:creationId xmlns:a16="http://schemas.microsoft.com/office/drawing/2014/main" id="{6F02F53B-3B49-8948-B3CD-25AF8783F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048000"/>
            <a:ext cx="1905000" cy="838200"/>
          </a:xfrm>
          <a:prstGeom prst="rect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6" name="Rectangle 14">
            <a:extLst>
              <a:ext uri="{FF2B5EF4-FFF2-40B4-BE49-F238E27FC236}">
                <a16:creationId xmlns:a16="http://schemas.microsoft.com/office/drawing/2014/main" id="{D3C5A145-2133-4A40-BFD4-AA7C6DF0D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971800"/>
            <a:ext cx="2057400" cy="990600"/>
          </a:xfrm>
          <a:prstGeom prst="rect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7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6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1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6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>
            <a:extLst>
              <a:ext uri="{FF2B5EF4-FFF2-40B4-BE49-F238E27FC236}">
                <a16:creationId xmlns:a16="http://schemas.microsoft.com/office/drawing/2014/main" id="{696236A8-051E-D745-9D2F-ACC84156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48" y="1176391"/>
            <a:ext cx="5355782" cy="551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498" name="Rectangle 2">
            <a:extLst>
              <a:ext uri="{FF2B5EF4-FFF2-40B4-BE49-F238E27FC236}">
                <a16:creationId xmlns:a16="http://schemas.microsoft.com/office/drawing/2014/main" id="{6D2896A3-355C-E346-B10A-E1D429536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676" y="76201"/>
            <a:ext cx="10706582" cy="14017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b="1" dirty="0">
                <a:solidFill>
                  <a:srgbClr val="333399"/>
                </a:solidFill>
              </a:rPr>
              <a:t>Schwarzschild Radius and Event Horizon</a:t>
            </a:r>
          </a:p>
        </p:txBody>
      </p:sp>
      <p:sp>
        <p:nvSpPr>
          <p:cNvPr id="106499" name="Text Box 3">
            <a:extLst>
              <a:ext uri="{FF2B5EF4-FFF2-40B4-BE49-F238E27FC236}">
                <a16:creationId xmlns:a16="http://schemas.microsoft.com/office/drawing/2014/main" id="{A1A4CB93-72AA-5045-88A1-CCEBF28B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938338"/>
            <a:ext cx="3810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No object can travel faster than the speed of light </a:t>
            </a:r>
          </a:p>
        </p:txBody>
      </p:sp>
      <p:sp>
        <p:nvSpPr>
          <p:cNvPr id="106500" name="Text Box 4">
            <a:extLst>
              <a:ext uri="{FF2B5EF4-FFF2-40B4-BE49-F238E27FC236}">
                <a16:creationId xmlns:a16="http://schemas.microsoft.com/office/drawing/2014/main" id="{62F2C9D3-18C3-0247-8C2F-8EECC2A3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343400"/>
            <a:ext cx="36576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We have no way of finding out what’s happening inside the Schwarzschild radius.</a:t>
            </a: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AD4F2852-4021-EC4A-AC08-2510EEFE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971800"/>
            <a:ext cx="3810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nothing (not even light) can escape from inside the Schwarzschild radius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578A8E12-90A3-6B48-AC7A-D74EA002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096001"/>
            <a:ext cx="3657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 “Event horizon”</a:t>
            </a:r>
          </a:p>
        </p:txBody>
      </p:sp>
    </p:spTree>
    <p:extLst>
      <p:ext uri="{BB962C8B-B14F-4D97-AF65-F5344CB8AC3E}">
        <p14:creationId xmlns:p14="http://schemas.microsoft.com/office/powerpoint/2010/main" val="2987274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3690D758-B15F-5A46-9410-41CE79D5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09663"/>
            <a:ext cx="89154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18155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>
            <a:extLst>
              <a:ext uri="{FF2B5EF4-FFF2-40B4-BE49-F238E27FC236}">
                <a16:creationId xmlns:a16="http://schemas.microsoft.com/office/drawing/2014/main" id="{C86418A3-D4B1-2B44-911D-A1D3390CC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152400"/>
            <a:ext cx="62484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Gravitational Field of a Black Hole</a:t>
            </a: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020FDD4A-22B9-FE4F-B320-534F31A55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3528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1" name="Picture 3">
            <a:extLst>
              <a:ext uri="{FF2B5EF4-FFF2-40B4-BE49-F238E27FC236}">
                <a16:creationId xmlns:a16="http://schemas.microsoft.com/office/drawing/2014/main" id="{37B7BD69-817D-4C46-AA1D-FE85DD50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6" y="1828800"/>
            <a:ext cx="22066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2" name="Line 4">
            <a:extLst>
              <a:ext uri="{FF2B5EF4-FFF2-40B4-BE49-F238E27FC236}">
                <a16:creationId xmlns:a16="http://schemas.microsoft.com/office/drawing/2014/main" id="{2C18D4D0-5511-8B40-8EB8-BDEDD71F1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505200"/>
            <a:ext cx="1295400" cy="1588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129ED397-5884-FE4D-BDA9-E4B5B12A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733801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Distance from central mass</a:t>
            </a:r>
          </a:p>
        </p:txBody>
      </p:sp>
      <p:sp>
        <p:nvSpPr>
          <p:cNvPr id="109574" name="Line 6">
            <a:extLst>
              <a:ext uri="{FF2B5EF4-FFF2-40B4-BE49-F238E27FC236}">
                <a16:creationId xmlns:a16="http://schemas.microsoft.com/office/drawing/2014/main" id="{B155A06D-CA8F-6144-B660-3C659EC84D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2436814"/>
            <a:ext cx="1588" cy="841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Text Box 7">
            <a:extLst>
              <a:ext uri="{FF2B5EF4-FFF2-40B4-BE49-F238E27FC236}">
                <a16:creationId xmlns:a16="http://schemas.microsoft.com/office/drawing/2014/main" id="{B7A67CE9-87AB-0742-B93A-A9078C8EE36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40657" y="2505869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Gravitational Potential</a:t>
            </a: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12624CC5-7A98-1F4A-8866-F46C63965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724401"/>
            <a:ext cx="4191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The gravitational potential (and gravitational attraction force) at the Schwarzschild radius of a black hole becomes infinite.</a:t>
            </a:r>
          </a:p>
        </p:txBody>
      </p:sp>
    </p:spTree>
    <p:extLst>
      <p:ext uri="{BB962C8B-B14F-4D97-AF65-F5344CB8AC3E}">
        <p14:creationId xmlns:p14="http://schemas.microsoft.com/office/powerpoint/2010/main" val="681618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3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6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1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4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5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>
            <a:extLst>
              <a:ext uri="{FF2B5EF4-FFF2-40B4-BE49-F238E27FC236}">
                <a16:creationId xmlns:a16="http://schemas.microsoft.com/office/drawing/2014/main" id="{E64C7E05-5AE1-EB4C-8A32-7E01E3105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2744" y="128589"/>
            <a:ext cx="10058400" cy="1190625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Tidal Forces Near Stellar-Mass Black Holes</a:t>
            </a:r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48F6B9F6-12B2-0748-8C17-62125DE3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55" y="1237559"/>
            <a:ext cx="3269227" cy="545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Text Box 3">
            <a:extLst>
              <a:ext uri="{FF2B5EF4-FFF2-40B4-BE49-F238E27FC236}">
                <a16:creationId xmlns:a16="http://schemas.microsoft.com/office/drawing/2014/main" id="{03A9CCD2-6E70-0344-8B7C-DA6315A74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00" y="1493838"/>
            <a:ext cx="5222951" cy="325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An astronaut descending down towards the event horizon of the black hole will be stretched vertically (tidal effects) and squeezed laterally.</a:t>
            </a:r>
          </a:p>
          <a:p>
            <a:pPr algn="ctr">
              <a:spcBef>
                <a:spcPts val="1500"/>
              </a:spcBef>
            </a:pPr>
            <a:endParaRPr lang="en-US" altLang="en-US" sz="2400" dirty="0">
              <a:solidFill>
                <a:srgbClr val="333399"/>
              </a:solidFill>
            </a:endParaRP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Can estimate this, right?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Homework provides the chance.</a:t>
            </a:r>
          </a:p>
        </p:txBody>
      </p:sp>
    </p:spTree>
    <p:extLst>
      <p:ext uri="{BB962C8B-B14F-4D97-AF65-F5344CB8AC3E}">
        <p14:creationId xmlns:p14="http://schemas.microsoft.com/office/powerpoint/2010/main" val="921671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52A223DD-12BC-6643-A0F8-B8995B25B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3552" y="198439"/>
            <a:ext cx="10197296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</a:t>
            </a:r>
          </a:p>
        </p:txBody>
      </p:sp>
      <p:sp>
        <p:nvSpPr>
          <p:cNvPr id="111618" name="Text Box 2">
            <a:extLst>
              <a:ext uri="{FF2B5EF4-FFF2-40B4-BE49-F238E27FC236}">
                <a16:creationId xmlns:a16="http://schemas.microsoft.com/office/drawing/2014/main" id="{FE762A01-4116-6147-9C7A-5049EF3C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524000"/>
            <a:ext cx="2514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Time dilation</a:t>
            </a:r>
          </a:p>
        </p:txBody>
      </p:sp>
      <p:sp>
        <p:nvSpPr>
          <p:cNvPr id="111619" name="Oval 3">
            <a:extLst>
              <a:ext uri="{FF2B5EF4-FFF2-40B4-BE49-F238E27FC236}">
                <a16:creationId xmlns:a16="http://schemas.microsoft.com/office/drawing/2014/main" id="{1A3E190F-6979-A143-AC72-5BF791749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334000"/>
            <a:ext cx="1524000" cy="1371600"/>
          </a:xfrm>
          <a:prstGeom prst="ellipse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8D42A0F7-A3A3-A647-945C-60218611A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19801"/>
            <a:ext cx="2362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Event horizon</a:t>
            </a:r>
          </a:p>
        </p:txBody>
      </p:sp>
      <p:sp>
        <p:nvSpPr>
          <p:cNvPr id="111621" name="Line 5">
            <a:extLst>
              <a:ext uri="{FF2B5EF4-FFF2-40B4-BE49-F238E27FC236}">
                <a16:creationId xmlns:a16="http://schemas.microsoft.com/office/drawing/2014/main" id="{ABF9DF6A-1E9E-BF48-AB21-2A8118A9D6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4814" y="6018214"/>
            <a:ext cx="688975" cy="155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Oval 6">
            <a:extLst>
              <a:ext uri="{FF2B5EF4-FFF2-40B4-BE49-F238E27FC236}">
                <a16:creationId xmlns:a16="http://schemas.microsoft.com/office/drawing/2014/main" id="{7631A183-96A8-AF43-8E5C-90E42439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9050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7">
            <a:extLst>
              <a:ext uri="{FF2B5EF4-FFF2-40B4-BE49-F238E27FC236}">
                <a16:creationId xmlns:a16="http://schemas.microsoft.com/office/drawing/2014/main" id="{22F0CF4D-4990-144E-8339-046E4543F7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2209800"/>
            <a:ext cx="152400" cy="1588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4" name="Line 8">
            <a:extLst>
              <a:ext uri="{FF2B5EF4-FFF2-40B4-BE49-F238E27FC236}">
                <a16:creationId xmlns:a16="http://schemas.microsoft.com/office/drawing/2014/main" id="{CA65B368-FD21-E343-AC04-0B1B1C58C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0600" y="1903414"/>
            <a:ext cx="1588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5" name="Oval 9">
            <a:extLst>
              <a:ext uri="{FF2B5EF4-FFF2-40B4-BE49-F238E27FC236}">
                <a16:creationId xmlns:a16="http://schemas.microsoft.com/office/drawing/2014/main" id="{C060CB40-44B7-5C41-A992-7563706B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0480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10">
            <a:extLst>
              <a:ext uri="{FF2B5EF4-FFF2-40B4-BE49-F238E27FC236}">
                <a16:creationId xmlns:a16="http://schemas.microsoft.com/office/drawing/2014/main" id="{8D773027-1AE9-7046-B01D-898AB0935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352800"/>
            <a:ext cx="152400" cy="1588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5339ACB6-EE78-7446-8A42-6B7D56B27F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7414" y="3046414"/>
            <a:ext cx="79375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8" name="Oval 12">
            <a:extLst>
              <a:ext uri="{FF2B5EF4-FFF2-40B4-BE49-F238E27FC236}">
                <a16:creationId xmlns:a16="http://schemas.microsoft.com/office/drawing/2014/main" id="{4E561B39-EA7F-D84E-8CC5-231814AFB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3434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Line 13">
            <a:extLst>
              <a:ext uri="{FF2B5EF4-FFF2-40B4-BE49-F238E27FC236}">
                <a16:creationId xmlns:a16="http://schemas.microsoft.com/office/drawing/2014/main" id="{E2388DF4-DFE6-2640-888C-D5385B971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494214"/>
            <a:ext cx="152400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0" name="Line 14">
            <a:extLst>
              <a:ext uri="{FF2B5EF4-FFF2-40B4-BE49-F238E27FC236}">
                <a16:creationId xmlns:a16="http://schemas.microsoft.com/office/drawing/2014/main" id="{C1B9F01A-1028-2149-A3EA-974E8D50F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648200"/>
            <a:ext cx="1588" cy="304800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1" name="Oval 15">
            <a:extLst>
              <a:ext uri="{FF2B5EF4-FFF2-40B4-BE49-F238E27FC236}">
                <a16:creationId xmlns:a16="http://schemas.microsoft.com/office/drawing/2014/main" id="{B80E350D-AB59-D94D-9F37-A9770FD37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8768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Line 16">
            <a:extLst>
              <a:ext uri="{FF2B5EF4-FFF2-40B4-BE49-F238E27FC236}">
                <a16:creationId xmlns:a16="http://schemas.microsoft.com/office/drawing/2014/main" id="{E1C23C44-8A17-3341-BB12-4A1B1B5201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5027614"/>
            <a:ext cx="1588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3" name="Line 17">
            <a:extLst>
              <a:ext uri="{FF2B5EF4-FFF2-40B4-BE49-F238E27FC236}">
                <a16:creationId xmlns:a16="http://schemas.microsoft.com/office/drawing/2014/main" id="{86A455F0-08CC-664C-9412-B53FC2DA6C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4951414"/>
            <a:ext cx="228600" cy="2317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Oval 18">
            <a:extLst>
              <a:ext uri="{FF2B5EF4-FFF2-40B4-BE49-F238E27FC236}">
                <a16:creationId xmlns:a16="http://schemas.microsoft.com/office/drawing/2014/main" id="{5D5920E7-296F-2E4E-A900-B8FBF4A10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0292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" name="Line 19">
            <a:extLst>
              <a:ext uri="{FF2B5EF4-FFF2-40B4-BE49-F238E27FC236}">
                <a16:creationId xmlns:a16="http://schemas.microsoft.com/office/drawing/2014/main" id="{361731DD-21FB-AC4C-9DF1-642E525F45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180014"/>
            <a:ext cx="1588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Line 20">
            <a:extLst>
              <a:ext uri="{FF2B5EF4-FFF2-40B4-BE49-F238E27FC236}">
                <a16:creationId xmlns:a16="http://schemas.microsoft.com/office/drawing/2014/main" id="{6168206F-AB58-B64D-A9E4-90EA6710EC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027614"/>
            <a:ext cx="1588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7" name="Text Box 21">
            <a:extLst>
              <a:ext uri="{FF2B5EF4-FFF2-40B4-BE49-F238E27FC236}">
                <a16:creationId xmlns:a16="http://schemas.microsoft.com/office/drawing/2014/main" id="{E7CF458A-0FB2-DF40-B270-D67AF331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133601"/>
            <a:ext cx="3124200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Clocks starting at 12:00 at each point.</a:t>
            </a:r>
          </a:p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After 3 hours (for an observer far away from the black hole):</a:t>
            </a:r>
          </a:p>
        </p:txBody>
      </p:sp>
      <p:sp>
        <p:nvSpPr>
          <p:cNvPr id="111638" name="Text Box 22">
            <a:extLst>
              <a:ext uri="{FF2B5EF4-FFF2-40B4-BE49-F238E27FC236}">
                <a16:creationId xmlns:a16="http://schemas.microsoft.com/office/drawing/2014/main" id="{8731F59E-C7FD-664B-8F35-313E8148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673475"/>
            <a:ext cx="3657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Clocks closer to the black hole run more slowly.</a:t>
            </a:r>
          </a:p>
        </p:txBody>
      </p:sp>
      <p:sp>
        <p:nvSpPr>
          <p:cNvPr id="111639" name="Text Box 23">
            <a:extLst>
              <a:ext uri="{FF2B5EF4-FFF2-40B4-BE49-F238E27FC236}">
                <a16:creationId xmlns:a16="http://schemas.microsoft.com/office/drawing/2014/main" id="{608DD9B4-D667-0640-A743-BD3EA9D9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495800"/>
            <a:ext cx="3505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Time dilation becomes infinite at the event horizon.</a:t>
            </a:r>
          </a:p>
        </p:txBody>
      </p:sp>
    </p:spTree>
    <p:extLst>
      <p:ext uri="{BB962C8B-B14F-4D97-AF65-F5344CB8AC3E}">
        <p14:creationId xmlns:p14="http://schemas.microsoft.com/office/powerpoint/2010/main" val="3361108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6" dur="500"/>
                                        <p:tgtEl>
                                          <p:spTgt spid="11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2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5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8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3" dur="5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8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1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4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9" dur="5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2" dur="500"/>
                                        <p:tgtEl>
                                          <p:spTgt spid="11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5" dur="500"/>
                                        <p:tgtEl>
                                          <p:spTgt spid="11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0" dur="500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3" dur="5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6" dur="500"/>
                                        <p:tgtEl>
                                          <p:spTgt spid="11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91" dur="5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52A223DD-12BC-6643-A0F8-B8995B25B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3552" y="198439"/>
            <a:ext cx="10197296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</a:t>
            </a:r>
          </a:p>
        </p:txBody>
      </p:sp>
      <p:sp>
        <p:nvSpPr>
          <p:cNvPr id="111618" name="Text Box 2">
            <a:extLst>
              <a:ext uri="{FF2B5EF4-FFF2-40B4-BE49-F238E27FC236}">
                <a16:creationId xmlns:a16="http://schemas.microsoft.com/office/drawing/2014/main" id="{FE762A01-4116-6147-9C7A-5049EF3C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578" y="1527395"/>
            <a:ext cx="2514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  <a:hlinkClick r:id="rId3"/>
              </a:rPr>
              <a:t>Time dilation</a:t>
            </a:r>
            <a:endParaRPr lang="en-US" altLang="en-US" sz="2800" dirty="0">
              <a:solidFill>
                <a:srgbClr val="33339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D2474E-7501-344B-A0A6-A35B0D0E1765}"/>
              </a:ext>
            </a:extLst>
          </p:cNvPr>
          <p:cNvSpPr/>
          <p:nvPr/>
        </p:nvSpPr>
        <p:spPr>
          <a:xfrm>
            <a:off x="5746668" y="2347042"/>
            <a:ext cx="6221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 circular orbits (can’t be too close or unstable):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E02D3-8943-BD47-95E4-05162DE0D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78" y="3063833"/>
            <a:ext cx="3721501" cy="152447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63EC3D-DD70-744D-AA85-8AF0871975BC}"/>
              </a:ext>
            </a:extLst>
          </p:cNvPr>
          <p:cNvSpPr/>
          <p:nvPr/>
        </p:nvSpPr>
        <p:spPr>
          <a:xfrm>
            <a:off x="448294" y="2319490"/>
            <a:ext cx="451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Outside non-rotating sphere: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04B91-647F-FA45-A1A1-FB088710F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3" y="3312900"/>
            <a:ext cx="4776141" cy="10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2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74D2E383-4FA4-414A-AAD3-6B2F3ABF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457200"/>
            <a:ext cx="1051560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2" name="Rectangle 2">
            <a:extLst>
              <a:ext uri="{FF2B5EF4-FFF2-40B4-BE49-F238E27FC236}">
                <a16:creationId xmlns:a16="http://schemas.microsoft.com/office/drawing/2014/main" id="{1292EAEE-9C50-B64C-8C07-81B6B7DD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7938"/>
            <a:ext cx="8915400" cy="13128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FFFFFF"/>
                </a:solidFill>
              </a:rPr>
              <a:t>The Final Breaths of Sun-Like Stars: Planetary Nebulae</a:t>
            </a: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02727A59-9E28-E947-8A49-3195F7CA1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56326"/>
            <a:ext cx="2362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dirty="0">
                <a:solidFill>
                  <a:srgbClr val="FFFFFF"/>
                </a:solidFill>
              </a:rPr>
              <a:t>The Helix Nebula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B55F4D5A-1A2C-A64B-8712-64A6F418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438400"/>
            <a:ext cx="62484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 dirty="0">
                <a:solidFill>
                  <a:srgbClr val="FFFFFF"/>
                </a:solidFill>
              </a:rPr>
              <a:t>Remnants of stars with ~ 1 – several </a:t>
            </a:r>
            <a:r>
              <a:rPr lang="en-US" altLang="en-US" sz="2400" b="1" dirty="0" err="1">
                <a:solidFill>
                  <a:srgbClr val="FFFFFF"/>
                </a:solidFill>
              </a:rPr>
              <a:t>M</a:t>
            </a:r>
            <a:r>
              <a:rPr lang="en-US" altLang="en-US" sz="2400" b="1" baseline="-25000" dirty="0" err="1">
                <a:solidFill>
                  <a:srgbClr val="FFFFFF"/>
                </a:solidFill>
              </a:rPr>
              <a:t>sun</a:t>
            </a:r>
            <a:endParaRPr lang="en-US" altLang="en-US" sz="2400" b="1" baseline="-25000" dirty="0">
              <a:solidFill>
                <a:srgbClr val="FFFFFF"/>
              </a:solidFill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5D6B2F52-09F5-F648-9D8B-9FE653940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480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Radii: R ~ 0.2 - 3 light years</a:t>
            </a: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3A5DF1B2-E638-B54E-840A-F55CB9C2C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733801"/>
            <a:ext cx="7086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Expanding at ~10 – 20 km/s (</a:t>
            </a:r>
            <a:r>
              <a:rPr lang="en-US" altLang="en-US" sz="2400" b="1">
                <a:solidFill>
                  <a:srgbClr val="FFFFFF"/>
                </a:solidFill>
                <a:latin typeface="Symbol" pitchFamily="2" charset="2"/>
                <a:cs typeface="Arial" panose="020B0604020202020204" pitchFamily="34" charset="0"/>
              </a:rPr>
              <a:t></a:t>
            </a:r>
            <a:r>
              <a:rPr lang="en-US" altLang="en-US" sz="2400" b="1">
                <a:solidFill>
                  <a:srgbClr val="FFFFFF"/>
                </a:solidFill>
                <a:cs typeface="Arial" panose="020B0604020202020204" pitchFamily="34" charset="0"/>
              </a:rPr>
              <a:t> Doppler shifts)</a:t>
            </a: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E5955CB0-2BF7-A84A-B378-A1257BD8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3434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Less than 10,000 years old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FD1BC5D0-A6F8-DD4A-AF5B-8F373EB1D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9530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Have nothing to do with planets!</a:t>
            </a:r>
          </a:p>
        </p:txBody>
      </p:sp>
    </p:spTree>
    <p:extLst>
      <p:ext uri="{BB962C8B-B14F-4D97-AF65-F5344CB8AC3E}">
        <p14:creationId xmlns:p14="http://schemas.microsoft.com/office/powerpoint/2010/main" val="4155768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>
            <a:extLst>
              <a:ext uri="{FF2B5EF4-FFF2-40B4-BE49-F238E27FC236}">
                <a16:creationId xmlns:a16="http://schemas.microsoft.com/office/drawing/2014/main" id="{D364BA59-BACF-9C4E-86BD-85BB5818C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9205" y="152400"/>
            <a:ext cx="10069975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 (II)</a:t>
            </a:r>
          </a:p>
        </p:txBody>
      </p:sp>
      <p:sp>
        <p:nvSpPr>
          <p:cNvPr id="112642" name="Text Box 2">
            <a:extLst>
              <a:ext uri="{FF2B5EF4-FFF2-40B4-BE49-F238E27FC236}">
                <a16:creationId xmlns:a16="http://schemas.microsoft.com/office/drawing/2014/main" id="{F4599F4B-6EF1-724F-8B70-05BE6422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05000"/>
            <a:ext cx="4114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b="1">
                <a:solidFill>
                  <a:srgbClr val="333399"/>
                </a:solidFill>
              </a:rPr>
              <a:t>gravitational redshift</a:t>
            </a:r>
          </a:p>
        </p:txBody>
      </p:sp>
      <p:sp>
        <p:nvSpPr>
          <p:cNvPr id="112643" name="Oval 3">
            <a:extLst>
              <a:ext uri="{FF2B5EF4-FFF2-40B4-BE49-F238E27FC236}">
                <a16:creationId xmlns:a16="http://schemas.microsoft.com/office/drawing/2014/main" id="{A5EDEE08-D0C7-1540-9DCA-19AD3DB85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410200"/>
            <a:ext cx="1295400" cy="1219200"/>
          </a:xfrm>
          <a:prstGeom prst="ellipse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2EAA6E7B-43F1-E14B-9184-3FBCAC64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80126"/>
            <a:ext cx="1828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Event horizon</a:t>
            </a:r>
          </a:p>
        </p:txBody>
      </p:sp>
      <p:sp>
        <p:nvSpPr>
          <p:cNvPr id="112645" name="Line 5">
            <a:extLst>
              <a:ext uri="{FF2B5EF4-FFF2-40B4-BE49-F238E27FC236}">
                <a16:creationId xmlns:a16="http://schemas.microsoft.com/office/drawing/2014/main" id="{579A4CB3-E6E0-8E4D-B73A-01C9157C1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6170614"/>
            <a:ext cx="457200" cy="155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Oval 6">
            <a:extLst>
              <a:ext uri="{FF2B5EF4-FFF2-40B4-BE49-F238E27FC236}">
                <a16:creationId xmlns:a16="http://schemas.microsoft.com/office/drawing/2014/main" id="{1C003004-2010-014A-9E16-61C5441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943600"/>
            <a:ext cx="152400" cy="1524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7">
            <a:extLst>
              <a:ext uri="{FF2B5EF4-FFF2-40B4-BE49-F238E27FC236}">
                <a16:creationId xmlns:a16="http://schemas.microsoft.com/office/drawing/2014/main" id="{A1F5DD17-CDBC-5243-81FD-18C8B2F268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5180014"/>
            <a:ext cx="1588" cy="79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8" name="Line 8">
            <a:extLst>
              <a:ext uri="{FF2B5EF4-FFF2-40B4-BE49-F238E27FC236}">
                <a16:creationId xmlns:a16="http://schemas.microsoft.com/office/drawing/2014/main" id="{DB85161E-8824-EE43-8F1D-75BB2D489A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5027614"/>
            <a:ext cx="1588" cy="155575"/>
          </a:xfrm>
          <a:prstGeom prst="line">
            <a:avLst/>
          </a:prstGeom>
          <a:noFill/>
          <a:ln w="38160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Line 9">
            <a:extLst>
              <a:ext uri="{FF2B5EF4-FFF2-40B4-BE49-F238E27FC236}">
                <a16:creationId xmlns:a16="http://schemas.microsoft.com/office/drawing/2014/main" id="{D6B44BB8-804C-A14A-A0B0-55E0C89BB9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875214"/>
            <a:ext cx="1588" cy="231775"/>
          </a:xfrm>
          <a:prstGeom prst="line">
            <a:avLst/>
          </a:prstGeom>
          <a:noFill/>
          <a:ln w="38160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0" name="Line 10">
            <a:extLst>
              <a:ext uri="{FF2B5EF4-FFF2-40B4-BE49-F238E27FC236}">
                <a16:creationId xmlns:a16="http://schemas.microsoft.com/office/drawing/2014/main" id="{44A9407B-29E3-3540-9E4F-D5579AE858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799014"/>
            <a:ext cx="1588" cy="79375"/>
          </a:xfrm>
          <a:prstGeom prst="lin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Line 11">
            <a:extLst>
              <a:ext uri="{FF2B5EF4-FFF2-40B4-BE49-F238E27FC236}">
                <a16:creationId xmlns:a16="http://schemas.microsoft.com/office/drawing/2014/main" id="{6EDF1F50-29B0-5241-8BC4-0400E0530A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646614"/>
            <a:ext cx="1588" cy="155575"/>
          </a:xfrm>
          <a:prstGeom prst="line">
            <a:avLst/>
          </a:prstGeom>
          <a:noFill/>
          <a:ln w="38160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Line 12">
            <a:extLst>
              <a:ext uri="{FF2B5EF4-FFF2-40B4-BE49-F238E27FC236}">
                <a16:creationId xmlns:a16="http://schemas.microsoft.com/office/drawing/2014/main" id="{F58267FE-8F67-3449-BCE0-F3E3A97288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494214"/>
            <a:ext cx="1588" cy="155575"/>
          </a:xfrm>
          <a:prstGeom prst="line">
            <a:avLst/>
          </a:prstGeom>
          <a:noFill/>
          <a:ln w="38160">
            <a:solidFill>
              <a:srgbClr val="CC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Line 13">
            <a:extLst>
              <a:ext uri="{FF2B5EF4-FFF2-40B4-BE49-F238E27FC236}">
                <a16:creationId xmlns:a16="http://schemas.microsoft.com/office/drawing/2014/main" id="{5E41EE23-2EFE-2C41-8A8B-711D7595E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341814"/>
            <a:ext cx="1588" cy="155575"/>
          </a:xfrm>
          <a:prstGeom prst="line">
            <a:avLst/>
          </a:prstGeom>
          <a:noFill/>
          <a:ln w="381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4" name="Line 14">
            <a:extLst>
              <a:ext uri="{FF2B5EF4-FFF2-40B4-BE49-F238E27FC236}">
                <a16:creationId xmlns:a16="http://schemas.microsoft.com/office/drawing/2014/main" id="{E69D5FA1-03C1-1A4C-86E2-C319E33A32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189414"/>
            <a:ext cx="1588" cy="1555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5" name="Line 15">
            <a:extLst>
              <a:ext uri="{FF2B5EF4-FFF2-40B4-BE49-F238E27FC236}">
                <a16:creationId xmlns:a16="http://schemas.microsoft.com/office/drawing/2014/main" id="{5996827D-86F4-894B-8351-FC8E620F1F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960814"/>
            <a:ext cx="1588" cy="231775"/>
          </a:xfrm>
          <a:prstGeom prst="line">
            <a:avLst/>
          </a:prstGeom>
          <a:noFill/>
          <a:ln w="3816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6" name="Line 16">
            <a:extLst>
              <a:ext uri="{FF2B5EF4-FFF2-40B4-BE49-F238E27FC236}">
                <a16:creationId xmlns:a16="http://schemas.microsoft.com/office/drawing/2014/main" id="{DCE1D2F2-57DA-B142-9F74-056AD4D6F1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732214"/>
            <a:ext cx="1588" cy="231775"/>
          </a:xfrm>
          <a:prstGeom prst="line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7" name="Line 17">
            <a:extLst>
              <a:ext uri="{FF2B5EF4-FFF2-40B4-BE49-F238E27FC236}">
                <a16:creationId xmlns:a16="http://schemas.microsoft.com/office/drawing/2014/main" id="{86082A60-0B78-DE42-B71E-BAF1FD6E9C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351214"/>
            <a:ext cx="1588" cy="384175"/>
          </a:xfrm>
          <a:prstGeom prst="line">
            <a:avLst/>
          </a:prstGeom>
          <a:noFill/>
          <a:ln w="3816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8" name="Text Box 18">
            <a:extLst>
              <a:ext uri="{FF2B5EF4-FFF2-40B4-BE49-F238E27FC236}">
                <a16:creationId xmlns:a16="http://schemas.microsoft.com/office/drawing/2014/main" id="{A1FDAC84-DFA3-AA4D-9299-CEC37E920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352800"/>
            <a:ext cx="4419600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All wavelengths of emissions from near the event horizon are stretched (redshifted).</a:t>
            </a:r>
          </a:p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  <a:latin typeface="Wingdings" pitchFamily="2" charset="2"/>
              </a:rPr>
              <a:t></a:t>
            </a:r>
            <a:r>
              <a:rPr lang="en-US" altLang="en-US" sz="2400">
                <a:solidFill>
                  <a:srgbClr val="333399"/>
                </a:solidFill>
              </a:rPr>
              <a:t> Frequencies are lowered.</a:t>
            </a:r>
          </a:p>
        </p:txBody>
      </p:sp>
    </p:spTree>
    <p:extLst>
      <p:ext uri="{BB962C8B-B14F-4D97-AF65-F5344CB8AC3E}">
        <p14:creationId xmlns:p14="http://schemas.microsoft.com/office/powerpoint/2010/main" val="4090286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0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6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9" dur="500"/>
                                        <p:tgtEl>
                                          <p:spTgt spid="11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2" dur="5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5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0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>
            <a:extLst>
              <a:ext uri="{FF2B5EF4-FFF2-40B4-BE49-F238E27FC236}">
                <a16:creationId xmlns:a16="http://schemas.microsoft.com/office/drawing/2014/main" id="{D364BA59-BACF-9C4E-86BD-85BB5818C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9205" y="152400"/>
            <a:ext cx="10069975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 (II)</a:t>
            </a:r>
          </a:p>
        </p:txBody>
      </p:sp>
      <p:sp>
        <p:nvSpPr>
          <p:cNvPr id="112642" name="Text Box 2">
            <a:extLst>
              <a:ext uri="{FF2B5EF4-FFF2-40B4-BE49-F238E27FC236}">
                <a16:creationId xmlns:a16="http://schemas.microsoft.com/office/drawing/2014/main" id="{F4599F4B-6EF1-724F-8B70-05BE6422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60" y="1709097"/>
            <a:ext cx="984464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b="1" dirty="0">
                <a:solidFill>
                  <a:srgbClr val="333399"/>
                </a:solidFill>
              </a:rPr>
              <a:t>gravitational redshift from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89375-7DC3-2E41-8C89-1CCA8087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2868798"/>
            <a:ext cx="114935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12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>
            <a:extLst>
              <a:ext uri="{FF2B5EF4-FFF2-40B4-BE49-F238E27FC236}">
                <a16:creationId xmlns:a16="http://schemas.microsoft.com/office/drawing/2014/main" id="{9DC7BC94-2429-A34F-B003-F3818535C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72390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Observing Black Holes</a:t>
            </a:r>
          </a:p>
        </p:txBody>
      </p:sp>
      <p:sp>
        <p:nvSpPr>
          <p:cNvPr id="113666" name="Text Box 2">
            <a:extLst>
              <a:ext uri="{FF2B5EF4-FFF2-40B4-BE49-F238E27FC236}">
                <a16:creationId xmlns:a16="http://schemas.microsoft.com/office/drawing/2014/main" id="{E01EEB97-CF2C-5540-AD03-8F2567D0A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66801"/>
            <a:ext cx="5486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No light can escape a black hole</a:t>
            </a:r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C6012025-51BC-5F4A-9102-F6898A602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524001"/>
            <a:ext cx="6324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Black holes can not be observed directly.</a:t>
            </a:r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93AECD9A-63A0-2948-8FE1-92444AD33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438401"/>
            <a:ext cx="3505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If an invisible compact object is part of a binary, we can estimate its mass from the orbital period and radial velocity.</a:t>
            </a: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A8FE1A82-0006-D048-9F57-A9F9C0EC6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181601"/>
            <a:ext cx="28194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Mass &gt; 3 M</a:t>
            </a:r>
            <a:r>
              <a:rPr lang="en-US" altLang="en-US" sz="2800" baseline="-25000">
                <a:solidFill>
                  <a:srgbClr val="333399"/>
                </a:solidFill>
              </a:rPr>
              <a:t>sun</a:t>
            </a:r>
          </a:p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=&gt; Black hole!</a:t>
            </a:r>
          </a:p>
        </p:txBody>
      </p:sp>
      <p:pic>
        <p:nvPicPr>
          <p:cNvPr id="113671" name="Picture 7">
            <a:extLst>
              <a:ext uri="{FF2B5EF4-FFF2-40B4-BE49-F238E27FC236}">
                <a16:creationId xmlns:a16="http://schemas.microsoft.com/office/drawing/2014/main" id="{9CA8BA01-CAEE-1A4C-AA06-65BD88A2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73075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251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6F986543-85A7-0F46-91FB-273D5066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858" y="5178884"/>
            <a:ext cx="29718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Compact object with &gt; 3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 must be a black hole!</a:t>
            </a:r>
          </a:p>
        </p:txBody>
      </p:sp>
      <p:sp>
        <p:nvSpPr>
          <p:cNvPr id="114690" name="Line 2">
            <a:extLst>
              <a:ext uri="{FF2B5EF4-FFF2-40B4-BE49-F238E27FC236}">
                <a16:creationId xmlns:a16="http://schemas.microsoft.com/office/drawing/2014/main" id="{0263A885-1C74-4F47-8BCE-6C15ECC03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337509"/>
            <a:ext cx="457200" cy="841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AF9AD21D-3F2B-EC41-BF85-93D3F899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0" y="871156"/>
            <a:ext cx="10956734" cy="39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3" name="Rectangle 5">
            <a:extLst>
              <a:ext uri="{FF2B5EF4-FFF2-40B4-BE49-F238E27FC236}">
                <a16:creationId xmlns:a16="http://schemas.microsoft.com/office/drawing/2014/main" id="{9A2FA7D7-AD5E-654B-AC03-D17152A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4758" y="1935678"/>
            <a:ext cx="1478478" cy="2541319"/>
          </a:xfrm>
          <a:prstGeom prst="rect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8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9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6F986543-85A7-0F46-91FB-273D5066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07" y="248434"/>
            <a:ext cx="1173084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4000" dirty="0">
                <a:solidFill>
                  <a:srgbClr val="333399"/>
                </a:solidFill>
              </a:rPr>
              <a:t>Other strange effects associated with black holes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0BB78D5-CA15-D14E-AF6A-D9A4895BF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40" y="1338986"/>
            <a:ext cx="10685813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hlinkClick r:id="rId3"/>
              </a:rPr>
              <a:t>Hawking radiation</a:t>
            </a:r>
            <a:r>
              <a:rPr lang="en-US" altLang="en-US" sz="2400" dirty="0">
                <a:solidFill>
                  <a:srgbClr val="333399"/>
                </a:solidFill>
              </a:rPr>
              <a:t> (aka evaporation)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Loss of information?  </a:t>
            </a:r>
            <a:r>
              <a:rPr lang="en-US" altLang="en-US" sz="2400" dirty="0">
                <a:solidFill>
                  <a:srgbClr val="333399"/>
                </a:solidFill>
                <a:hlinkClick r:id="rId4"/>
              </a:rPr>
              <a:t>(“The Black Hole War”)</a:t>
            </a:r>
            <a:endParaRPr lang="en-US" altLang="en-US" sz="2400" dirty="0">
              <a:solidFill>
                <a:srgbClr val="333399"/>
              </a:solidFill>
            </a:endParaRP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hlinkClick r:id="rId5"/>
              </a:rPr>
              <a:t>Frame dragging</a:t>
            </a:r>
            <a:r>
              <a:rPr lang="en-US" altLang="en-US" sz="2400" dirty="0">
                <a:solidFill>
                  <a:srgbClr val="333399"/>
                </a:solidFill>
              </a:rPr>
              <a:t> (rotating black holes)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Supermassive black holes – more soon!</a:t>
            </a:r>
          </a:p>
          <a:p>
            <a:pPr algn="ctr">
              <a:spcBef>
                <a:spcPts val="1500"/>
              </a:spcBef>
            </a:pPr>
            <a:endParaRPr lang="en-US" altLang="en-US" sz="2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19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59676DA6-B01F-FA45-B722-760F9570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457200"/>
            <a:ext cx="10134600" cy="78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6" name="Picture 2">
            <a:extLst>
              <a:ext uri="{FF2B5EF4-FFF2-40B4-BE49-F238E27FC236}">
                <a16:creationId xmlns:a16="http://schemas.microsoft.com/office/drawing/2014/main" id="{0AF91EB3-7733-C34F-B537-8A4EC06D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1600200"/>
            <a:ext cx="1782762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AEF87A5C-4BC6-FD49-A425-311D18D9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4196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Ring Nebula in Lyra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BD524972-B219-AD4B-9D58-F2C1D74FF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4000">
                <a:solidFill>
                  <a:srgbClr val="FFFFFF"/>
                </a:solidFill>
              </a:rPr>
              <a:t>The Formation of Planetary Nebulae</a:t>
            </a:r>
          </a:p>
        </p:txBody>
      </p:sp>
      <p:sp>
        <p:nvSpPr>
          <p:cNvPr id="77829" name="Text Box 5">
            <a:extLst>
              <a:ext uri="{FF2B5EF4-FFF2-40B4-BE49-F238E27FC236}">
                <a16:creationId xmlns:a16="http://schemas.microsoft.com/office/drawing/2014/main" id="{DDB38C43-29D2-064A-859D-69427DA8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1430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Two-stage process:</a:t>
            </a:r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1A3B6ACA-0031-8D43-ADFD-C6D7D999A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886201"/>
            <a:ext cx="4114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Slow wind from a red giant blows away cool, outer layers of the star</a:t>
            </a:r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177EF509-8F83-AB40-92FC-7B5A1B0B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34001"/>
            <a:ext cx="34290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Fast wind from hot, inner layers of the star overtakes the slow wind and excites it =&gt; planetary nebula</a:t>
            </a:r>
          </a:p>
        </p:txBody>
      </p:sp>
      <p:pic>
        <p:nvPicPr>
          <p:cNvPr id="77832" name="Picture 8">
            <a:extLst>
              <a:ext uri="{FF2B5EF4-FFF2-40B4-BE49-F238E27FC236}">
                <a16:creationId xmlns:a16="http://schemas.microsoft.com/office/drawing/2014/main" id="{9C09A16F-1671-5545-854F-E03887E6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70426"/>
            <a:ext cx="175895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68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0562BCB7-FC93-094C-A794-482A89045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>
                <a:solidFill>
                  <a:srgbClr val="333399"/>
                </a:solidFill>
              </a:rPr>
              <a:t>Planetary Nebulae</a:t>
            </a: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87D8CEC7-1006-BD45-AE85-CA66F6CA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43200"/>
            <a:ext cx="3332163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ED18DB32-6CB9-CF48-B031-D446B171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533400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>
            <a:extLst>
              <a:ext uri="{FF2B5EF4-FFF2-40B4-BE49-F238E27FC236}">
                <a16:creationId xmlns:a16="http://schemas.microsoft.com/office/drawing/2014/main" id="{AEE88DB1-382B-4149-AED1-3148B1AE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743200"/>
            <a:ext cx="36512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id="{314F633E-1C75-4646-8305-E2003C44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762001"/>
            <a:ext cx="502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Often asymmetric, possibly due to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21D84E68-8BF2-9B47-B003-DE489E496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1219201"/>
            <a:ext cx="377720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99"/>
                </a:solidFill>
              </a:rPr>
              <a:t> Stellar rotation, binaries</a:t>
            </a: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9A15F824-67FD-354D-875E-56C9A48A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1"/>
            <a:ext cx="3886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Magnetic fields</a:t>
            </a:r>
          </a:p>
        </p:txBody>
      </p:sp>
      <p:sp>
        <p:nvSpPr>
          <p:cNvPr id="78856" name="Text Box 8">
            <a:extLst>
              <a:ext uri="{FF2B5EF4-FFF2-40B4-BE49-F238E27FC236}">
                <a16:creationId xmlns:a16="http://schemas.microsoft.com/office/drawing/2014/main" id="{6234B9CE-1DD0-6745-BA2A-90CA6A24F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133601"/>
            <a:ext cx="441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Dust disks around the stars</a:t>
            </a: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6D8D380F-6CC1-2B47-94E0-72A28B7C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0198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Butterfly Nebula</a:t>
            </a:r>
          </a:p>
        </p:txBody>
      </p:sp>
      <p:pic>
        <p:nvPicPr>
          <p:cNvPr id="78858" name="Picture 10">
            <a:extLst>
              <a:ext uri="{FF2B5EF4-FFF2-40B4-BE49-F238E27FC236}">
                <a16:creationId xmlns:a16="http://schemas.microsoft.com/office/drawing/2014/main" id="{BB60CF17-94B9-6F4C-BC39-369C0AE8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78125"/>
            <a:ext cx="40386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9" name="Picture 11">
            <a:extLst>
              <a:ext uri="{FF2B5EF4-FFF2-40B4-BE49-F238E27FC236}">
                <a16:creationId xmlns:a16="http://schemas.microsoft.com/office/drawing/2014/main" id="{074C14E7-AFDC-0F42-BED3-F6DB1C78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2667000"/>
            <a:ext cx="39258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60" name="Picture 12">
            <a:extLst>
              <a:ext uri="{FF2B5EF4-FFF2-40B4-BE49-F238E27FC236}">
                <a16:creationId xmlns:a16="http://schemas.microsoft.com/office/drawing/2014/main" id="{6F4D1C31-5497-474B-A000-B82EA6AF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3124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949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6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0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3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6" dur="500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0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3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10FEBD54-6926-D541-8785-F352FC1F4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19076"/>
            <a:ext cx="4495800" cy="2460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1000"/>
              <a:t>A Gallery of P-N from Hubble</a:t>
            </a:r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CDD25428-01BC-1441-AD63-38A95F65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539"/>
            <a:ext cx="8305800" cy="633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0376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White Dwarfs – the leftover cores of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10997397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cores will radiatively cool over billions of years, redder and darker</a:t>
            </a:r>
          </a:p>
          <a:p>
            <a:r>
              <a:rPr lang="en-US" dirty="0"/>
              <a:t>Measured masses for white dwarfs lie between ~0.2 and 1.3 M⦿</a:t>
            </a:r>
          </a:p>
          <a:p>
            <a:r>
              <a:rPr lang="en-US" dirty="0"/>
              <a:t>Measured radii of ~0.008 - 0.02 R⦿.  Earth has about 1/100 the radius of the sun.</a:t>
            </a:r>
          </a:p>
          <a:p>
            <a:r>
              <a:rPr lang="en-US" dirty="0"/>
              <a:t>White dwarf densities are roughly 100</a:t>
            </a:r>
            <a:r>
              <a:rPr lang="en-US" baseline="30000" dirty="0"/>
              <a:t>3</a:t>
            </a:r>
            <a:r>
              <a:rPr lang="en-US" dirty="0"/>
              <a:t> or a </a:t>
            </a:r>
            <a:r>
              <a:rPr lang="en-US" i="1" dirty="0"/>
              <a:t>million times the density</a:t>
            </a:r>
            <a:r>
              <a:rPr lang="en-US" dirty="0"/>
              <a:t> of the Sun.</a:t>
            </a:r>
          </a:p>
          <a:p>
            <a:r>
              <a:rPr lang="en-US" dirty="0"/>
              <a:t>White dwarfs are expected to have masses below ~1.4 M⦿, the Chandrasekhar limit </a:t>
            </a:r>
          </a:p>
          <a:p>
            <a:r>
              <a:rPr lang="en-US" dirty="0"/>
              <a:t>Less massive white dwarfs have the larger radii.  See the mathematical discussion in the textbook and following slide.</a:t>
            </a:r>
          </a:p>
        </p:txBody>
      </p:sp>
    </p:spTree>
    <p:extLst>
      <p:ext uri="{BB962C8B-B14F-4D97-AF65-F5344CB8AC3E}">
        <p14:creationId xmlns:p14="http://schemas.microsoft.com/office/powerpoint/2010/main" val="234855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>
            <a:extLst>
              <a:ext uri="{FF2B5EF4-FFF2-40B4-BE49-F238E27FC236}">
                <a16:creationId xmlns:a16="http://schemas.microsoft.com/office/drawing/2014/main" id="{FB8F03CC-5CB1-4943-B2ED-70EB04EE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20900"/>
            <a:ext cx="73787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653F7478-D6DA-E448-85D5-E70816086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Chandrasekhar Limit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739F2739-222B-6647-B68C-A695BC585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838201"/>
            <a:ext cx="6248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more massive a white dwarf, the smaller it is.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50D9E9BD-0F58-204A-A28B-ACF5F092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19200"/>
            <a:ext cx="6553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Pressure becomes larger, until electron degeneracy pressure can no longer hold up against gravity.</a:t>
            </a: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94D080BF-1AF7-174E-AE5F-8412FD5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438401"/>
            <a:ext cx="4800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WDs with more than ~ 1.4 solar masses can not exist!</a:t>
            </a:r>
          </a:p>
        </p:txBody>
      </p:sp>
      <p:sp>
        <p:nvSpPr>
          <p:cNvPr id="75782" name="Line 6">
            <a:extLst>
              <a:ext uri="{FF2B5EF4-FFF2-40B4-BE49-F238E27FC236}">
                <a16:creationId xmlns:a16="http://schemas.microsoft.com/office/drawing/2014/main" id="{DF187C75-7140-C64C-A312-C8B6F2A9B0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1214" y="2819400"/>
            <a:ext cx="1222375" cy="914400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Rectangle 7">
            <a:extLst>
              <a:ext uri="{FF2B5EF4-FFF2-40B4-BE49-F238E27FC236}">
                <a16:creationId xmlns:a16="http://schemas.microsoft.com/office/drawing/2014/main" id="{6E86404E-AFDD-2F48-BE01-A69AAB41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810000"/>
            <a:ext cx="2590800" cy="457200"/>
          </a:xfrm>
          <a:prstGeom prst="rect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8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64741</TotalTime>
  <Words>1565</Words>
  <Application>Microsoft Macintosh PowerPoint</Application>
  <PresentationFormat>Widescreen</PresentationFormat>
  <Paragraphs>235</Paragraphs>
  <Slides>44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Symbol</vt:lpstr>
      <vt:lpstr>Wingdings</vt:lpstr>
      <vt:lpstr>Office Theme</vt:lpstr>
      <vt:lpstr>ASTR 2320  General Astronomy II</vt:lpstr>
      <vt:lpstr>Stellar Remnants</vt:lpstr>
      <vt:lpstr>PowerPoint Presentation</vt:lpstr>
      <vt:lpstr>The Final Breaths of Sun-Like Stars: Planetary Nebulae</vt:lpstr>
      <vt:lpstr>PowerPoint Presentation</vt:lpstr>
      <vt:lpstr>Planetary Nebulae</vt:lpstr>
      <vt:lpstr>A Gallery of P-N from Hubble</vt:lpstr>
      <vt:lpstr>White Dwarfs – the leftover cores of fusion</vt:lpstr>
      <vt:lpstr>The Chandrasekhar Limit</vt:lpstr>
      <vt:lpstr>White Dwarfs in Binary Systems</vt:lpstr>
      <vt:lpstr>Nova Explosions</vt:lpstr>
      <vt:lpstr>Nova light curve (from text)</vt:lpstr>
      <vt:lpstr>Recurrent Novas</vt:lpstr>
      <vt:lpstr>White Dwarfs – Supernova 1a precursors?</vt:lpstr>
      <vt:lpstr>Core collapse supernovas: stars more than ~8 M⦿</vt:lpstr>
      <vt:lpstr>Supernovas – Spectra</vt:lpstr>
      <vt:lpstr>The Crab Nebula–Supernova from 1050 AD</vt:lpstr>
      <vt:lpstr>Supernova Remnants in Milky Way</vt:lpstr>
      <vt:lpstr>The Famous Supernova of 1987:  Supernova 1987A</vt:lpstr>
      <vt:lpstr>Type I and II Supernovae</vt:lpstr>
      <vt:lpstr>Observations of Supernovae</vt:lpstr>
      <vt:lpstr>Neutron Stars</vt:lpstr>
      <vt:lpstr>Discovery of Pulsars</vt:lpstr>
      <vt:lpstr>The Crab Pulsar</vt:lpstr>
      <vt:lpstr>The Crab Pulsar – Chandra movie</vt:lpstr>
      <vt:lpstr>Light curves of the Crab Pulsar</vt:lpstr>
      <vt:lpstr>The Lighthouse Model of Pulsars</vt:lpstr>
      <vt:lpstr>Images of Pulsars and other Neutron Stars</vt:lpstr>
      <vt:lpstr>PowerPoint Presentation</vt:lpstr>
      <vt:lpstr>Other end events:  GW170817</vt:lpstr>
      <vt:lpstr>Black Holes</vt:lpstr>
      <vt:lpstr>Escape Velocity – let’s review derivation</vt:lpstr>
      <vt:lpstr>The Schwarzschild Radius</vt:lpstr>
      <vt:lpstr>Schwarzschild Radius and Event Horizon</vt:lpstr>
      <vt:lpstr>PowerPoint Presentation</vt:lpstr>
      <vt:lpstr>The Gravitational Field of a Black Hole</vt:lpstr>
      <vt:lpstr>Tidal Forces Near Stellar-Mass Black Holes</vt:lpstr>
      <vt:lpstr>General Relativity Effects Near Black Holes</vt:lpstr>
      <vt:lpstr>General Relativity Effects Near Black Holes</vt:lpstr>
      <vt:lpstr>General Relativity Effects Near Black Holes (II)</vt:lpstr>
      <vt:lpstr>General Relativity Effects Near Black Holes (II)</vt:lpstr>
      <vt:lpstr>Observing Black Holes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Microsoft Office User</cp:lastModifiedBy>
  <cp:revision>450</cp:revision>
  <dcterms:created xsi:type="dcterms:W3CDTF">2019-01-24T05:30:55Z</dcterms:created>
  <dcterms:modified xsi:type="dcterms:W3CDTF">2019-03-25T10:04:49Z</dcterms:modified>
</cp:coreProperties>
</file>