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82" r:id="rId3"/>
    <p:sldId id="305" r:id="rId4"/>
    <p:sldId id="304" r:id="rId5"/>
    <p:sldId id="306" r:id="rId6"/>
    <p:sldId id="307" r:id="rId7"/>
    <p:sldId id="308" r:id="rId8"/>
    <p:sldId id="309" r:id="rId9"/>
    <p:sldId id="310" r:id="rId10"/>
    <p:sldId id="311" r:id="rId11"/>
    <p:sldId id="312" r:id="rId12"/>
    <p:sldId id="317" r:id="rId13"/>
    <p:sldId id="313" r:id="rId14"/>
    <p:sldId id="314" r:id="rId15"/>
    <p:sldId id="315" r:id="rId16"/>
    <p:sldId id="319" r:id="rId17"/>
    <p:sldId id="318" r:id="rId18"/>
    <p:sldId id="321" r:id="rId19"/>
    <p:sldId id="322" r:id="rId20"/>
    <p:sldId id="323" r:id="rId21"/>
    <p:sldId id="327" r:id="rId22"/>
    <p:sldId id="324" r:id="rId23"/>
    <p:sldId id="325" r:id="rId24"/>
    <p:sldId id="326" r:id="rId25"/>
    <p:sldId id="328" r:id="rId26"/>
    <p:sldId id="329" r:id="rId27"/>
    <p:sldId id="330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3"/>
  </p:normalViewPr>
  <p:slideViewPr>
    <p:cSldViewPr snapToGrid="0" snapToObjects="1">
      <p:cViewPr varScale="1">
        <p:scale>
          <a:sx n="110" d="100"/>
          <a:sy n="110" d="100"/>
        </p:scale>
        <p:origin x="632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B921A-AD4A-3A40-B4CF-BA51BC42EB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7E4F85-B45A-B644-947D-3623995353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905EE-FEB3-A849-A57A-17B0AF7B65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02A8-FE73-6549-9A38-E08227CC11B7}" type="datetimeFigureOut">
              <a:rPr lang="en-US" smtClean="0"/>
              <a:t>2/13/19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C3E614-994C-0A4C-99AA-B916E2C4D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669885-2866-FA42-A204-96730884C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5503-4963-7841-A2D5-C8AE8C418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144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5AEB2-DEF0-3148-A439-A0CD0B03E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32FF-ED55-4749-90FF-980861547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EADE8-4C5B-F54D-A3F1-02835D0CA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02A8-FE73-6549-9A38-E08227CC11B7}" type="datetimeFigureOut">
              <a:rPr lang="en-US" smtClean="0"/>
              <a:t>2/13/19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42E826-4BB0-DD4E-A57E-B00392628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7C6F59-6C85-DC47-8814-821921418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5503-4963-7841-A2D5-C8AE8C418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988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B67A1-233A-F441-8082-483D99388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DC94AC-E8FC-1E48-9108-37F30818C2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53B30D-FF67-5946-A9D2-AE956E0792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02A8-FE73-6549-9A38-E08227CC11B7}" type="datetimeFigureOut">
              <a:rPr lang="en-US" smtClean="0"/>
              <a:t>2/13/19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212200-798A-B642-BB53-6C6C575C78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1D4665-FA82-3340-AADC-5118A47ED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5503-4963-7841-A2D5-C8AE8C418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332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8CADD-52CC-8A46-A352-CCEEDAF09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F730F-6C06-6240-B400-A870FAB8C4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8F1196-1849-FB4C-BDB3-9DE79B4B28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B2D0B0-B527-254F-9880-62D597A75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02A8-FE73-6549-9A38-E08227CC11B7}" type="datetimeFigureOut">
              <a:rPr lang="en-US" smtClean="0"/>
              <a:t>2/13/19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666F2A-3FA8-7148-9B6D-E66C0A91B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502C17-E4E8-2C47-BA2E-85A50D6A9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5503-4963-7841-A2D5-C8AE8C418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087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04B77-18C2-964D-AA75-1467CD053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3CE15B-2A6A-464A-A24B-7D1606526E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1F6021-B898-A746-A113-A3657B93BD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120602-EF32-F846-AC72-9F4B8342A1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E11490-556E-6F4D-9BFF-A2B8466B54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998763-F77F-2B4B-BE56-009A84640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02A8-FE73-6549-9A38-E08227CC11B7}" type="datetimeFigureOut">
              <a:rPr lang="en-US" smtClean="0"/>
              <a:t>2/13/19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1517CA-5B0E-5E42-9255-0A5580F0A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2892FB-7D43-6049-B8BF-A63206E98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5503-4963-7841-A2D5-C8AE8C418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810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4AA9B-4E6A-334A-917E-465AF7F15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BB62D1-1A7C-2D49-8BF6-C7F8E038F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02A8-FE73-6549-9A38-E08227CC11B7}" type="datetimeFigureOut">
              <a:rPr lang="en-US" smtClean="0"/>
              <a:t>2/13/19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37710A-29DF-7E41-884D-A0BFADA38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1F5D72-83BD-E44F-ACFB-4885113A9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5503-4963-7841-A2D5-C8AE8C418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82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399EFB-8919-6F40-9A7F-28259FB06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02A8-FE73-6549-9A38-E08227CC11B7}" type="datetimeFigureOut">
              <a:rPr lang="en-US" smtClean="0"/>
              <a:t>2/13/19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C6E0AA-C543-7D4E-93C2-C93FDF9DF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2E7B90-26A4-A14B-9461-081739770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5503-4963-7841-A2D5-C8AE8C418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453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E121A-FAD2-BE4C-A0EB-75C1515F9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DD3E1-8753-214A-9A87-281489526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6E09C1-2397-984D-9281-041405E250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12BFE6-F0E0-F44D-BA58-3C98999A4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02A8-FE73-6549-9A38-E08227CC11B7}" type="datetimeFigureOut">
              <a:rPr lang="en-US" smtClean="0"/>
              <a:t>2/13/19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B18E09-380D-2D45-AED6-DF6F7A4067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FED443-5F38-B54A-9CF6-253E851C8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5503-4963-7841-A2D5-C8AE8C418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410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31F8E-5816-9848-8BEE-745D9579D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6D4998-03D4-6642-B631-03DD9DF4D0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DF3218-7697-A34B-B8CD-DF4AFC50A9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1BEC24-40E0-F548-8024-B5922C8C1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02A8-FE73-6549-9A38-E08227CC11B7}" type="datetimeFigureOut">
              <a:rPr lang="en-US" smtClean="0"/>
              <a:t>2/13/19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288BC4-404E-9E42-83AD-F3035D1299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7DA252-67CE-3C47-B971-6E9094A30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5503-4963-7841-A2D5-C8AE8C418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0420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8E96A-CBF4-6243-88C4-38075E87A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01CD2C-E462-F144-9FFC-0AD506CD37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5E3A2-7D3A-6141-BFFD-427C5B303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02A8-FE73-6549-9A38-E08227CC11B7}" type="datetimeFigureOut">
              <a:rPr lang="en-US" smtClean="0"/>
              <a:t>2/13/19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0C034E-30A3-3647-8A0D-45D7AEEF8C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B9B32A-6094-7A48-B3E5-93DC48BC1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5503-4963-7841-A2D5-C8AE8C418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137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C16E3E5-5269-1641-A4E8-352202A0AC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529FAB-0AB3-CA40-8FF9-E6EA4A8E3E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A1BC81-32C5-8F42-93DE-CDB797F44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02A8-FE73-6549-9A38-E08227CC11B7}" type="datetimeFigureOut">
              <a:rPr lang="en-US" smtClean="0"/>
              <a:t>2/13/19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AB305F-F13F-8040-A916-371793717C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F926E-5853-E248-AEB9-D588084EB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5503-4963-7841-A2D5-C8AE8C418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8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70D2EB-7AF4-C648-98D6-F81645689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256E30-9178-074E-BAA7-40F934F41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E9C83-CCF7-4B4F-BBF5-2EA6FEE7AF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102A8-FE73-6549-9A38-E08227CC11B7}" type="datetimeFigureOut">
              <a:rPr lang="en-US" smtClean="0"/>
              <a:t>2/13/19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D8F43-A096-9841-AC36-5DDADEB389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C2EE38-6D13-314B-9AE5-03E9DEEA57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485503-4963-7841-A2D5-C8AE8C418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092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hysicsanduniverse.com/random-walk-photon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asswww.ucsd.edu/archive/tutorial/Stars.html" TargetMode="External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hyperlink" Target="https://www.youtube.com/watch?v=THR4xR-6U3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olar_storm_of_1859" TargetMode="External"/><Relationship Id="rId2" Type="http://schemas.openxmlformats.org/officeDocument/2006/relationships/hyperlink" Target="https://www.youtube.com/watch?v=GrnGi-q6iWc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DXHE4kt3Fw" TargetMode="External"/><Relationship Id="rId2" Type="http://schemas.openxmlformats.org/officeDocument/2006/relationships/hyperlink" Target="https://www.youtube.com/watch?v=fVsONlc3OU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tif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57B55-F1C2-0841-A5CF-CABFB47E49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ASTR 2320 </a:t>
            </a:r>
            <a:br>
              <a:rPr lang="en-US" dirty="0"/>
            </a:br>
            <a:r>
              <a:rPr lang="en-US" dirty="0"/>
              <a:t>General Astronomy II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0B3621-3086-F94F-AA58-5F3D29FAE3A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Professor Mike Brotherton</a:t>
            </a:r>
          </a:p>
          <a:p>
            <a:r>
              <a:rPr lang="en-US" dirty="0"/>
              <a:t>Chapter 13 – The Sun</a:t>
            </a:r>
          </a:p>
          <a:p>
            <a:r>
              <a:rPr lang="en-US" dirty="0"/>
              <a:t>“Here comes the sun, and I say, It’s all right.”</a:t>
            </a:r>
          </a:p>
        </p:txBody>
      </p:sp>
      <p:pic>
        <p:nvPicPr>
          <p:cNvPr id="1026" name="Picture 2" descr="https://upload.wikimedia.org/wikipedia/commons/thumb/b/b4/The_Sun_by_the_Atmospheric_Imaging_Assembly_of_NASA%27s_Solar_Dynamics_Observatory_-_20100819.jpg/220px-The_Sun_by_the_Atmospheric_Imaging_Assembly_of_NASA%27s_Solar_Dynamics_Observatory_-_20100819.jpg">
            <a:extLst>
              <a:ext uri="{FF2B5EF4-FFF2-40B4-BE49-F238E27FC236}">
                <a16:creationId xmlns:a16="http://schemas.microsoft.com/office/drawing/2014/main" id="{BDDBCEF3-9990-ED48-B378-4C6534BDAB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8000" y="0"/>
            <a:ext cx="27940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8096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Sun – the closest star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287" y="1574158"/>
            <a:ext cx="11037426" cy="4884516"/>
          </a:xfrm>
        </p:spPr>
        <p:txBody>
          <a:bodyPr>
            <a:normAutofit/>
          </a:bodyPr>
          <a:lstStyle/>
          <a:p>
            <a:r>
              <a:rPr lang="en-US" dirty="0"/>
              <a:t>Introduction / overview of the structure of the Sun</a:t>
            </a:r>
          </a:p>
          <a:p>
            <a:r>
              <a:rPr lang="en-US" dirty="0"/>
              <a:t>Solar interior</a:t>
            </a:r>
          </a:p>
          <a:p>
            <a:r>
              <a:rPr lang="en-US" dirty="0"/>
              <a:t>Photosphere</a:t>
            </a:r>
          </a:p>
          <a:p>
            <a:r>
              <a:rPr lang="en-US" dirty="0"/>
              <a:t>Chromosphere and transition region</a:t>
            </a:r>
          </a:p>
          <a:p>
            <a:r>
              <a:rPr lang="en-US" dirty="0"/>
              <a:t>The corona and magnetic activity; solar wind</a:t>
            </a:r>
          </a:p>
          <a:p>
            <a:r>
              <a:rPr lang="en-US" dirty="0"/>
              <a:t>The solar activity cycle</a:t>
            </a:r>
          </a:p>
          <a:p>
            <a:r>
              <a:rPr lang="en-US" dirty="0"/>
              <a:t>the corona and magnetic activity; solar wind, heliosphere</a:t>
            </a:r>
          </a:p>
          <a:p>
            <a:r>
              <a:rPr lang="en-US" dirty="0"/>
              <a:t>the solar activity cycle; magnetic activity on other stars</a:t>
            </a:r>
          </a:p>
          <a:p>
            <a:r>
              <a:rPr lang="en-US" dirty="0"/>
              <a:t>sample problems</a:t>
            </a:r>
          </a:p>
        </p:txBody>
      </p:sp>
    </p:spTree>
    <p:extLst>
      <p:ext uri="{BB962C8B-B14F-4D97-AF65-F5344CB8AC3E}">
        <p14:creationId xmlns:p14="http://schemas.microsoft.com/office/powerpoint/2010/main" val="3054968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Sun – the closest star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287" y="1574158"/>
            <a:ext cx="11037426" cy="4884516"/>
          </a:xfrm>
        </p:spPr>
        <p:txBody>
          <a:bodyPr>
            <a:normAutofit/>
          </a:bodyPr>
          <a:lstStyle/>
          <a:p>
            <a:r>
              <a:rPr lang="en-US" u="sng" dirty="0"/>
              <a:t>Some introductory remarks</a:t>
            </a:r>
          </a:p>
          <a:p>
            <a:r>
              <a:rPr lang="en-US" dirty="0"/>
              <a:t>Stars are massive, gaseous objects powered by nuclear fusion</a:t>
            </a:r>
          </a:p>
          <a:p>
            <a:r>
              <a:rPr lang="en-US" dirty="0"/>
              <a:t>“Middle-sized, middle-aged star.”  The former true in the logarithmic sense, but true in general?  It is bigger than most around (red dwarfs).</a:t>
            </a:r>
          </a:p>
          <a:p>
            <a:r>
              <a:rPr lang="en-US" dirty="0"/>
              <a:t>About 4.6 billion years old of about a ten billion year lifetime, so middle-aged in the linear sense, sure.</a:t>
            </a:r>
          </a:p>
          <a:p>
            <a:r>
              <a:rPr lang="en-US" dirty="0"/>
              <a:t>Composition ~71% H, ~27% He, and slightly less than 2% heavier elements (such as O, C, Ne, Fe). </a:t>
            </a:r>
          </a:p>
          <a:p>
            <a:r>
              <a:rPr lang="en-US" dirty="0"/>
              <a:t>4.6 billion years of fusion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408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Sun – the closest star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287" y="1574158"/>
            <a:ext cx="11037426" cy="4884516"/>
          </a:xfrm>
        </p:spPr>
        <p:txBody>
          <a:bodyPr>
            <a:normAutofit/>
          </a:bodyPr>
          <a:lstStyle/>
          <a:p>
            <a:r>
              <a:rPr lang="en-US" dirty="0"/>
              <a:t>Select Properties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BA4C90-AD1D-BA45-9A8B-440E768F40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6400" y="0"/>
            <a:ext cx="5435600" cy="6705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0D26C3F-7E5D-C74C-891C-9CD76E5782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641" y="2106753"/>
            <a:ext cx="6972300" cy="424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488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35" y="0"/>
            <a:ext cx="10515600" cy="1325563"/>
          </a:xfrm>
        </p:spPr>
        <p:txBody>
          <a:bodyPr/>
          <a:lstStyle/>
          <a:p>
            <a:r>
              <a:rPr lang="en-US" dirty="0"/>
              <a:t>Fusion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608D11-DC03-7249-B136-D9B9DE6C09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9987" y="486137"/>
            <a:ext cx="8993855" cy="637064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287" y="1574158"/>
            <a:ext cx="2906693" cy="4884516"/>
          </a:xfrm>
        </p:spPr>
        <p:txBody>
          <a:bodyPr>
            <a:normAutofit/>
          </a:bodyPr>
          <a:lstStyle/>
          <a:p>
            <a:r>
              <a:rPr lang="en-US" dirty="0"/>
              <a:t>How does fusing elements make energy?</a:t>
            </a:r>
          </a:p>
          <a:p>
            <a:endParaRPr lang="en-US" dirty="0"/>
          </a:p>
          <a:p>
            <a:r>
              <a:rPr lang="en-US" dirty="0"/>
              <a:t>E=mc</a:t>
            </a:r>
            <a:r>
              <a:rPr lang="en-US" baseline="30000" dirty="0"/>
              <a:t>2</a:t>
            </a:r>
          </a:p>
          <a:p>
            <a:endParaRPr lang="en-US" dirty="0"/>
          </a:p>
          <a:p>
            <a:r>
              <a:rPr lang="en-US" dirty="0"/>
              <a:t>Binding energy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040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Solar Interior – fusion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287" y="1574158"/>
            <a:ext cx="11037426" cy="4884516"/>
          </a:xfrm>
        </p:spPr>
        <p:txBody>
          <a:bodyPr>
            <a:normAutofit/>
          </a:bodyPr>
          <a:lstStyle/>
          <a:p>
            <a:r>
              <a:rPr lang="en-US" dirty="0"/>
              <a:t>Proton-proton chain (see also Chapter 1)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9DC29D-90CE-834D-829B-AF2EEB0F39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8312" y="145408"/>
            <a:ext cx="4635903" cy="31418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7DF6CEE-30D9-FC48-97AF-37CB7A8BC8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100" y="3361642"/>
            <a:ext cx="10426700" cy="302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0857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fusion processes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287" y="1574158"/>
            <a:ext cx="11037426" cy="4884516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Proton-proton chain </a:t>
            </a:r>
          </a:p>
          <a:p>
            <a:endParaRPr lang="en-US" dirty="0"/>
          </a:p>
          <a:p>
            <a:r>
              <a:rPr lang="en-US" dirty="0"/>
              <a:t>CNO cycle (higher mass stars – H to He using C, N, and O as catalysts)</a:t>
            </a:r>
          </a:p>
          <a:p>
            <a:endParaRPr lang="en-US" dirty="0"/>
          </a:p>
          <a:p>
            <a:r>
              <a:rPr lang="en-US" dirty="0"/>
              <a:t>Triple alpha process (burning Helium to Carbon vi Be)</a:t>
            </a:r>
          </a:p>
          <a:p>
            <a:endParaRPr lang="en-US" dirty="0"/>
          </a:p>
          <a:p>
            <a:r>
              <a:rPr lang="en-US" dirty="0"/>
              <a:t>Very massive stars can burn lighter elements all the way to Fe</a:t>
            </a:r>
          </a:p>
          <a:p>
            <a:endParaRPr lang="en-US" dirty="0"/>
          </a:p>
          <a:p>
            <a:r>
              <a:rPr lang="en-US" dirty="0"/>
              <a:t>Supernova explosions</a:t>
            </a:r>
          </a:p>
          <a:p>
            <a:endParaRPr lang="en-US" dirty="0"/>
          </a:p>
          <a:p>
            <a:r>
              <a:rPr lang="en-US" dirty="0"/>
              <a:t>Yet others…more later as they come up in context!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9067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Solar Neutrino “Problem”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287" y="1574158"/>
            <a:ext cx="11037426" cy="4884516"/>
          </a:xfrm>
        </p:spPr>
        <p:txBody>
          <a:bodyPr>
            <a:normAutofit/>
          </a:bodyPr>
          <a:lstStyle/>
          <a:p>
            <a:r>
              <a:rPr lang="en-US" dirty="0"/>
              <a:t>Neutrinos interact very very very very very very very very little with anything, flying straight out of the sun’s core, but can be detected.</a:t>
            </a:r>
          </a:p>
          <a:p>
            <a:r>
              <a:rPr lang="en-US" dirty="0"/>
              <a:t>Deep in mines with huge vats of carbon tetrachloride, can make Cl into radioactive </a:t>
            </a:r>
            <a:r>
              <a:rPr lang="en-US" dirty="0" err="1"/>
              <a:t>Ar</a:t>
            </a:r>
            <a:r>
              <a:rPr lang="en-US" dirty="0"/>
              <a:t> isotope that can be detected.</a:t>
            </a:r>
          </a:p>
          <a:p>
            <a:r>
              <a:rPr lang="en-US" dirty="0"/>
              <a:t>Ray Davies (experiment) and John </a:t>
            </a:r>
            <a:r>
              <a:rPr lang="en-US" dirty="0" err="1"/>
              <a:t>Bahcall</a:t>
            </a:r>
            <a:r>
              <a:rPr lang="en-US" dirty="0"/>
              <a:t> (theory) compared detections to theory (based on solar energy output) but only found 1/3 of the expected number.  A “problem” some 50 years ago until recently.</a:t>
            </a:r>
          </a:p>
          <a:p>
            <a:r>
              <a:rPr lang="en-US" dirty="0"/>
              <a:t>Solved in 21</a:t>
            </a:r>
            <a:r>
              <a:rPr lang="en-US" baseline="30000" dirty="0"/>
              <a:t>st</a:t>
            </a:r>
            <a:r>
              <a:rPr lang="en-US" dirty="0"/>
              <a:t> century – neutrinos “oscillate” between “flavors” and the original electron neutrinos are mixed into different forms by the time they reach the Earth from the sun.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4195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Solar Photons from Core to Space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287" y="1574158"/>
            <a:ext cx="11037426" cy="4884516"/>
          </a:xfrm>
        </p:spPr>
        <p:txBody>
          <a:bodyPr>
            <a:normAutofit/>
          </a:bodyPr>
          <a:lstStyle/>
          <a:p>
            <a:r>
              <a:rPr lang="en-US" dirty="0"/>
              <a:t>Sun is opaque, with various sources of opacity</a:t>
            </a:r>
          </a:p>
          <a:p>
            <a:r>
              <a:rPr lang="en-US" dirty="0"/>
              <a:t>Mean-free path relatively short before photon is absorbed/re-emitted (AKA scattered)</a:t>
            </a:r>
          </a:p>
          <a:p>
            <a:r>
              <a:rPr lang="en-US" dirty="0"/>
              <a:t>Gamma rays in core, optical light (mostly) at photosphere</a:t>
            </a:r>
          </a:p>
          <a:p>
            <a:r>
              <a:rPr lang="en-US" dirty="0"/>
              <a:t>Random walk problem shows about 10 million YEARS</a:t>
            </a:r>
          </a:p>
          <a:p>
            <a:r>
              <a:rPr lang="en-US" dirty="0">
                <a:hlinkClick r:id="rId2"/>
              </a:rPr>
              <a:t>Link to worked problem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7727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5BA4C90-AD1D-BA45-9A8B-440E768F40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6400" y="152400"/>
            <a:ext cx="5435600" cy="67056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Interior Structure and </a:t>
            </a:r>
            <a:br>
              <a:rPr lang="en-US" dirty="0"/>
            </a:br>
            <a:r>
              <a:rPr lang="en-US" dirty="0"/>
              <a:t>Energy Transport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287" y="1755886"/>
            <a:ext cx="7062004" cy="4884516"/>
          </a:xfrm>
        </p:spPr>
        <p:txBody>
          <a:bodyPr>
            <a:normAutofit/>
          </a:bodyPr>
          <a:lstStyle/>
          <a:p>
            <a:r>
              <a:rPr lang="en-US" sz="3200" dirty="0"/>
              <a:t>Heat transferred via conduction, convection, and radiation</a:t>
            </a:r>
          </a:p>
          <a:p>
            <a:r>
              <a:rPr lang="en-US" sz="3200" dirty="0"/>
              <a:t>Different zones where opacity changes make radiation or convection most efficient</a:t>
            </a:r>
          </a:p>
          <a:p>
            <a:r>
              <a:rPr lang="en-US" sz="3200" dirty="0"/>
              <a:t>Radiative zone rotates as a solid body, convective zone differentially</a:t>
            </a:r>
          </a:p>
          <a:p>
            <a:r>
              <a:rPr lang="en-US" sz="3200" dirty="0"/>
              <a:t>Helioseismology helps lead us to a detailed picture</a:t>
            </a:r>
          </a:p>
        </p:txBody>
      </p:sp>
    </p:spTree>
    <p:extLst>
      <p:ext uri="{BB962C8B-B14F-4D97-AF65-F5344CB8AC3E}">
        <p14:creationId xmlns:p14="http://schemas.microsoft.com/office/powerpoint/2010/main" val="11721250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Photosphere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287" y="1755886"/>
            <a:ext cx="4411402" cy="4884516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Where photons start to escape into space without scattering</a:t>
            </a:r>
          </a:p>
          <a:p>
            <a:r>
              <a:rPr lang="en-US" sz="3200" dirty="0"/>
              <a:t>Granulation is evident (convective cells of rising/falling gas)</a:t>
            </a:r>
          </a:p>
          <a:p>
            <a:r>
              <a:rPr lang="en-US" sz="3200" dirty="0"/>
              <a:t>Sunspot visible – it’s not dark, just cooler (~4300K)</a:t>
            </a:r>
          </a:p>
          <a:p>
            <a:r>
              <a:rPr lang="en-US" sz="3200" dirty="0"/>
              <a:t>Blue line is twice Earth diameter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771674-F194-0A46-ADFA-AC257C3CC0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0774" y="0"/>
            <a:ext cx="70812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7936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2872"/>
            <a:ext cx="10515600" cy="1325563"/>
          </a:xfrm>
        </p:spPr>
        <p:txBody>
          <a:bodyPr/>
          <a:lstStyle/>
          <a:p>
            <a:r>
              <a:rPr lang="en-US" dirty="0"/>
              <a:t>Solar Dopplergram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333" y="5613722"/>
            <a:ext cx="11252040" cy="4884516"/>
          </a:xfrm>
        </p:spPr>
        <p:txBody>
          <a:bodyPr>
            <a:normAutofit/>
          </a:bodyPr>
          <a:lstStyle/>
          <a:p>
            <a:r>
              <a:rPr lang="en-US" sz="3200" dirty="0"/>
              <a:t>Measures velocities.  Can see convection and rotation here.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CBAA7F-E688-BB49-80DB-16B11ACA0E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8739" y="902826"/>
            <a:ext cx="4446770" cy="444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2316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Limb Darkening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287" y="1619583"/>
            <a:ext cx="5881386" cy="4884516"/>
          </a:xfrm>
        </p:spPr>
        <p:txBody>
          <a:bodyPr>
            <a:normAutofit/>
          </a:bodyPr>
          <a:lstStyle/>
          <a:p>
            <a:r>
              <a:rPr lang="en-US" sz="3200" dirty="0"/>
              <a:t>What is it?</a:t>
            </a:r>
          </a:p>
          <a:p>
            <a:r>
              <a:rPr lang="en-US" sz="3200" dirty="0"/>
              <a:t>Why does it happen?</a:t>
            </a:r>
          </a:p>
          <a:p>
            <a:r>
              <a:rPr lang="en-US" sz="3200" dirty="0"/>
              <a:t>Think about optical depth, opacity, and temperature varying as a function of depth.  Wavelength dependent.</a:t>
            </a:r>
          </a:p>
          <a:p>
            <a:r>
              <a:rPr lang="en-US" sz="3200" dirty="0"/>
              <a:t>Top: Illustration</a:t>
            </a:r>
          </a:p>
          <a:p>
            <a:r>
              <a:rPr lang="en-US" sz="3200" dirty="0"/>
              <a:t>Bottom: The Real Thing.</a:t>
            </a:r>
          </a:p>
          <a:p>
            <a:r>
              <a:rPr lang="en-US" sz="3200" dirty="0"/>
              <a:t>Think about airmass analogy.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C677CB-DB74-D649-990C-BF00E6F5FC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3814" y="49433"/>
            <a:ext cx="4439986" cy="341290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F0A58B6-9F1F-A141-9E38-BE22800449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9009" y="3254557"/>
            <a:ext cx="3295057" cy="3295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8126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2872"/>
            <a:ext cx="10515600" cy="1325563"/>
          </a:xfrm>
        </p:spPr>
        <p:txBody>
          <a:bodyPr/>
          <a:lstStyle/>
          <a:p>
            <a:r>
              <a:rPr lang="en-US" dirty="0"/>
              <a:t>The Solar Spectrum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7758" y="5809618"/>
            <a:ext cx="11252040" cy="4884516"/>
          </a:xfrm>
        </p:spPr>
        <p:txBody>
          <a:bodyPr>
            <a:normAutofit/>
          </a:bodyPr>
          <a:lstStyle/>
          <a:p>
            <a:r>
              <a:rPr lang="en-US" sz="3200" dirty="0"/>
              <a:t>High resolution solar spectrum with colors from </a:t>
            </a:r>
            <a:r>
              <a:rPr lang="en-US" sz="3200" dirty="0" err="1"/>
              <a:t>Kitt</a:t>
            </a:r>
            <a:r>
              <a:rPr lang="en-US" sz="3200" dirty="0"/>
              <a:t> Peak McMath Solar Telescope.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3D3E57-43E8-9A43-BFDB-296EB3F2C8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7919" y="838844"/>
            <a:ext cx="7456162" cy="4970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1143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g star spectrum">
            <a:extLst>
              <a:ext uri="{FF2B5EF4-FFF2-40B4-BE49-F238E27FC236}">
                <a16:creationId xmlns:a16="http://schemas.microsoft.com/office/drawing/2014/main" id="{D131033A-D1E7-CF4A-8615-693AE31387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8387" y="-6211745"/>
            <a:ext cx="8693633" cy="1133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310" y="5126712"/>
            <a:ext cx="11252040" cy="4884516"/>
          </a:xfrm>
        </p:spPr>
        <p:txBody>
          <a:bodyPr>
            <a:normAutofit/>
          </a:bodyPr>
          <a:lstStyle/>
          <a:p>
            <a:r>
              <a:rPr lang="en-US" sz="3200" dirty="0"/>
              <a:t>A G2 like the sun at bottom. Ca II H&amp;K doublet strongest.  Also shows other lines like the Balmer lines, Sodium doublet.  From UCSD, </a:t>
            </a:r>
            <a:r>
              <a:rPr lang="en-US" sz="3200" dirty="0">
                <a:hlinkClick r:id="rId3"/>
              </a:rPr>
              <a:t>Gene Smith’s Astronomy Tutorial</a:t>
            </a:r>
            <a:r>
              <a:rPr lang="en-US" sz="3200" dirty="0"/>
              <a:t>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403" y="-126022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00B050"/>
                </a:solidFill>
              </a:rPr>
              <a:t>The Solar Spectrum – a “Type G” star</a:t>
            </a:r>
          </a:p>
        </p:txBody>
      </p:sp>
    </p:spTree>
    <p:extLst>
      <p:ext uri="{BB962C8B-B14F-4D97-AF65-F5344CB8AC3E}">
        <p14:creationId xmlns:p14="http://schemas.microsoft.com/office/powerpoint/2010/main" val="27294520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2872"/>
            <a:ext cx="10515600" cy="1325563"/>
          </a:xfrm>
        </p:spPr>
        <p:txBody>
          <a:bodyPr/>
          <a:lstStyle/>
          <a:p>
            <a:r>
              <a:rPr lang="en-US" dirty="0"/>
              <a:t>Chromosphere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33CC9D-D9EB-D14F-9F7A-8E127FE908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257" y="1021707"/>
            <a:ext cx="5542743" cy="4592015"/>
          </a:xfrm>
          <a:prstGeom prst="rect">
            <a:avLst/>
          </a:prstGeom>
        </p:spPr>
      </p:pic>
      <p:pic>
        <p:nvPicPr>
          <p:cNvPr id="4100" name="Picture 4" descr="Image of eclipse">
            <a:extLst>
              <a:ext uri="{FF2B5EF4-FFF2-40B4-BE49-F238E27FC236}">
                <a16:creationId xmlns:a16="http://schemas.microsoft.com/office/drawing/2014/main" id="{5DA09EE6-F8D1-3044-9BD1-9660D26D4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203" y="199904"/>
            <a:ext cx="5116010" cy="5084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161" y="5428527"/>
            <a:ext cx="11252040" cy="48845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Temperature structure.  Odd?  Low density Chromosphere, with red H-alpha line emission in total eclipses. Smithsonian.  Note prominences.</a:t>
            </a:r>
          </a:p>
        </p:txBody>
      </p:sp>
    </p:spTree>
    <p:extLst>
      <p:ext uri="{BB962C8B-B14F-4D97-AF65-F5344CB8AC3E}">
        <p14:creationId xmlns:p14="http://schemas.microsoft.com/office/powerpoint/2010/main" val="29200563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2872"/>
            <a:ext cx="10515600" cy="1325563"/>
          </a:xfrm>
        </p:spPr>
        <p:txBody>
          <a:bodyPr/>
          <a:lstStyle/>
          <a:p>
            <a:r>
              <a:rPr lang="en-US" dirty="0"/>
              <a:t>Corona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333" y="5613722"/>
            <a:ext cx="11252040" cy="4884516"/>
          </a:xfrm>
        </p:spPr>
        <p:txBody>
          <a:bodyPr>
            <a:normAutofit/>
          </a:bodyPr>
          <a:lstStyle/>
          <a:p>
            <a:r>
              <a:rPr lang="en-US" sz="3200" dirty="0"/>
              <a:t>Temperature structure.  Odd? Coronal emission that is visible in total eclipses. Smithsonian.  “Exciting” </a:t>
            </a:r>
            <a:r>
              <a:rPr lang="en-US" sz="3200" dirty="0">
                <a:hlinkClick r:id="rId2"/>
              </a:rPr>
              <a:t>video</a:t>
            </a:r>
            <a:r>
              <a:rPr lang="en-US" sz="3200" dirty="0"/>
              <a:t>.  Why so hot?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33CC9D-D9EB-D14F-9F7A-8E127FE908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257" y="1021707"/>
            <a:ext cx="5542743" cy="4592015"/>
          </a:xfrm>
          <a:prstGeom prst="rect">
            <a:avLst/>
          </a:prstGeom>
        </p:spPr>
      </p:pic>
      <p:pic>
        <p:nvPicPr>
          <p:cNvPr id="4100" name="Picture 4" descr="Image of eclipse">
            <a:extLst>
              <a:ext uri="{FF2B5EF4-FFF2-40B4-BE49-F238E27FC236}">
                <a16:creationId xmlns:a16="http://schemas.microsoft.com/office/drawing/2014/main" id="{5DA09EE6-F8D1-3044-9BD1-9660D26D4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203" y="199904"/>
            <a:ext cx="5116010" cy="5084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11735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2872"/>
            <a:ext cx="10515600" cy="1325563"/>
          </a:xfrm>
        </p:spPr>
        <p:txBody>
          <a:bodyPr/>
          <a:lstStyle/>
          <a:p>
            <a:r>
              <a:rPr lang="en-US" dirty="0"/>
              <a:t>Corona and Magnetic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333" y="5416953"/>
            <a:ext cx="11252040" cy="4884516"/>
          </a:xfrm>
        </p:spPr>
        <p:txBody>
          <a:bodyPr>
            <a:normAutofit/>
          </a:bodyPr>
          <a:lstStyle/>
          <a:p>
            <a:r>
              <a:rPr lang="en-US" sz="3200" dirty="0"/>
              <a:t>SOHO Coronographic Image.  Corona is millions of Kelvins, extending to several solar radii.  Becomes solar wind.  Streamers associated with magnetic activity.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1997BA-7D7A-844C-8FBA-D7EBB9F7A1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9452" y="883857"/>
            <a:ext cx="4533096" cy="453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0517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2872"/>
            <a:ext cx="10515600" cy="1325563"/>
          </a:xfrm>
        </p:spPr>
        <p:txBody>
          <a:bodyPr/>
          <a:lstStyle/>
          <a:p>
            <a:r>
              <a:rPr lang="en-US" dirty="0"/>
              <a:t>Corona and Magnetic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333" y="5416953"/>
            <a:ext cx="11252040" cy="4884516"/>
          </a:xfrm>
        </p:spPr>
        <p:txBody>
          <a:bodyPr>
            <a:normAutofit/>
          </a:bodyPr>
          <a:lstStyle/>
          <a:p>
            <a:r>
              <a:rPr lang="en-US" dirty="0"/>
              <a:t>The Sun at 171 </a:t>
            </a:r>
            <a:r>
              <a:rPr lang="en-US" dirty="0" err="1"/>
              <a:t>Å</a:t>
            </a:r>
            <a:r>
              <a:rPr lang="en-US" dirty="0"/>
              <a:t> (emitting Fe IX at ~1 million Kelvin @5000 km) and as a magnetogram, 11 November 2012. Courtesy of NASA / SDO.  The hottest parts of the corona are associated with the strongest magnetic fields.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496AF2-ECF5-F642-9019-AB1C6B03A7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0674" y="852148"/>
            <a:ext cx="4466997" cy="444905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6253825-9A84-764F-80BB-923601D4F1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0145" y="852148"/>
            <a:ext cx="4437017" cy="4449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5424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2872"/>
            <a:ext cx="10515600" cy="1325563"/>
          </a:xfrm>
        </p:spPr>
        <p:txBody>
          <a:bodyPr/>
          <a:lstStyle/>
          <a:p>
            <a:r>
              <a:rPr lang="en-US" dirty="0"/>
              <a:t>Corona and Magnetic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333" y="4861368"/>
            <a:ext cx="11252040" cy="4884516"/>
          </a:xfrm>
        </p:spPr>
        <p:txBody>
          <a:bodyPr>
            <a:normAutofit/>
          </a:bodyPr>
          <a:lstStyle/>
          <a:p>
            <a:r>
              <a:rPr lang="en-US" dirty="0"/>
              <a:t>Left: The Sun at 171 </a:t>
            </a:r>
            <a:r>
              <a:rPr lang="en-US" dirty="0" err="1"/>
              <a:t>Å</a:t>
            </a:r>
            <a:r>
              <a:rPr lang="en-US" dirty="0"/>
              <a:t> (emitting Fe IX at ~1 million Kelvin @5000 km) and Right: With magnetic field lines.  Be careful – sunspots on the photosphere are cooler but have strong magnetic fields.  Reversed in corona.  One strong optical line is Fe XIV at 5303 Angstroms.  “Coronium” at first.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3D2B29-B3A5-594F-8F5B-742656DFC5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195" y="1222691"/>
            <a:ext cx="5490447" cy="34303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796F6E-A3FB-8A42-8AE1-90923D13CC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7883" y="1232153"/>
            <a:ext cx="6243490" cy="3430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6521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2872"/>
            <a:ext cx="10515600" cy="1325563"/>
          </a:xfrm>
        </p:spPr>
        <p:txBody>
          <a:bodyPr/>
          <a:lstStyle/>
          <a:p>
            <a:r>
              <a:rPr lang="en-US" dirty="0"/>
              <a:t>Corona, Magnetic Activity, and Avatar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333" y="4861368"/>
            <a:ext cx="11252040" cy="4884516"/>
          </a:xfrm>
        </p:spPr>
        <p:txBody>
          <a:bodyPr>
            <a:normAutofit/>
          </a:bodyPr>
          <a:lstStyle/>
          <a:p>
            <a:r>
              <a:rPr lang="en-US" dirty="0"/>
              <a:t>Left: The Sun at 171 </a:t>
            </a:r>
            <a:r>
              <a:rPr lang="en-US" dirty="0" err="1"/>
              <a:t>Å</a:t>
            </a:r>
            <a:r>
              <a:rPr lang="en-US" dirty="0"/>
              <a:t> (emitting Fe IX at ~1 million Kelvin @5000 km) and Right: The structures formed in the strong magnetic fields of Pandora, where the unobtanium (high-T superconductor) floats, from the movie Avatar.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3D2B29-B3A5-594F-8F5B-742656DFC5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195" y="1222691"/>
            <a:ext cx="5490447" cy="3430332"/>
          </a:xfrm>
          <a:prstGeom prst="rect">
            <a:avLst/>
          </a:prstGeom>
        </p:spPr>
      </p:pic>
      <p:pic>
        <p:nvPicPr>
          <p:cNvPr id="14338" name="Picture 2" descr="Related image">
            <a:extLst>
              <a:ext uri="{FF2B5EF4-FFF2-40B4-BE49-F238E27FC236}">
                <a16:creationId xmlns:a16="http://schemas.microsoft.com/office/drawing/2014/main" id="{AB874684-A1B3-6D47-9EC5-63252E7FAD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246" y="1222691"/>
            <a:ext cx="6097545" cy="3430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31717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6839F2D-75C4-4B47-A389-AB33C0F7F8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6239" y="196949"/>
            <a:ext cx="5038771" cy="48033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2872"/>
            <a:ext cx="10515600" cy="1325563"/>
          </a:xfrm>
        </p:spPr>
        <p:txBody>
          <a:bodyPr/>
          <a:lstStyle/>
          <a:p>
            <a:r>
              <a:rPr lang="en-US" dirty="0"/>
              <a:t>Corona and Magnetic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242" y="5173885"/>
            <a:ext cx="11252040" cy="4884516"/>
          </a:xfrm>
        </p:spPr>
        <p:txBody>
          <a:bodyPr>
            <a:normAutofit/>
          </a:bodyPr>
          <a:lstStyle/>
          <a:p>
            <a:r>
              <a:rPr lang="en-US" dirty="0"/>
              <a:t>Left: The Sun at 171 </a:t>
            </a:r>
            <a:r>
              <a:rPr lang="en-US" dirty="0" err="1"/>
              <a:t>Å</a:t>
            </a:r>
            <a:r>
              <a:rPr lang="en-US" dirty="0"/>
              <a:t> (emitting Fe IX at ~1 million Kelvin @5000 km) and Right: Magnetic field lines reconnecting and releasing energy to heat the corona.  Rubber band snapping analogy.  Maybe some acoustic waves.  Still an active area of research.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534337-99CF-BE4B-8C5C-6EB94F57E5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63" y="861911"/>
            <a:ext cx="6712989" cy="423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4554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2872"/>
            <a:ext cx="10515600" cy="1325563"/>
          </a:xfrm>
        </p:spPr>
        <p:txBody>
          <a:bodyPr/>
          <a:lstStyle/>
          <a:p>
            <a:r>
              <a:rPr lang="en-US" dirty="0"/>
              <a:t>Corona and Magnetic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076710"/>
            <a:ext cx="11252040" cy="4884516"/>
          </a:xfrm>
        </p:spPr>
        <p:txBody>
          <a:bodyPr>
            <a:normAutofit/>
          </a:bodyPr>
          <a:lstStyle/>
          <a:p>
            <a:r>
              <a:rPr lang="en-US" dirty="0"/>
              <a:t>Small scale flaring over time.  15 minute difference from left to right.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2DA756-E392-3D4F-9C36-764A8B6CE9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948654"/>
            <a:ext cx="10991309" cy="4931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9792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435" y="-102872"/>
            <a:ext cx="11401063" cy="1325563"/>
          </a:xfrm>
        </p:spPr>
        <p:txBody>
          <a:bodyPr/>
          <a:lstStyle/>
          <a:p>
            <a:r>
              <a:rPr lang="en-US" dirty="0"/>
              <a:t>Flares, Prominences, and Coronal Mass Ejections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946" y="1222691"/>
            <a:ext cx="11252040" cy="4884516"/>
          </a:xfrm>
        </p:spPr>
        <p:txBody>
          <a:bodyPr>
            <a:normAutofit/>
          </a:bodyPr>
          <a:lstStyle/>
          <a:p>
            <a:r>
              <a:rPr lang="en-US" dirty="0"/>
              <a:t>Textbook has a sequence of stills…we can watch an HD video!</a:t>
            </a:r>
          </a:p>
          <a:p>
            <a:endParaRPr lang="en-US" dirty="0"/>
          </a:p>
          <a:p>
            <a:r>
              <a:rPr lang="en-US" dirty="0">
                <a:hlinkClick r:id="rId2"/>
              </a:rPr>
              <a:t>https://www.youtube.com/watch?v=GrnGi-q6iWc</a:t>
            </a:r>
            <a:endParaRPr lang="en-US" dirty="0"/>
          </a:p>
          <a:p>
            <a:endParaRPr lang="en-US" dirty="0"/>
          </a:p>
          <a:p>
            <a:r>
              <a:rPr lang="en-US" dirty="0"/>
              <a:t>900 miles/second!</a:t>
            </a:r>
          </a:p>
          <a:p>
            <a:endParaRPr lang="en-US" dirty="0"/>
          </a:p>
          <a:p>
            <a:r>
              <a:rPr lang="en-US" dirty="0"/>
              <a:t>Coronal mass ejections (CMEs) feed the solar wind (although it is always “blowing”).  Can disrupt electronics here on Earth (geomagnetic storm).  </a:t>
            </a:r>
            <a:r>
              <a:rPr lang="en-US" dirty="0">
                <a:hlinkClick r:id="rId3"/>
              </a:rPr>
              <a:t>Carrington Event</a:t>
            </a:r>
            <a:r>
              <a:rPr lang="en-US" dirty="0"/>
              <a:t>, 1859.</a:t>
            </a:r>
          </a:p>
        </p:txBody>
      </p:sp>
    </p:spTree>
    <p:extLst>
      <p:ext uri="{BB962C8B-B14F-4D97-AF65-F5344CB8AC3E}">
        <p14:creationId xmlns:p14="http://schemas.microsoft.com/office/powerpoint/2010/main" val="32721429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435" y="-102872"/>
            <a:ext cx="11401063" cy="1325563"/>
          </a:xfrm>
        </p:spPr>
        <p:txBody>
          <a:bodyPr/>
          <a:lstStyle/>
          <a:p>
            <a:r>
              <a:rPr lang="en-US" dirty="0"/>
              <a:t>Solar Wind and Auroras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435" y="1222691"/>
            <a:ext cx="11326551" cy="4884516"/>
          </a:xfrm>
        </p:spPr>
        <p:txBody>
          <a:bodyPr>
            <a:normAutofit fontScale="92500" lnSpcReduction="10000"/>
          </a:bodyPr>
          <a:lstStyle/>
          <a:p>
            <a:r>
              <a:rPr lang="en-US" sz="3200" dirty="0"/>
              <a:t>Plasma – protons and electrons</a:t>
            </a:r>
          </a:p>
          <a:p>
            <a:r>
              <a:rPr lang="en-US" sz="3200" dirty="0"/>
              <a:t>Hundreds of km/s</a:t>
            </a:r>
          </a:p>
          <a:p>
            <a:r>
              <a:rPr lang="en-US" sz="3200" dirty="0"/>
              <a:t>Captured in magnetospheres and channeled to poles, exciting air molecules</a:t>
            </a:r>
          </a:p>
          <a:p>
            <a:r>
              <a:rPr lang="en-US" sz="3200" dirty="0"/>
              <a:t>Movie: </a:t>
            </a:r>
            <a:r>
              <a:rPr lang="en-US" sz="3200" dirty="0">
                <a:hlinkClick r:id="rId2"/>
              </a:rPr>
              <a:t>https://www.youtube.com/watch?v=fVsONlc3OUY</a:t>
            </a:r>
            <a:r>
              <a:rPr lang="en-US" sz="3200" dirty="0"/>
              <a:t> (many others out there as well, whole night’s worth at a time, and live)</a:t>
            </a:r>
          </a:p>
          <a:p>
            <a:r>
              <a:rPr lang="en-US" sz="3200" dirty="0"/>
              <a:t>Explanatory (5min): </a:t>
            </a:r>
            <a:r>
              <a:rPr lang="en-US" sz="3200" dirty="0">
                <a:hlinkClick r:id="rId3"/>
              </a:rPr>
              <a:t>https://www.youtube.com/watch?v=1DXHE4kt3Fw</a:t>
            </a:r>
            <a:r>
              <a:rPr lang="en-US" sz="3200" dirty="0"/>
              <a:t> </a:t>
            </a:r>
          </a:p>
          <a:p>
            <a:r>
              <a:rPr lang="en-US" sz="3200" dirty="0"/>
              <a:t>Mass loss due to solar wind tiny – only 10</a:t>
            </a:r>
            <a:r>
              <a:rPr lang="en-US" sz="3200" baseline="30000" dirty="0"/>
              <a:t>-14</a:t>
            </a:r>
            <a:r>
              <a:rPr lang="en-US" sz="3200" dirty="0"/>
              <a:t> </a:t>
            </a:r>
            <a:r>
              <a:rPr lang="en-US" sz="3200" dirty="0" err="1"/>
              <a:t>M</a:t>
            </a:r>
            <a:r>
              <a:rPr lang="en-US" sz="3200" baseline="-25000" dirty="0" err="1"/>
              <a:t>sun</a:t>
            </a:r>
            <a:r>
              <a:rPr lang="en-US" sz="3200" dirty="0"/>
              <a:t>/year.  Can be much, much larger in other stars (e.g., young, hot giants).</a:t>
            </a:r>
          </a:p>
          <a:p>
            <a:r>
              <a:rPr lang="en-US" sz="3200" dirty="0"/>
              <a:t>Heliosphere and heliopause (beyond about 120 AUs)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0B0C42-6795-8C49-A498-C0043B1C14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49114" y="91793"/>
            <a:ext cx="2384384" cy="2066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7419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435" y="-102872"/>
            <a:ext cx="11401063" cy="1325563"/>
          </a:xfrm>
        </p:spPr>
        <p:txBody>
          <a:bodyPr/>
          <a:lstStyle/>
          <a:p>
            <a:r>
              <a:rPr lang="en-US" dirty="0"/>
              <a:t>Solar Activity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435" y="960699"/>
            <a:ext cx="11326551" cy="5694744"/>
          </a:xfrm>
        </p:spPr>
        <p:txBody>
          <a:bodyPr>
            <a:normAutofit/>
          </a:bodyPr>
          <a:lstStyle/>
          <a:p>
            <a:r>
              <a:rPr lang="en-US" dirty="0"/>
              <a:t>Individual sunspots last days to weeks, represent strong magnetic fields, come in pairs.</a:t>
            </a:r>
          </a:p>
          <a:p>
            <a:r>
              <a:rPr lang="en-US" dirty="0"/>
              <a:t>Cooler in part due to magnetic pressure, gas pressure balance</a:t>
            </a:r>
          </a:p>
          <a:p>
            <a:r>
              <a:rPr lang="en-US" dirty="0"/>
              <a:t>Differential rotation twists up the sun’s magnetic field, distorting the dipole severely, and resulting in the sunspots</a:t>
            </a:r>
          </a:p>
          <a:p>
            <a:r>
              <a:rPr lang="en-US" dirty="0"/>
              <a:t>Sunspots vary over 11 year cycle</a:t>
            </a:r>
          </a:p>
          <a:p>
            <a:r>
              <a:rPr lang="en-US" dirty="0"/>
              <a:t>Early in cycle appear at intermediate latitudes, later in cycle near equator</a:t>
            </a:r>
          </a:p>
          <a:p>
            <a:r>
              <a:rPr lang="en-US" dirty="0"/>
              <a:t>Famous “Butterfly diagram”</a:t>
            </a:r>
          </a:p>
          <a:p>
            <a:r>
              <a:rPr lang="en-US" dirty="0"/>
              <a:t>Can show disparate behavior like “Maunder minimum” in 17-18</a:t>
            </a:r>
            <a:r>
              <a:rPr lang="en-US" baseline="30000" dirty="0"/>
              <a:t>th</a:t>
            </a:r>
            <a:r>
              <a:rPr lang="en-US" dirty="0"/>
              <a:t> century</a:t>
            </a:r>
          </a:p>
          <a:p>
            <a:r>
              <a:rPr lang="en-US" dirty="0"/>
              <a:t>Sun actually MORE Luminous when sunspots are maximum, strangely</a:t>
            </a:r>
          </a:p>
          <a:p>
            <a:r>
              <a:rPr lang="en-US" dirty="0"/>
              <a:t>(Defer magnetic fields of other stars…)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7993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4C4A-22D1-574E-9965-DC6EB69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4871" y="-102872"/>
            <a:ext cx="10232021" cy="1325563"/>
          </a:xfrm>
        </p:spPr>
        <p:txBody>
          <a:bodyPr/>
          <a:lstStyle/>
          <a:p>
            <a:r>
              <a:rPr lang="en-US" dirty="0"/>
              <a:t>Solar Activity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AA46-1DB3-DD48-9609-35234030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435" y="1222691"/>
            <a:ext cx="11326551" cy="4884516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599827-1557-8147-821D-89551074B6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925975"/>
            <a:ext cx="10000527" cy="5774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040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22646</TotalTime>
  <Words>1288</Words>
  <Application>Microsoft Macintosh PowerPoint</Application>
  <PresentationFormat>Widescreen</PresentationFormat>
  <Paragraphs>122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Calibri Light</vt:lpstr>
      <vt:lpstr>Office Theme</vt:lpstr>
      <vt:lpstr>ASTR 2320  General Astronomy II</vt:lpstr>
      <vt:lpstr>The Sun – the closest star</vt:lpstr>
      <vt:lpstr>The Sun – the closest star</vt:lpstr>
      <vt:lpstr>The Sun – the closest star</vt:lpstr>
      <vt:lpstr>Fusion</vt:lpstr>
      <vt:lpstr>The Solar Interior – fusion</vt:lpstr>
      <vt:lpstr>Other fusion processes</vt:lpstr>
      <vt:lpstr>Solar Neutrino “Problem”</vt:lpstr>
      <vt:lpstr>Solar Photons from Core to Space</vt:lpstr>
      <vt:lpstr>Interior Structure and  Energy Transport</vt:lpstr>
      <vt:lpstr>Photosphere</vt:lpstr>
      <vt:lpstr>Solar Dopplergram</vt:lpstr>
      <vt:lpstr>Limb Darkening</vt:lpstr>
      <vt:lpstr>The Solar Spectrum</vt:lpstr>
      <vt:lpstr>The Solar Spectrum – a “Type G” star</vt:lpstr>
      <vt:lpstr>Chromosphere</vt:lpstr>
      <vt:lpstr>Corona</vt:lpstr>
      <vt:lpstr>Corona and Magnetic Activity</vt:lpstr>
      <vt:lpstr>Corona and Magnetic Activity</vt:lpstr>
      <vt:lpstr>Corona and Magnetic Activity</vt:lpstr>
      <vt:lpstr>Corona, Magnetic Activity, and Avatar</vt:lpstr>
      <vt:lpstr>Corona and Magnetic Activity</vt:lpstr>
      <vt:lpstr>Corona and Magnetic Activity</vt:lpstr>
      <vt:lpstr>Flares, Prominences, and Coronal Mass Ejections</vt:lpstr>
      <vt:lpstr>Solar Wind and Auroras</vt:lpstr>
      <vt:lpstr>Solar Activity Cycle</vt:lpstr>
      <vt:lpstr>Solar Activity Cycle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ASTR 2320  General Astronomy II</dc:title>
  <dc:creator>Microsoft Office User</dc:creator>
  <cp:lastModifiedBy>Microsoft Office User</cp:lastModifiedBy>
  <cp:revision>262</cp:revision>
  <dcterms:created xsi:type="dcterms:W3CDTF">2019-01-24T05:30:55Z</dcterms:created>
  <dcterms:modified xsi:type="dcterms:W3CDTF">2019-02-20T06:31:13Z</dcterms:modified>
</cp:coreProperties>
</file>